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7250923fb9_0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7250923fb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250923fb9_0_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7250923fb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7250923fb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7250923fb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7250923fb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7250923fb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7250923fb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7250923fb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7250923fb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7250923fb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7250923fb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7250923fb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7250923fb9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7250923fb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7250923fb9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7250923fb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7250923fb9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7250923fb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7250923fb9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7250923fb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6f9e470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6f9e4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7250923fb9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7250923fb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7250923fb9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7250923fb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Report</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Analyzing Amazon Sales Data &amp; Fifa World Cup Analysis</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Project Report</a:t>
            </a:r>
            <a:endParaRPr/>
          </a:p>
        </p:txBody>
      </p:sp>
      <p:sp>
        <p:nvSpPr>
          <p:cNvPr id="149" name="Google Shape;149;p22"/>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Fifa World Cup Analysis</a:t>
            </a:r>
            <a:r>
              <a:rPr lang="en"/>
              <a:t> </a:t>
            </a:r>
            <a:endParaRPr/>
          </a:p>
          <a:p>
            <a:pPr indent="0" lvl="0" marL="0" rtl="0" algn="ctr">
              <a:spcBef>
                <a:spcPts val="0"/>
              </a:spcBef>
              <a:spcAft>
                <a:spcPts val="0"/>
              </a:spcAft>
              <a:buNone/>
            </a:pPr>
            <a:r>
              <a:t/>
            </a:r>
            <a:endParaRPr/>
          </a:p>
        </p:txBody>
      </p:sp>
      <p:pic>
        <p:nvPicPr>
          <p:cNvPr id="150" name="Google Shape;150;p22"/>
          <p:cNvPicPr preferRelativeResize="0"/>
          <p:nvPr/>
        </p:nvPicPr>
        <p:blipFill>
          <a:blip r:embed="rId3">
            <a:alphaModFix/>
          </a:blip>
          <a:stretch>
            <a:fillRect/>
          </a:stretch>
        </p:blipFill>
        <p:spPr>
          <a:xfrm>
            <a:off x="4943075" y="724662"/>
            <a:ext cx="3840480" cy="36941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255700" y="0"/>
            <a:ext cx="8520600" cy="607800"/>
          </a:xfrm>
          <a:prstGeom prst="rect">
            <a:avLst/>
          </a:prstGeom>
          <a:solidFill>
            <a:srgbClr val="2A3890"/>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Introduction</a:t>
            </a:r>
            <a:endParaRPr>
              <a:solidFill>
                <a:schemeClr val="lt1"/>
              </a:solidFill>
            </a:endParaRPr>
          </a:p>
        </p:txBody>
      </p:sp>
      <p:sp>
        <p:nvSpPr>
          <p:cNvPr id="156" name="Google Shape;156;p23"/>
          <p:cNvSpPr txBox="1"/>
          <p:nvPr/>
        </p:nvSpPr>
        <p:spPr>
          <a:xfrm>
            <a:off x="271975" y="703925"/>
            <a:ext cx="8504400" cy="43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A3890"/>
                </a:solidFill>
                <a:highlight>
                  <a:srgbClr val="FFFFFF"/>
                </a:highlight>
                <a:latin typeface="Roboto"/>
                <a:ea typeface="Roboto"/>
                <a:cs typeface="Roboto"/>
                <a:sym typeface="Roboto"/>
              </a:rPr>
              <a:t>Brief Overview of the Project:</a:t>
            </a:r>
            <a:endParaRPr b="1" sz="1200">
              <a:solidFill>
                <a:srgbClr val="2A3890"/>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1200">
              <a:solidFill>
                <a:srgbClr val="2A3890"/>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rPr lang="en" sz="1100">
                <a:highlight>
                  <a:srgbClr val="FFFFFF"/>
                </a:highlight>
                <a:latin typeface="Roboto"/>
                <a:ea typeface="Roboto"/>
                <a:cs typeface="Roboto"/>
                <a:sym typeface="Roboto"/>
              </a:rPr>
              <a:t>The FIFA World Cup is one of the most prestigious and widely followed sporting events in the world, drawing millions of viewers and fans every four years. Since its inception in 1930, the tournament has grown in scale and significance, showcasing the pinnacle of international football competition. This project, "FIFA World Cup Analysis," aims to delve into the rich history of the World Cup, exploring various dimensions such as team performances, player statistics, and overarching trends across different tournaments.</a:t>
            </a:r>
            <a:endParaRPr sz="1100">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t/>
            </a:r>
            <a:endParaRPr sz="1150">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rPr b="1" lang="en" sz="1200">
                <a:solidFill>
                  <a:srgbClr val="2A3890"/>
                </a:solidFill>
                <a:highlight>
                  <a:srgbClr val="FFFFFF"/>
                </a:highlight>
                <a:latin typeface="Roboto"/>
                <a:ea typeface="Roboto"/>
                <a:cs typeface="Roboto"/>
                <a:sym typeface="Roboto"/>
              </a:rPr>
              <a:t>Objectives of the Analysis</a:t>
            </a:r>
            <a:endParaRPr sz="1100">
              <a:latin typeface="Roboto"/>
              <a:ea typeface="Roboto"/>
              <a:cs typeface="Roboto"/>
              <a:sym typeface="Roboto"/>
            </a:endParaRPr>
          </a:p>
          <a:p>
            <a:pPr indent="-298450" lvl="0" marL="457200" rtl="0" algn="l">
              <a:lnSpc>
                <a:spcPct val="150000"/>
              </a:lnSpc>
              <a:spcBef>
                <a:spcPts val="0"/>
              </a:spcBef>
              <a:spcAft>
                <a:spcPts val="0"/>
              </a:spcAft>
              <a:buSzPts val="1100"/>
              <a:buFont typeface="Roboto"/>
              <a:buChar char="●"/>
            </a:pPr>
            <a:r>
              <a:rPr b="1" lang="en" sz="1100">
                <a:highlight>
                  <a:srgbClr val="FFFFFF"/>
                </a:highlight>
                <a:latin typeface="Roboto"/>
                <a:ea typeface="Roboto"/>
                <a:cs typeface="Roboto"/>
                <a:sym typeface="Roboto"/>
              </a:rPr>
              <a:t>Evaluate Team Performance:</a:t>
            </a:r>
            <a:r>
              <a:rPr lang="en" sz="1100">
                <a:highlight>
                  <a:srgbClr val="FFFFFF"/>
                </a:highlight>
                <a:latin typeface="Roboto"/>
                <a:ea typeface="Roboto"/>
                <a:cs typeface="Roboto"/>
                <a:sym typeface="Roboto"/>
              </a:rPr>
              <a:t> Analyze the performance of national teams across different World Cup editions to identify patterns of success and failure.</a:t>
            </a:r>
            <a:endParaRPr sz="1100">
              <a:highlight>
                <a:srgbClr val="FFFFFF"/>
              </a:highlight>
              <a:latin typeface="Roboto"/>
              <a:ea typeface="Roboto"/>
              <a:cs typeface="Roboto"/>
              <a:sym typeface="Roboto"/>
            </a:endParaRPr>
          </a:p>
          <a:p>
            <a:pPr indent="-298450" lvl="0" marL="457200" rtl="0" algn="l">
              <a:lnSpc>
                <a:spcPct val="150000"/>
              </a:lnSpc>
              <a:spcBef>
                <a:spcPts val="0"/>
              </a:spcBef>
              <a:spcAft>
                <a:spcPts val="0"/>
              </a:spcAft>
              <a:buSzPts val="1100"/>
              <a:buFont typeface="Roboto"/>
              <a:buChar char="●"/>
            </a:pPr>
            <a:r>
              <a:rPr b="1" lang="en" sz="1100">
                <a:highlight>
                  <a:srgbClr val="FFFFFF"/>
                </a:highlight>
                <a:latin typeface="Roboto"/>
                <a:ea typeface="Roboto"/>
                <a:cs typeface="Roboto"/>
                <a:sym typeface="Roboto"/>
              </a:rPr>
              <a:t>Player Statistics:</a:t>
            </a:r>
            <a:r>
              <a:rPr lang="en" sz="1100">
                <a:highlight>
                  <a:srgbClr val="FFFFFF"/>
                </a:highlight>
                <a:latin typeface="Roboto"/>
                <a:ea typeface="Roboto"/>
                <a:cs typeface="Roboto"/>
                <a:sym typeface="Roboto"/>
              </a:rPr>
              <a:t> Examine individual player performances, highlighting top goal scorers, assists, and other key metrics.</a:t>
            </a:r>
            <a:endParaRPr sz="1100">
              <a:highlight>
                <a:srgbClr val="FFFFFF"/>
              </a:highlight>
              <a:latin typeface="Roboto"/>
              <a:ea typeface="Roboto"/>
              <a:cs typeface="Roboto"/>
              <a:sym typeface="Roboto"/>
            </a:endParaRPr>
          </a:p>
          <a:p>
            <a:pPr indent="-298450" lvl="0" marL="457200" rtl="0" algn="l">
              <a:lnSpc>
                <a:spcPct val="150000"/>
              </a:lnSpc>
              <a:spcBef>
                <a:spcPts val="0"/>
              </a:spcBef>
              <a:spcAft>
                <a:spcPts val="0"/>
              </a:spcAft>
              <a:buSzPts val="1100"/>
              <a:buFont typeface="Roboto"/>
              <a:buChar char="●"/>
            </a:pPr>
            <a:r>
              <a:rPr b="1" lang="en" sz="1100">
                <a:highlight>
                  <a:srgbClr val="FFFFFF"/>
                </a:highlight>
                <a:latin typeface="Roboto"/>
                <a:ea typeface="Roboto"/>
                <a:cs typeface="Roboto"/>
                <a:sym typeface="Roboto"/>
              </a:rPr>
              <a:t>Identify Winning Patterns:</a:t>
            </a:r>
            <a:r>
              <a:rPr lang="en" sz="1100">
                <a:highlight>
                  <a:srgbClr val="FFFFFF"/>
                </a:highlight>
                <a:latin typeface="Roboto"/>
                <a:ea typeface="Roboto"/>
                <a:cs typeface="Roboto"/>
                <a:sym typeface="Roboto"/>
              </a:rPr>
              <a:t> Uncover trends and strategies employed by winning teams, including tactical formations and game strategies.</a:t>
            </a:r>
            <a:endParaRPr sz="1100">
              <a:highlight>
                <a:srgbClr val="FFFFFF"/>
              </a:highlight>
              <a:latin typeface="Roboto"/>
              <a:ea typeface="Roboto"/>
              <a:cs typeface="Roboto"/>
              <a:sym typeface="Roboto"/>
            </a:endParaRPr>
          </a:p>
          <a:p>
            <a:pPr indent="-298450" lvl="0" marL="457200" rtl="0" algn="l">
              <a:lnSpc>
                <a:spcPct val="150000"/>
              </a:lnSpc>
              <a:spcBef>
                <a:spcPts val="0"/>
              </a:spcBef>
              <a:spcAft>
                <a:spcPts val="0"/>
              </a:spcAft>
              <a:buSzPts val="1100"/>
              <a:buFont typeface="Roboto"/>
              <a:buChar char="●"/>
            </a:pPr>
            <a:r>
              <a:rPr b="1" lang="en" sz="1100">
                <a:highlight>
                  <a:srgbClr val="FFFFFF"/>
                </a:highlight>
                <a:latin typeface="Roboto"/>
                <a:ea typeface="Roboto"/>
                <a:cs typeface="Roboto"/>
                <a:sym typeface="Roboto"/>
              </a:rPr>
              <a:t>Historical Trends:</a:t>
            </a:r>
            <a:r>
              <a:rPr lang="en" sz="1100">
                <a:highlight>
                  <a:srgbClr val="FFFFFF"/>
                </a:highlight>
                <a:latin typeface="Roboto"/>
                <a:ea typeface="Roboto"/>
                <a:cs typeface="Roboto"/>
                <a:sym typeface="Roboto"/>
              </a:rPr>
              <a:t> Track changes and developments in the tournament over time, including average goals per match and the impact of new rules.</a:t>
            </a:r>
            <a:endParaRPr sz="1100">
              <a:highlight>
                <a:srgbClr val="FFFFFF"/>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311700" y="410000"/>
            <a:ext cx="8520600" cy="607800"/>
          </a:xfrm>
          <a:prstGeom prst="rect">
            <a:avLst/>
          </a:prstGeom>
          <a:solidFill>
            <a:srgbClr val="2A3890"/>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Fifa World Cup Overview</a:t>
            </a:r>
            <a:endParaRPr>
              <a:solidFill>
                <a:schemeClr val="lt1"/>
              </a:solidFill>
            </a:endParaRPr>
          </a:p>
        </p:txBody>
      </p:sp>
      <p:sp>
        <p:nvSpPr>
          <p:cNvPr id="162" name="Google Shape;162;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A3890"/>
                </a:solidFill>
              </a:rPr>
              <a:t>Data Source:</a:t>
            </a:r>
            <a:endParaRPr b="1" sz="1200">
              <a:solidFill>
                <a:srgbClr val="2A3890"/>
              </a:solidFill>
            </a:endParaRPr>
          </a:p>
          <a:p>
            <a:pPr indent="0" lvl="0" marL="0" rtl="0" algn="l">
              <a:spcBef>
                <a:spcPts val="1600"/>
              </a:spcBef>
              <a:spcAft>
                <a:spcPts val="0"/>
              </a:spcAft>
              <a:buNone/>
            </a:pPr>
            <a:r>
              <a:rPr lang="en" sz="1150">
                <a:solidFill>
                  <a:srgbClr val="000000"/>
                </a:solidFill>
                <a:highlight>
                  <a:srgbClr val="FFFFFF"/>
                </a:highlight>
              </a:rPr>
              <a:t>The dataset includes comprehensive information on all FIFA World Cup tournaments, including match results, team performances, player statistics, and other relevant details. The data has been meticulously curated to ensure accuracy and completeness.</a:t>
            </a:r>
            <a:endParaRPr sz="1150">
              <a:solidFill>
                <a:srgbClr val="000000"/>
              </a:solidFill>
              <a:highlight>
                <a:srgbClr val="FFFFFF"/>
              </a:highlight>
            </a:endParaRPr>
          </a:p>
          <a:p>
            <a:pPr indent="0" lvl="0" marL="0" rtl="0" algn="l">
              <a:spcBef>
                <a:spcPts val="1600"/>
              </a:spcBef>
              <a:spcAft>
                <a:spcPts val="0"/>
              </a:spcAft>
              <a:buNone/>
            </a:pPr>
            <a:r>
              <a:rPr b="1" lang="en" sz="1200">
                <a:solidFill>
                  <a:srgbClr val="2A3890"/>
                </a:solidFill>
                <a:highlight>
                  <a:srgbClr val="FFFFFF"/>
                </a:highlight>
              </a:rPr>
              <a:t>Period Covered:</a:t>
            </a:r>
            <a:endParaRPr b="1" sz="1200">
              <a:solidFill>
                <a:srgbClr val="2A3890"/>
              </a:solidFill>
              <a:highlight>
                <a:srgbClr val="FFFFFF"/>
              </a:highlight>
            </a:endParaRPr>
          </a:p>
          <a:p>
            <a:pPr indent="0" lvl="0" marL="0" rtl="0" algn="l">
              <a:spcBef>
                <a:spcPts val="1600"/>
              </a:spcBef>
              <a:spcAft>
                <a:spcPts val="1600"/>
              </a:spcAft>
              <a:buNone/>
            </a:pPr>
            <a:r>
              <a:rPr lang="en" sz="1150">
                <a:solidFill>
                  <a:srgbClr val="000000"/>
                </a:solidFill>
                <a:highlight>
                  <a:srgbClr val="FFFFFF"/>
                </a:highlight>
              </a:rPr>
              <a:t>The dataset encompasses historical data from the inception of the FIFA World Cup in 1930 to the most recent tournament held in 2022. This extensive period allows for a thorough examination of long-term trends, team and player performances, and the evolution of the tournament over time.</a:t>
            </a:r>
            <a:endParaRPr b="1" sz="1200">
              <a:solidFill>
                <a:srgbClr val="2A3890"/>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311700" y="410000"/>
            <a:ext cx="8520600" cy="607800"/>
          </a:xfrm>
          <a:prstGeom prst="rect">
            <a:avLst/>
          </a:prstGeom>
          <a:solidFill>
            <a:srgbClr val="2A3890"/>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Fifa World Cup Analysis : EDA</a:t>
            </a:r>
            <a:endParaRPr>
              <a:solidFill>
                <a:schemeClr val="lt1"/>
              </a:solidFill>
            </a:endParaRPr>
          </a:p>
        </p:txBody>
      </p:sp>
      <p:pic>
        <p:nvPicPr>
          <p:cNvPr id="168" name="Google Shape;168;p25"/>
          <p:cNvPicPr preferRelativeResize="0"/>
          <p:nvPr/>
        </p:nvPicPr>
        <p:blipFill>
          <a:blip r:embed="rId3">
            <a:alphaModFix/>
          </a:blip>
          <a:stretch>
            <a:fillRect/>
          </a:stretch>
        </p:blipFill>
        <p:spPr>
          <a:xfrm>
            <a:off x="827518" y="1170200"/>
            <a:ext cx="7488965" cy="38209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311700" y="410000"/>
            <a:ext cx="8520600" cy="607800"/>
          </a:xfrm>
          <a:prstGeom prst="rect">
            <a:avLst/>
          </a:prstGeom>
          <a:solidFill>
            <a:srgbClr val="2A3890"/>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Fifa World Cup Analysis : EDA</a:t>
            </a:r>
            <a:endParaRPr>
              <a:solidFill>
                <a:schemeClr val="lt1"/>
              </a:solidFill>
            </a:endParaRPr>
          </a:p>
        </p:txBody>
      </p:sp>
      <p:pic>
        <p:nvPicPr>
          <p:cNvPr id="174" name="Google Shape;174;p26"/>
          <p:cNvPicPr preferRelativeResize="0"/>
          <p:nvPr/>
        </p:nvPicPr>
        <p:blipFill>
          <a:blip r:embed="rId3">
            <a:alphaModFix/>
          </a:blip>
          <a:stretch>
            <a:fillRect/>
          </a:stretch>
        </p:blipFill>
        <p:spPr>
          <a:xfrm>
            <a:off x="827518" y="1170200"/>
            <a:ext cx="7488965" cy="38209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311700" y="410000"/>
            <a:ext cx="8520600" cy="607800"/>
          </a:xfrm>
          <a:prstGeom prst="rect">
            <a:avLst/>
          </a:prstGeom>
          <a:solidFill>
            <a:srgbClr val="2A3890"/>
          </a:solidFill>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lt1"/>
                </a:solidFill>
              </a:rPr>
              <a:t>Predictions and Insights for Future FIFA World Cup</a:t>
            </a:r>
            <a:endParaRPr sz="2500">
              <a:solidFill>
                <a:schemeClr val="lt1"/>
              </a:solidFill>
            </a:endParaRPr>
          </a:p>
        </p:txBody>
      </p:sp>
      <p:sp>
        <p:nvSpPr>
          <p:cNvPr id="180" name="Google Shape;180;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rgbClr val="000000"/>
                </a:solidFill>
              </a:rPr>
              <a:t>Tactical Evolution:</a:t>
            </a:r>
            <a:r>
              <a:rPr lang="en" sz="1200">
                <a:solidFill>
                  <a:srgbClr val="000000"/>
                </a:solidFill>
              </a:rPr>
              <a:t> Insights into historical trends and winning strategies suggest a continued evolution in tactical approaches and pla</a:t>
            </a:r>
            <a:r>
              <a:rPr lang="en" sz="1200">
                <a:solidFill>
                  <a:srgbClr val="000000"/>
                </a:solidFill>
              </a:rPr>
              <a:t>ying styles. Future tournaments may witness innovative tactics, formations, and game strategies employed by top teams to gain a competitive edge on the global stage.</a:t>
            </a:r>
            <a:endParaRPr sz="1200">
              <a:solidFill>
                <a:srgbClr val="000000"/>
              </a:solidFill>
            </a:endParaRPr>
          </a:p>
          <a:p>
            <a:pPr indent="0" lvl="0" marL="0" rtl="0" algn="l">
              <a:lnSpc>
                <a:spcPct val="100000"/>
              </a:lnSpc>
              <a:spcBef>
                <a:spcPts val="1600"/>
              </a:spcBef>
              <a:spcAft>
                <a:spcPts val="0"/>
              </a:spcAft>
              <a:buNone/>
            </a:pPr>
            <a:r>
              <a:rPr b="1" lang="en" sz="1200">
                <a:solidFill>
                  <a:srgbClr val="000000"/>
                </a:solidFill>
              </a:rPr>
              <a:t>Global Football Diversity: </a:t>
            </a:r>
            <a:r>
              <a:rPr lang="en" sz="1200">
                <a:solidFill>
                  <a:srgbClr val="000000"/>
                </a:solidFill>
              </a:rPr>
              <a:t>As football continues to grow as a global sport, future World Cup tournaments are likely to showcase greater diversity in participating teams, playing styles, and fan engagement. Insights from historical data can help anticipate shifts in regional dominance, emerging football cultures, and fan demographics.</a:t>
            </a:r>
            <a:endParaRPr sz="1200">
              <a:solidFill>
                <a:srgbClr val="000000"/>
              </a:solidFill>
            </a:endParaRPr>
          </a:p>
          <a:p>
            <a:pPr indent="0" lvl="0" marL="0" rtl="0" algn="l">
              <a:lnSpc>
                <a:spcPct val="100000"/>
              </a:lnSpc>
              <a:spcBef>
                <a:spcPts val="1600"/>
              </a:spcBef>
              <a:spcAft>
                <a:spcPts val="0"/>
              </a:spcAft>
              <a:buNone/>
            </a:pPr>
            <a:r>
              <a:rPr b="1" lang="en" sz="1200">
                <a:solidFill>
                  <a:srgbClr val="000000"/>
                </a:solidFill>
              </a:rPr>
              <a:t>Host Country Influence:</a:t>
            </a:r>
            <a:r>
              <a:rPr lang="en" sz="1200">
                <a:solidFill>
                  <a:srgbClr val="000000"/>
                </a:solidFill>
              </a:rPr>
              <a:t> Analysis of host country advantages and historical trends in World Cup hosting suggests that host nations will continue to exert a significant influence on tournament outcomes. Insights into past host experiences can provide valuable predictions about the impact of hosting privileges, home advantage, and fan support on future tournaments.</a:t>
            </a:r>
            <a:endParaRPr sz="1200">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311700" y="410000"/>
            <a:ext cx="8520600" cy="607800"/>
          </a:xfrm>
          <a:prstGeom prst="rect">
            <a:avLst/>
          </a:prstGeom>
          <a:solidFill>
            <a:srgbClr val="2A3890"/>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Conclusion</a:t>
            </a:r>
            <a:endParaRPr>
              <a:solidFill>
                <a:schemeClr val="lt1"/>
              </a:solidFill>
            </a:endParaRPr>
          </a:p>
        </p:txBody>
      </p:sp>
      <p:sp>
        <p:nvSpPr>
          <p:cNvPr id="186" name="Google Shape;186;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rPr>
              <a:t>The FIFA World Cup analysis has provided valuable insights into the rich history, trends, and dynamics of the world's most prestigious football tournament. Through comprehensive data exploration and analysis, we have uncovered significant patterns, insights, and predictions that offer valuable perspectives on the future of the tournament.</a:t>
            </a:r>
            <a:endParaRPr sz="1200">
              <a:solidFill>
                <a:srgbClr val="000000"/>
              </a:solidFill>
            </a:endParaRPr>
          </a:p>
          <a:p>
            <a:pPr indent="0" lvl="0" marL="0" rtl="0" algn="l">
              <a:spcBef>
                <a:spcPts val="1600"/>
              </a:spcBef>
              <a:spcAft>
                <a:spcPts val="0"/>
              </a:spcAft>
              <a:buNone/>
            </a:pPr>
            <a:r>
              <a:rPr lang="en" sz="1200">
                <a:solidFill>
                  <a:srgbClr val="000000"/>
                </a:solidFill>
              </a:rPr>
              <a:t>In conclusion, the FIFA World Cup analysis has provided valuable insights into the tournament's past, present, and future, offering a deeper understanding of its significance as a global sporting spectacle and cultural phenomenon.</a:t>
            </a:r>
            <a:endParaRPr sz="1200">
              <a:solidFill>
                <a:srgbClr val="000000"/>
              </a:solidFill>
            </a:endParaRPr>
          </a:p>
          <a:p>
            <a:pPr indent="0" lvl="0" marL="0" rtl="0" algn="l">
              <a:spcBef>
                <a:spcPts val="1600"/>
              </a:spcBef>
              <a:spcAft>
                <a:spcPts val="1600"/>
              </a:spcAft>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Project Report</a:t>
            </a:r>
            <a:endParaRPr/>
          </a:p>
        </p:txBody>
      </p:sp>
      <p:sp>
        <p:nvSpPr>
          <p:cNvPr id="92" name="Google Shape;92;p14"/>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Analyzing Amazon Sales Data  </a:t>
            </a:r>
            <a:endParaRPr/>
          </a:p>
          <a:p>
            <a:pPr indent="0" lvl="0" marL="0" rtl="0" algn="ctr">
              <a:spcBef>
                <a:spcPts val="0"/>
              </a:spcBef>
              <a:spcAft>
                <a:spcPts val="0"/>
              </a:spcAft>
              <a:buNone/>
            </a:pPr>
            <a:r>
              <a:t/>
            </a:r>
            <a:endParaRPr/>
          </a:p>
        </p:txBody>
      </p:sp>
      <p:pic>
        <p:nvPicPr>
          <p:cNvPr id="93" name="Google Shape;93;p14" title="File:Amazon logo. CB635397845.png - Wikimedia Commons"/>
          <p:cNvPicPr preferRelativeResize="0"/>
          <p:nvPr/>
        </p:nvPicPr>
        <p:blipFill>
          <a:blip r:embed="rId3">
            <a:alphaModFix/>
          </a:blip>
          <a:stretch>
            <a:fillRect/>
          </a:stretch>
        </p:blipFill>
        <p:spPr>
          <a:xfrm>
            <a:off x="4930225" y="724662"/>
            <a:ext cx="3840480" cy="36941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255700" y="0"/>
            <a:ext cx="8520600" cy="607800"/>
          </a:xfrm>
          <a:prstGeom prst="rect">
            <a:avLst/>
          </a:prstGeom>
          <a:solidFill>
            <a:srgbClr val="2A3890"/>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Introduction</a:t>
            </a:r>
            <a:endParaRPr>
              <a:solidFill>
                <a:schemeClr val="lt1"/>
              </a:solidFill>
            </a:endParaRPr>
          </a:p>
        </p:txBody>
      </p:sp>
      <p:sp>
        <p:nvSpPr>
          <p:cNvPr id="99" name="Google Shape;99;p15"/>
          <p:cNvSpPr txBox="1"/>
          <p:nvPr/>
        </p:nvSpPr>
        <p:spPr>
          <a:xfrm>
            <a:off x="271975" y="703925"/>
            <a:ext cx="8504400" cy="43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A3890"/>
                </a:solidFill>
                <a:highlight>
                  <a:srgbClr val="FFFFFF"/>
                </a:highlight>
                <a:latin typeface="Roboto"/>
                <a:ea typeface="Roboto"/>
                <a:cs typeface="Roboto"/>
                <a:sym typeface="Roboto"/>
              </a:rPr>
              <a:t>Brief Overview of the Project:</a:t>
            </a:r>
            <a:endParaRPr b="1" sz="1200">
              <a:solidFill>
                <a:srgbClr val="2A3890"/>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1200">
              <a:solidFill>
                <a:srgbClr val="2A3890"/>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rPr lang="en" sz="1150">
                <a:highlight>
                  <a:srgbClr val="FFFFFF"/>
                </a:highlight>
                <a:latin typeface="Roboto"/>
                <a:ea typeface="Roboto"/>
                <a:cs typeface="Roboto"/>
                <a:sym typeface="Roboto"/>
              </a:rPr>
              <a:t>The "Analyzing Amazon Sales Data" project aims to explore and understand the sales performance on Amazon over a specified period. By analyzing a dataset containing sales transactions, this project seeks to uncover trends, patterns, and insights that can help in making informed business decisions. The key objectives include identifying top-selling products, understanding seasonal sales trends, and analyzing customer purchasing behavior to recommend strategies for improving sales performance.</a:t>
            </a:r>
            <a:endParaRPr sz="1150">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t/>
            </a:r>
            <a:endParaRPr sz="1150">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rPr b="1" lang="en" sz="1200">
                <a:solidFill>
                  <a:srgbClr val="2A3890"/>
                </a:solidFill>
                <a:highlight>
                  <a:srgbClr val="FFFFFF"/>
                </a:highlight>
                <a:latin typeface="Roboto"/>
                <a:ea typeface="Roboto"/>
                <a:cs typeface="Roboto"/>
                <a:sym typeface="Roboto"/>
              </a:rPr>
              <a:t>Objectives of the Analysis</a:t>
            </a:r>
            <a:endParaRPr sz="1100">
              <a:latin typeface="Roboto"/>
              <a:ea typeface="Roboto"/>
              <a:cs typeface="Roboto"/>
              <a:sym typeface="Roboto"/>
            </a:endParaRPr>
          </a:p>
          <a:p>
            <a:pPr indent="-301625" lvl="0" marL="457200" rtl="0" algn="l">
              <a:lnSpc>
                <a:spcPct val="150000"/>
              </a:lnSpc>
              <a:spcBef>
                <a:spcPts val="0"/>
              </a:spcBef>
              <a:spcAft>
                <a:spcPts val="0"/>
              </a:spcAft>
              <a:buSzPts val="1150"/>
              <a:buFont typeface="Roboto"/>
              <a:buChar char="●"/>
            </a:pPr>
            <a:r>
              <a:rPr b="1" lang="en" sz="1150">
                <a:highlight>
                  <a:srgbClr val="FFFFFF"/>
                </a:highlight>
                <a:latin typeface="Roboto"/>
                <a:ea typeface="Roboto"/>
                <a:cs typeface="Roboto"/>
                <a:sym typeface="Roboto"/>
              </a:rPr>
              <a:t>Identify Top-Selling Products:</a:t>
            </a:r>
            <a:r>
              <a:rPr lang="en" sz="1150">
                <a:highlight>
                  <a:srgbClr val="FFFFFF"/>
                </a:highlight>
                <a:latin typeface="Roboto"/>
                <a:ea typeface="Roboto"/>
                <a:cs typeface="Roboto"/>
                <a:sym typeface="Roboto"/>
              </a:rPr>
              <a:t> Determine which products generate the highest sales and revenue.</a:t>
            </a:r>
            <a:endParaRPr sz="1150">
              <a:highlight>
                <a:srgbClr val="FFFFFF"/>
              </a:highlight>
              <a:latin typeface="Roboto"/>
              <a:ea typeface="Roboto"/>
              <a:cs typeface="Roboto"/>
              <a:sym typeface="Roboto"/>
            </a:endParaRPr>
          </a:p>
          <a:p>
            <a:pPr indent="-301625" lvl="0" marL="457200" rtl="0" algn="l">
              <a:lnSpc>
                <a:spcPct val="150000"/>
              </a:lnSpc>
              <a:spcBef>
                <a:spcPts val="0"/>
              </a:spcBef>
              <a:spcAft>
                <a:spcPts val="0"/>
              </a:spcAft>
              <a:buSzPts val="1150"/>
              <a:buFont typeface="Roboto"/>
              <a:buChar char="●"/>
            </a:pPr>
            <a:r>
              <a:rPr b="1" lang="en" sz="1150">
                <a:highlight>
                  <a:srgbClr val="FFFFFF"/>
                </a:highlight>
                <a:latin typeface="Roboto"/>
                <a:ea typeface="Roboto"/>
                <a:cs typeface="Roboto"/>
                <a:sym typeface="Roboto"/>
              </a:rPr>
              <a:t>Analyze Sales Trends:</a:t>
            </a:r>
            <a:r>
              <a:rPr lang="en" sz="1150">
                <a:highlight>
                  <a:srgbClr val="FFFFFF"/>
                </a:highlight>
                <a:latin typeface="Roboto"/>
                <a:ea typeface="Roboto"/>
                <a:cs typeface="Roboto"/>
                <a:sym typeface="Roboto"/>
              </a:rPr>
              <a:t> Investigate monthly, seasonal, and yearly sales trends to understand peak periods.</a:t>
            </a:r>
            <a:endParaRPr sz="1150">
              <a:highlight>
                <a:srgbClr val="FFFFFF"/>
              </a:highlight>
              <a:latin typeface="Roboto"/>
              <a:ea typeface="Roboto"/>
              <a:cs typeface="Roboto"/>
              <a:sym typeface="Roboto"/>
            </a:endParaRPr>
          </a:p>
          <a:p>
            <a:pPr indent="-301625" lvl="0" marL="457200" rtl="0" algn="l">
              <a:lnSpc>
                <a:spcPct val="150000"/>
              </a:lnSpc>
              <a:spcBef>
                <a:spcPts val="0"/>
              </a:spcBef>
              <a:spcAft>
                <a:spcPts val="0"/>
              </a:spcAft>
              <a:buSzPts val="1150"/>
              <a:buFont typeface="Roboto"/>
              <a:buChar char="●"/>
            </a:pPr>
            <a:r>
              <a:rPr b="1" lang="en" sz="1150">
                <a:highlight>
                  <a:srgbClr val="FFFFFF"/>
                </a:highlight>
                <a:latin typeface="Roboto"/>
                <a:ea typeface="Roboto"/>
                <a:cs typeface="Roboto"/>
                <a:sym typeface="Roboto"/>
              </a:rPr>
              <a:t>Understand Customer Behavior:</a:t>
            </a:r>
            <a:r>
              <a:rPr lang="en" sz="1150">
                <a:highlight>
                  <a:srgbClr val="FFFFFF"/>
                </a:highlight>
                <a:latin typeface="Roboto"/>
                <a:ea typeface="Roboto"/>
                <a:cs typeface="Roboto"/>
                <a:sym typeface="Roboto"/>
              </a:rPr>
              <a:t> Examine purchasing patterns, including repeat purchases and preferences across different categories.</a:t>
            </a:r>
            <a:endParaRPr sz="1150">
              <a:highlight>
                <a:srgbClr val="FFFFFF"/>
              </a:highlight>
              <a:latin typeface="Roboto"/>
              <a:ea typeface="Roboto"/>
              <a:cs typeface="Roboto"/>
              <a:sym typeface="Roboto"/>
            </a:endParaRPr>
          </a:p>
          <a:p>
            <a:pPr indent="-301625" lvl="0" marL="457200" rtl="0" algn="l">
              <a:lnSpc>
                <a:spcPct val="150000"/>
              </a:lnSpc>
              <a:spcBef>
                <a:spcPts val="0"/>
              </a:spcBef>
              <a:spcAft>
                <a:spcPts val="0"/>
              </a:spcAft>
              <a:buSzPts val="1150"/>
              <a:buFont typeface="Roboto"/>
              <a:buChar char="●"/>
            </a:pPr>
            <a:r>
              <a:rPr b="1" lang="en" sz="1150">
                <a:highlight>
                  <a:srgbClr val="FFFFFF"/>
                </a:highlight>
                <a:latin typeface="Roboto"/>
                <a:ea typeface="Roboto"/>
                <a:cs typeface="Roboto"/>
                <a:sym typeface="Roboto"/>
              </a:rPr>
              <a:t>Segment Analysis:</a:t>
            </a:r>
            <a:r>
              <a:rPr lang="en" sz="1150">
                <a:highlight>
                  <a:srgbClr val="FFFFFF"/>
                </a:highlight>
                <a:latin typeface="Roboto"/>
                <a:ea typeface="Roboto"/>
                <a:cs typeface="Roboto"/>
                <a:sym typeface="Roboto"/>
              </a:rPr>
              <a:t> Identify the performance of different product categories and segments.</a:t>
            </a:r>
            <a:endParaRPr sz="1150">
              <a:highlight>
                <a:srgbClr val="FFFFFF"/>
              </a:highlight>
              <a:latin typeface="Roboto"/>
              <a:ea typeface="Roboto"/>
              <a:cs typeface="Roboto"/>
              <a:sym typeface="Roboto"/>
            </a:endParaRPr>
          </a:p>
          <a:p>
            <a:pPr indent="-301625" lvl="0" marL="457200" rtl="0" algn="l">
              <a:lnSpc>
                <a:spcPct val="150000"/>
              </a:lnSpc>
              <a:spcBef>
                <a:spcPts val="0"/>
              </a:spcBef>
              <a:spcAft>
                <a:spcPts val="0"/>
              </a:spcAft>
              <a:buSzPts val="1150"/>
              <a:buFont typeface="Roboto"/>
              <a:buChar char="●"/>
            </a:pPr>
            <a:r>
              <a:rPr b="1" lang="en" sz="1150">
                <a:highlight>
                  <a:srgbClr val="FFFFFF"/>
                </a:highlight>
                <a:latin typeface="Roboto"/>
                <a:ea typeface="Roboto"/>
                <a:cs typeface="Roboto"/>
                <a:sym typeface="Roboto"/>
              </a:rPr>
              <a:t>Revenue and Profit Analysis:</a:t>
            </a:r>
            <a:r>
              <a:rPr lang="en" sz="1150">
                <a:highlight>
                  <a:srgbClr val="FFFFFF"/>
                </a:highlight>
                <a:latin typeface="Roboto"/>
                <a:ea typeface="Roboto"/>
                <a:cs typeface="Roboto"/>
                <a:sym typeface="Roboto"/>
              </a:rPr>
              <a:t> Evaluate the revenue and profit margins across various products and categories.</a:t>
            </a:r>
            <a:endParaRPr sz="1150">
              <a:highlight>
                <a:srgbClr val="FFFFFF"/>
              </a:highlight>
              <a:latin typeface="Roboto"/>
              <a:ea typeface="Roboto"/>
              <a:cs typeface="Roboto"/>
              <a:sym typeface="Roboto"/>
            </a:endParaRPr>
          </a:p>
          <a:p>
            <a:pPr indent="-301625" lvl="0" marL="457200" rtl="0" algn="l">
              <a:lnSpc>
                <a:spcPct val="150000"/>
              </a:lnSpc>
              <a:spcBef>
                <a:spcPts val="0"/>
              </a:spcBef>
              <a:spcAft>
                <a:spcPts val="0"/>
              </a:spcAft>
              <a:buSzPts val="1150"/>
              <a:buFont typeface="Roboto"/>
              <a:buChar char="●"/>
            </a:pPr>
            <a:r>
              <a:rPr b="1" lang="en" sz="1150">
                <a:highlight>
                  <a:srgbClr val="FFFFFF"/>
                </a:highlight>
                <a:latin typeface="Roboto"/>
                <a:ea typeface="Roboto"/>
                <a:cs typeface="Roboto"/>
                <a:sym typeface="Roboto"/>
              </a:rPr>
              <a:t>Develop Sales Strategies:</a:t>
            </a:r>
            <a:r>
              <a:rPr lang="en" sz="1150">
                <a:highlight>
                  <a:srgbClr val="FFFFFF"/>
                </a:highlight>
                <a:latin typeface="Roboto"/>
                <a:ea typeface="Roboto"/>
                <a:cs typeface="Roboto"/>
                <a:sym typeface="Roboto"/>
              </a:rPr>
              <a:t> Provide data-driven recommendations to improve sales performance and enhance marketing strategies.</a:t>
            </a:r>
            <a:endParaRPr sz="1150">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a:solidFill>
            <a:srgbClr val="2A3890"/>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Amazon Sales Data Overview</a:t>
            </a:r>
            <a:endParaRPr>
              <a:solidFill>
                <a:schemeClr val="lt1"/>
              </a:solidFill>
            </a:endParaRPr>
          </a:p>
        </p:txBody>
      </p:sp>
      <p:sp>
        <p:nvSpPr>
          <p:cNvPr id="105" name="Google Shape;105;p16"/>
          <p:cNvSpPr txBox="1"/>
          <p:nvPr/>
        </p:nvSpPr>
        <p:spPr>
          <a:xfrm>
            <a:off x="263800" y="1047900"/>
            <a:ext cx="8504400" cy="267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150">
              <a:highlight>
                <a:srgbClr val="FFFFFF"/>
              </a:highlight>
              <a:latin typeface="Roboto"/>
              <a:ea typeface="Roboto"/>
              <a:cs typeface="Roboto"/>
              <a:sym typeface="Roboto"/>
            </a:endParaRPr>
          </a:p>
        </p:txBody>
      </p:sp>
      <p:sp>
        <p:nvSpPr>
          <p:cNvPr id="106" name="Google Shape;106;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rgbClr val="2A3890"/>
                </a:solidFill>
                <a:highlight>
                  <a:srgbClr val="FFFFFF"/>
                </a:highlight>
              </a:rPr>
              <a:t>Data Source:</a:t>
            </a:r>
            <a:endParaRPr b="1" sz="1200">
              <a:solidFill>
                <a:srgbClr val="2A3890"/>
              </a:solidFill>
              <a:highlight>
                <a:srgbClr val="FFFFFF"/>
              </a:highlight>
            </a:endParaRPr>
          </a:p>
          <a:p>
            <a:pPr indent="0" lvl="0" marL="0" rtl="0" algn="l">
              <a:lnSpc>
                <a:spcPct val="100000"/>
              </a:lnSpc>
              <a:spcBef>
                <a:spcPts val="0"/>
              </a:spcBef>
              <a:spcAft>
                <a:spcPts val="0"/>
              </a:spcAft>
              <a:buNone/>
            </a:pPr>
            <a:r>
              <a:t/>
            </a:r>
            <a:endParaRPr b="1" sz="1200">
              <a:solidFill>
                <a:srgbClr val="2A3890"/>
              </a:solidFill>
              <a:highlight>
                <a:srgbClr val="FFFFFF"/>
              </a:highlight>
            </a:endParaRPr>
          </a:p>
          <a:p>
            <a:pPr indent="0" lvl="0" marL="0" rtl="0" algn="l">
              <a:lnSpc>
                <a:spcPct val="150000"/>
              </a:lnSpc>
              <a:spcBef>
                <a:spcPts val="0"/>
              </a:spcBef>
              <a:spcAft>
                <a:spcPts val="0"/>
              </a:spcAft>
              <a:buNone/>
            </a:pPr>
            <a:r>
              <a:rPr lang="en" sz="1150">
                <a:solidFill>
                  <a:srgbClr val="000000"/>
                </a:solidFill>
                <a:highlight>
                  <a:srgbClr val="FFFFFF"/>
                </a:highlight>
              </a:rPr>
              <a:t>The data used for this analysis was sourced from Amazon’s sales transaction records. The dataset includes comprehensive details of sales transaction, covering various aspects such as region, country, item type, units sold, price, cost, total revenue etc. </a:t>
            </a:r>
            <a:endParaRPr sz="1150">
              <a:solidFill>
                <a:srgbClr val="000000"/>
              </a:solidFill>
              <a:highlight>
                <a:srgbClr val="FFFFFF"/>
              </a:highlight>
            </a:endParaRPr>
          </a:p>
          <a:p>
            <a:pPr indent="0" lvl="0" marL="0" rtl="0" algn="l">
              <a:lnSpc>
                <a:spcPct val="150000"/>
              </a:lnSpc>
              <a:spcBef>
                <a:spcPts val="0"/>
              </a:spcBef>
              <a:spcAft>
                <a:spcPts val="0"/>
              </a:spcAft>
              <a:buNone/>
            </a:pPr>
            <a:r>
              <a:t/>
            </a:r>
            <a:endParaRPr sz="1150">
              <a:solidFill>
                <a:srgbClr val="000000"/>
              </a:solidFill>
              <a:highlight>
                <a:srgbClr val="FFFFFF"/>
              </a:highlight>
            </a:endParaRPr>
          </a:p>
          <a:p>
            <a:pPr indent="0" lvl="0" marL="0" rtl="0" algn="l">
              <a:lnSpc>
                <a:spcPct val="150000"/>
              </a:lnSpc>
              <a:spcBef>
                <a:spcPts val="0"/>
              </a:spcBef>
              <a:spcAft>
                <a:spcPts val="0"/>
              </a:spcAft>
              <a:buNone/>
            </a:pPr>
            <a:r>
              <a:rPr b="1" lang="en" sz="1200">
                <a:solidFill>
                  <a:srgbClr val="2A3890"/>
                </a:solidFill>
                <a:highlight>
                  <a:srgbClr val="FFFFFF"/>
                </a:highlight>
              </a:rPr>
              <a:t>Period Covered:</a:t>
            </a:r>
            <a:endParaRPr b="1" sz="1200">
              <a:solidFill>
                <a:srgbClr val="2A3890"/>
              </a:solidFill>
              <a:highlight>
                <a:srgbClr val="FFFFFF"/>
              </a:highlight>
            </a:endParaRPr>
          </a:p>
          <a:p>
            <a:pPr indent="0" lvl="0" marL="0" rtl="0" algn="l">
              <a:lnSpc>
                <a:spcPct val="150000"/>
              </a:lnSpc>
              <a:spcBef>
                <a:spcPts val="0"/>
              </a:spcBef>
              <a:spcAft>
                <a:spcPts val="0"/>
              </a:spcAft>
              <a:buNone/>
            </a:pPr>
            <a:r>
              <a:t/>
            </a:r>
            <a:endParaRPr b="1" sz="1200">
              <a:solidFill>
                <a:srgbClr val="2A3890"/>
              </a:solidFill>
              <a:highlight>
                <a:srgbClr val="FFFFFF"/>
              </a:highlight>
            </a:endParaRPr>
          </a:p>
          <a:p>
            <a:pPr indent="0" lvl="0" marL="0" rtl="0" algn="l">
              <a:lnSpc>
                <a:spcPct val="150000"/>
              </a:lnSpc>
              <a:spcBef>
                <a:spcPts val="0"/>
              </a:spcBef>
              <a:spcAft>
                <a:spcPts val="0"/>
              </a:spcAft>
              <a:buNone/>
            </a:pPr>
            <a:r>
              <a:rPr lang="en" sz="1150">
                <a:solidFill>
                  <a:srgbClr val="000000"/>
                </a:solidFill>
                <a:highlight>
                  <a:srgbClr val="FFFFFF"/>
                </a:highlight>
              </a:rPr>
              <a:t>The dataset encompasses sales data over a period of seven years, from 2010 to 2017. This period was chosen to provide a robust timeframe for identifying long-term trends, seasonal patterns, and significant changes in sales performance.</a:t>
            </a:r>
            <a:endParaRPr sz="1150">
              <a:solidFill>
                <a:srgbClr val="000000"/>
              </a:solidFill>
              <a:highlight>
                <a:srgbClr val="FFFFFF"/>
              </a:highlight>
            </a:endParaRPr>
          </a:p>
          <a:p>
            <a:pPr indent="0" lvl="0" marL="0" rtl="0" algn="l">
              <a:spcBef>
                <a:spcPts val="0"/>
              </a:spcBef>
              <a:spcAft>
                <a:spcPts val="1600"/>
              </a:spcAft>
              <a:buNone/>
            </a:pPr>
            <a:r>
              <a:t/>
            </a:r>
            <a:endParaRPr b="1" sz="1200">
              <a:solidFill>
                <a:srgbClr val="2A3890"/>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a:solidFill>
            <a:srgbClr val="2A3890"/>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Amazon Sales Data: EDA</a:t>
            </a:r>
            <a:endParaRPr>
              <a:solidFill>
                <a:schemeClr val="lt1"/>
              </a:solidFill>
            </a:endParaRPr>
          </a:p>
        </p:txBody>
      </p:sp>
      <p:sp>
        <p:nvSpPr>
          <p:cNvPr id="112" name="Google Shape;112;p17"/>
          <p:cNvSpPr txBox="1"/>
          <p:nvPr/>
        </p:nvSpPr>
        <p:spPr>
          <a:xfrm>
            <a:off x="263800" y="727925"/>
            <a:ext cx="8504400" cy="4319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150">
              <a:highlight>
                <a:srgbClr val="FFFFFF"/>
              </a:highlight>
              <a:latin typeface="Roboto"/>
              <a:ea typeface="Roboto"/>
              <a:cs typeface="Roboto"/>
              <a:sym typeface="Roboto"/>
            </a:endParaRPr>
          </a:p>
        </p:txBody>
      </p:sp>
      <p:sp>
        <p:nvSpPr>
          <p:cNvPr id="113" name="Google Shape;113;p17"/>
          <p:cNvSpPr txBox="1"/>
          <p:nvPr/>
        </p:nvSpPr>
        <p:spPr>
          <a:xfrm>
            <a:off x="383975" y="1151900"/>
            <a:ext cx="8384100" cy="37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A3890"/>
                </a:solidFill>
                <a:latin typeface="Roboto"/>
                <a:ea typeface="Roboto"/>
                <a:cs typeface="Roboto"/>
                <a:sym typeface="Roboto"/>
              </a:rPr>
              <a:t>Yearly-Month-Wise Sales Trend</a:t>
            </a:r>
            <a:endParaRPr sz="1800">
              <a:solidFill>
                <a:srgbClr val="2A3890"/>
              </a:solidFill>
              <a:latin typeface="Roboto"/>
              <a:ea typeface="Roboto"/>
              <a:cs typeface="Roboto"/>
              <a:sym typeface="Roboto"/>
            </a:endParaRPr>
          </a:p>
          <a:p>
            <a:pPr indent="0" lvl="0" marL="0" rtl="0" algn="l">
              <a:spcBef>
                <a:spcPts val="0"/>
              </a:spcBef>
              <a:spcAft>
                <a:spcPts val="0"/>
              </a:spcAft>
              <a:buNone/>
            </a:pPr>
            <a:r>
              <a:t/>
            </a:r>
            <a:endParaRPr sz="1800">
              <a:solidFill>
                <a:srgbClr val="2A3890"/>
              </a:solidFill>
              <a:latin typeface="Roboto"/>
              <a:ea typeface="Roboto"/>
              <a:cs typeface="Roboto"/>
              <a:sym typeface="Roboto"/>
            </a:endParaRPr>
          </a:p>
        </p:txBody>
      </p:sp>
      <p:pic>
        <p:nvPicPr>
          <p:cNvPr id="114" name="Google Shape;114;p17"/>
          <p:cNvPicPr preferRelativeResize="0"/>
          <p:nvPr/>
        </p:nvPicPr>
        <p:blipFill>
          <a:blip r:embed="rId3">
            <a:alphaModFix/>
          </a:blip>
          <a:stretch>
            <a:fillRect/>
          </a:stretch>
        </p:blipFill>
        <p:spPr>
          <a:xfrm>
            <a:off x="1371600" y="1671191"/>
            <a:ext cx="6400800" cy="3200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410000"/>
            <a:ext cx="8520600" cy="607800"/>
          </a:xfrm>
          <a:prstGeom prst="rect">
            <a:avLst/>
          </a:prstGeom>
          <a:solidFill>
            <a:srgbClr val="2A3890"/>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Amazon Sales Data: EDA</a:t>
            </a:r>
            <a:endParaRPr>
              <a:solidFill>
                <a:schemeClr val="lt1"/>
              </a:solidFill>
            </a:endParaRPr>
          </a:p>
        </p:txBody>
      </p:sp>
      <p:sp>
        <p:nvSpPr>
          <p:cNvPr id="120" name="Google Shape;120;p18"/>
          <p:cNvSpPr txBox="1"/>
          <p:nvPr/>
        </p:nvSpPr>
        <p:spPr>
          <a:xfrm>
            <a:off x="263800" y="727925"/>
            <a:ext cx="8504400" cy="4319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150">
              <a:highlight>
                <a:srgbClr val="FFFFFF"/>
              </a:highlight>
              <a:latin typeface="Roboto"/>
              <a:ea typeface="Roboto"/>
              <a:cs typeface="Roboto"/>
              <a:sym typeface="Roboto"/>
            </a:endParaRPr>
          </a:p>
        </p:txBody>
      </p:sp>
      <p:sp>
        <p:nvSpPr>
          <p:cNvPr id="121" name="Google Shape;121;p18"/>
          <p:cNvSpPr txBox="1"/>
          <p:nvPr/>
        </p:nvSpPr>
        <p:spPr>
          <a:xfrm>
            <a:off x="383975" y="1151900"/>
            <a:ext cx="8384100" cy="37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A3890"/>
                </a:solidFill>
                <a:latin typeface="Roboto"/>
                <a:ea typeface="Roboto"/>
                <a:cs typeface="Roboto"/>
                <a:sym typeface="Roboto"/>
              </a:rPr>
              <a:t>Top Products by Revenue</a:t>
            </a:r>
            <a:endParaRPr sz="1800">
              <a:solidFill>
                <a:srgbClr val="2A3890"/>
              </a:solidFill>
              <a:latin typeface="Roboto"/>
              <a:ea typeface="Roboto"/>
              <a:cs typeface="Roboto"/>
              <a:sym typeface="Roboto"/>
            </a:endParaRPr>
          </a:p>
          <a:p>
            <a:pPr indent="0" lvl="0" marL="0" rtl="0" algn="l">
              <a:spcBef>
                <a:spcPts val="0"/>
              </a:spcBef>
              <a:spcAft>
                <a:spcPts val="0"/>
              </a:spcAft>
              <a:buNone/>
            </a:pPr>
            <a:r>
              <a:t/>
            </a:r>
            <a:endParaRPr sz="1800">
              <a:solidFill>
                <a:srgbClr val="2A3890"/>
              </a:solidFill>
              <a:latin typeface="Roboto"/>
              <a:ea typeface="Roboto"/>
              <a:cs typeface="Roboto"/>
              <a:sym typeface="Roboto"/>
            </a:endParaRPr>
          </a:p>
        </p:txBody>
      </p:sp>
      <p:pic>
        <p:nvPicPr>
          <p:cNvPr id="122" name="Google Shape;122;p18"/>
          <p:cNvPicPr preferRelativeResize="0"/>
          <p:nvPr/>
        </p:nvPicPr>
        <p:blipFill>
          <a:blip r:embed="rId3">
            <a:alphaModFix/>
          </a:blip>
          <a:stretch>
            <a:fillRect/>
          </a:stretch>
        </p:blipFill>
        <p:spPr>
          <a:xfrm>
            <a:off x="1371601" y="1607195"/>
            <a:ext cx="6400799" cy="3200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Amazon Sales Data: Recommendations</a:t>
            </a:r>
            <a:endParaRPr/>
          </a:p>
        </p:txBody>
      </p:sp>
      <p:sp>
        <p:nvSpPr>
          <p:cNvPr id="128" name="Google Shape;128;p19"/>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A3890"/>
                </a:solidFill>
                <a:highlight>
                  <a:srgbClr val="FFFFFF"/>
                </a:highlight>
              </a:rPr>
              <a:t>Optimize Inventory Management:</a:t>
            </a:r>
            <a:endParaRPr b="1" sz="1200">
              <a:solidFill>
                <a:srgbClr val="2A3890"/>
              </a:solidFill>
              <a:highlight>
                <a:srgbClr val="FFFFFF"/>
              </a:highlight>
            </a:endParaRPr>
          </a:p>
          <a:p>
            <a:pPr indent="-301625" lvl="0" marL="457200" rtl="0" algn="l">
              <a:spcBef>
                <a:spcPts val="1600"/>
              </a:spcBef>
              <a:spcAft>
                <a:spcPts val="0"/>
              </a:spcAft>
              <a:buClr>
                <a:srgbClr val="000000"/>
              </a:buClr>
              <a:buSzPts val="1150"/>
              <a:buChar char="●"/>
            </a:pPr>
            <a:r>
              <a:rPr b="1" lang="en" sz="1150">
                <a:solidFill>
                  <a:srgbClr val="000000"/>
                </a:solidFill>
                <a:highlight>
                  <a:srgbClr val="FFFFFF"/>
                </a:highlight>
              </a:rPr>
              <a:t>Insight:</a:t>
            </a:r>
            <a:r>
              <a:rPr lang="en" sz="1150">
                <a:solidFill>
                  <a:srgbClr val="000000"/>
                </a:solidFill>
                <a:highlight>
                  <a:srgbClr val="FFFFFF"/>
                </a:highlight>
              </a:rPr>
              <a:t> Certain products consistently show high sales volumes, while others have sporadic or low sales.</a:t>
            </a:r>
            <a:endParaRPr sz="1150">
              <a:solidFill>
                <a:srgbClr val="000000"/>
              </a:solidFill>
              <a:highlight>
                <a:srgbClr val="FFFFFF"/>
              </a:highlight>
            </a:endParaRPr>
          </a:p>
          <a:p>
            <a:pPr indent="-301625" lvl="0" marL="457200" rtl="0" algn="l">
              <a:spcBef>
                <a:spcPts val="0"/>
              </a:spcBef>
              <a:spcAft>
                <a:spcPts val="0"/>
              </a:spcAft>
              <a:buClr>
                <a:srgbClr val="000000"/>
              </a:buClr>
              <a:buSzPts val="1150"/>
              <a:buChar char="●"/>
            </a:pPr>
            <a:r>
              <a:rPr b="1" lang="en" sz="1150">
                <a:solidFill>
                  <a:srgbClr val="000000"/>
                </a:solidFill>
                <a:highlight>
                  <a:srgbClr val="FFFFFF"/>
                </a:highlight>
              </a:rPr>
              <a:t>Recommendation:</a:t>
            </a:r>
            <a:r>
              <a:rPr lang="en" sz="1150">
                <a:solidFill>
                  <a:srgbClr val="000000"/>
                </a:solidFill>
                <a:highlight>
                  <a:srgbClr val="FFFFFF"/>
                </a:highlight>
              </a:rPr>
              <a:t> Focus on maintaining higher inventory levels for top-selling products and consider reducing or reevaluating the stock of lower-performing items to optimize warehouse space and reduce holding costs.</a:t>
            </a:r>
            <a:endParaRPr/>
          </a:p>
        </p:txBody>
      </p:sp>
      <p:sp>
        <p:nvSpPr>
          <p:cNvPr id="129" name="Google Shape;129;p19"/>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A3890"/>
                </a:solidFill>
                <a:highlight>
                  <a:srgbClr val="FFFFFF"/>
                </a:highlight>
                <a:latin typeface="Arial"/>
                <a:ea typeface="Arial"/>
                <a:cs typeface="Arial"/>
                <a:sym typeface="Arial"/>
              </a:rPr>
              <a:t>Enhance Marketing Strategies:</a:t>
            </a:r>
            <a:endParaRPr b="1" sz="1200">
              <a:solidFill>
                <a:srgbClr val="2A3890"/>
              </a:solidFill>
              <a:highlight>
                <a:srgbClr val="FFFFFF"/>
              </a:highlight>
              <a:latin typeface="Arial"/>
              <a:ea typeface="Arial"/>
              <a:cs typeface="Arial"/>
              <a:sym typeface="Arial"/>
            </a:endParaRPr>
          </a:p>
          <a:p>
            <a:pPr indent="-301625" lvl="0" marL="457200" rtl="0" algn="l">
              <a:spcBef>
                <a:spcPts val="1600"/>
              </a:spcBef>
              <a:spcAft>
                <a:spcPts val="0"/>
              </a:spcAft>
              <a:buClr>
                <a:srgbClr val="000000"/>
              </a:buClr>
              <a:buSzPts val="1150"/>
              <a:buFont typeface="Arial"/>
              <a:buChar char="●"/>
            </a:pPr>
            <a:r>
              <a:rPr b="1" lang="en" sz="1150">
                <a:solidFill>
                  <a:srgbClr val="000000"/>
                </a:solidFill>
                <a:highlight>
                  <a:srgbClr val="FFFFFF"/>
                </a:highlight>
                <a:latin typeface="Arial"/>
                <a:ea typeface="Arial"/>
                <a:cs typeface="Arial"/>
                <a:sym typeface="Arial"/>
              </a:rPr>
              <a:t>Insight:</a:t>
            </a:r>
            <a:r>
              <a:rPr lang="en" sz="1150">
                <a:solidFill>
                  <a:srgbClr val="000000"/>
                </a:solidFill>
                <a:highlight>
                  <a:srgbClr val="FFFFFF"/>
                </a:highlight>
                <a:latin typeface="Arial"/>
                <a:ea typeface="Arial"/>
                <a:cs typeface="Arial"/>
                <a:sym typeface="Arial"/>
              </a:rPr>
              <a:t> Sales trends indicate peak periods during certain months (typically around </a:t>
            </a:r>
            <a:r>
              <a:rPr lang="en" sz="1150">
                <a:solidFill>
                  <a:srgbClr val="000000"/>
                </a:solidFill>
                <a:highlight>
                  <a:srgbClr val="FFFFFF"/>
                </a:highlight>
                <a:latin typeface="Arial"/>
                <a:ea typeface="Arial"/>
                <a:cs typeface="Arial"/>
                <a:sym typeface="Arial"/>
              </a:rPr>
              <a:t>June</a:t>
            </a:r>
            <a:r>
              <a:rPr lang="en" sz="1150">
                <a:solidFill>
                  <a:srgbClr val="000000"/>
                </a:solidFill>
                <a:highlight>
                  <a:srgbClr val="FFFFFF"/>
                </a:highlight>
                <a:latin typeface="Arial"/>
                <a:ea typeface="Arial"/>
                <a:cs typeface="Arial"/>
                <a:sym typeface="Arial"/>
              </a:rPr>
              <a:t> or </a:t>
            </a:r>
            <a:r>
              <a:rPr lang="en" sz="1150">
                <a:solidFill>
                  <a:srgbClr val="000000"/>
                </a:solidFill>
                <a:highlight>
                  <a:srgbClr val="FFFFFF"/>
                </a:highlight>
                <a:latin typeface="Arial"/>
                <a:ea typeface="Arial"/>
                <a:cs typeface="Arial"/>
                <a:sym typeface="Arial"/>
              </a:rPr>
              <a:t>July</a:t>
            </a:r>
            <a:r>
              <a:rPr lang="en" sz="1150">
                <a:solidFill>
                  <a:srgbClr val="000000"/>
                </a:solidFill>
                <a:highlight>
                  <a:srgbClr val="FFFFFF"/>
                </a:highlight>
                <a:latin typeface="Arial"/>
                <a:ea typeface="Arial"/>
                <a:cs typeface="Arial"/>
                <a:sym typeface="Arial"/>
              </a:rPr>
              <a:t>).</a:t>
            </a:r>
            <a:endParaRPr sz="1150">
              <a:solidFill>
                <a:srgbClr val="000000"/>
              </a:solidFill>
              <a:highlight>
                <a:srgbClr val="FFFFFF"/>
              </a:highlight>
              <a:latin typeface="Arial"/>
              <a:ea typeface="Arial"/>
              <a:cs typeface="Arial"/>
              <a:sym typeface="Arial"/>
            </a:endParaRPr>
          </a:p>
          <a:p>
            <a:pPr indent="-301625" lvl="0" marL="457200" rtl="0" algn="l">
              <a:spcBef>
                <a:spcPts val="0"/>
              </a:spcBef>
              <a:spcAft>
                <a:spcPts val="0"/>
              </a:spcAft>
              <a:buClr>
                <a:srgbClr val="000000"/>
              </a:buClr>
              <a:buSzPts val="1150"/>
              <a:buFont typeface="Arial"/>
              <a:buChar char="●"/>
            </a:pPr>
            <a:r>
              <a:rPr b="1" lang="en" sz="1150">
                <a:solidFill>
                  <a:srgbClr val="000000"/>
                </a:solidFill>
                <a:highlight>
                  <a:srgbClr val="FFFFFF"/>
                </a:highlight>
                <a:latin typeface="Arial"/>
                <a:ea typeface="Arial"/>
                <a:cs typeface="Arial"/>
                <a:sym typeface="Arial"/>
              </a:rPr>
              <a:t>Recommendation:</a:t>
            </a:r>
            <a:r>
              <a:rPr lang="en" sz="1150">
                <a:solidFill>
                  <a:srgbClr val="000000"/>
                </a:solidFill>
                <a:highlight>
                  <a:srgbClr val="FFFFFF"/>
                </a:highlight>
                <a:latin typeface="Arial"/>
                <a:ea typeface="Arial"/>
                <a:cs typeface="Arial"/>
                <a:sym typeface="Arial"/>
              </a:rPr>
              <a:t> Increase marketing efforts and promotional activities during peak periods to maximize sales. Implement targeted campaigns using historical sales data to predict and capitalize on high-demand times.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Amazon Sales Data: Recommendations</a:t>
            </a:r>
            <a:endParaRPr/>
          </a:p>
        </p:txBody>
      </p:sp>
      <p:sp>
        <p:nvSpPr>
          <p:cNvPr id="135" name="Google Shape;135;p20"/>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A3890"/>
                </a:solidFill>
                <a:highlight>
                  <a:srgbClr val="FFFFFF"/>
                </a:highlight>
              </a:rPr>
              <a:t>Expand Popular Categories</a:t>
            </a:r>
            <a:r>
              <a:rPr b="1" lang="en" sz="1200">
                <a:solidFill>
                  <a:srgbClr val="2A3890"/>
                </a:solidFill>
                <a:highlight>
                  <a:srgbClr val="FFFFFF"/>
                </a:highlight>
              </a:rPr>
              <a:t>:</a:t>
            </a:r>
            <a:endParaRPr b="1" sz="1200">
              <a:solidFill>
                <a:srgbClr val="2A3890"/>
              </a:solidFill>
              <a:highlight>
                <a:srgbClr val="FFFFFF"/>
              </a:highlight>
            </a:endParaRPr>
          </a:p>
          <a:p>
            <a:pPr indent="-301625" lvl="0" marL="457200" rtl="0" algn="l">
              <a:spcBef>
                <a:spcPts val="1600"/>
              </a:spcBef>
              <a:spcAft>
                <a:spcPts val="0"/>
              </a:spcAft>
              <a:buClr>
                <a:srgbClr val="000000"/>
              </a:buClr>
              <a:buSzPts val="1150"/>
              <a:buChar char="●"/>
            </a:pPr>
            <a:r>
              <a:rPr b="1" lang="en" sz="1150">
                <a:solidFill>
                  <a:srgbClr val="000000"/>
                </a:solidFill>
                <a:highlight>
                  <a:srgbClr val="FFFFFF"/>
                </a:highlight>
              </a:rPr>
              <a:t>Insight:</a:t>
            </a:r>
            <a:r>
              <a:rPr lang="en" sz="1150">
                <a:solidFill>
                  <a:srgbClr val="000000"/>
                </a:solidFill>
                <a:highlight>
                  <a:srgbClr val="FFFFFF"/>
                </a:highlight>
              </a:rPr>
              <a:t> </a:t>
            </a:r>
            <a:r>
              <a:rPr lang="en" sz="1150">
                <a:solidFill>
                  <a:srgbClr val="000000"/>
                </a:solidFill>
                <a:highlight>
                  <a:srgbClr val="FFFFFF"/>
                </a:highlight>
                <a:latin typeface="Arial"/>
                <a:ea typeface="Arial"/>
                <a:cs typeface="Arial"/>
                <a:sym typeface="Arial"/>
              </a:rPr>
              <a:t>Certain product categories consistently outperform others in terms of sales and customer interest.</a:t>
            </a:r>
            <a:endParaRPr sz="1150">
              <a:solidFill>
                <a:srgbClr val="000000"/>
              </a:solidFill>
              <a:highlight>
                <a:srgbClr val="FFFFFF"/>
              </a:highlight>
            </a:endParaRPr>
          </a:p>
          <a:p>
            <a:pPr indent="-301625" lvl="0" marL="457200" rtl="0" algn="l">
              <a:spcBef>
                <a:spcPts val="0"/>
              </a:spcBef>
              <a:spcAft>
                <a:spcPts val="0"/>
              </a:spcAft>
              <a:buClr>
                <a:srgbClr val="000000"/>
              </a:buClr>
              <a:buSzPts val="1150"/>
              <a:buChar char="●"/>
            </a:pPr>
            <a:r>
              <a:rPr b="1" lang="en" sz="1150">
                <a:solidFill>
                  <a:srgbClr val="000000"/>
                </a:solidFill>
                <a:highlight>
                  <a:srgbClr val="FFFFFF"/>
                </a:highlight>
              </a:rPr>
              <a:t>Recommendation:</a:t>
            </a:r>
            <a:r>
              <a:rPr lang="en" sz="1150">
                <a:solidFill>
                  <a:srgbClr val="000000"/>
                </a:solidFill>
                <a:highlight>
                  <a:srgbClr val="FFFFFF"/>
                </a:highlight>
              </a:rPr>
              <a:t> </a:t>
            </a:r>
            <a:r>
              <a:rPr lang="en" sz="1150">
                <a:solidFill>
                  <a:srgbClr val="000000"/>
                </a:solidFill>
                <a:highlight>
                  <a:srgbClr val="FFFFFF"/>
                </a:highlight>
                <a:latin typeface="Arial"/>
                <a:ea typeface="Arial"/>
                <a:cs typeface="Arial"/>
                <a:sym typeface="Arial"/>
              </a:rPr>
              <a:t>Consider expanding the range of products within popular categories. Introduce new, related products that align with customer interests and buying patterns.</a:t>
            </a:r>
            <a:endParaRPr/>
          </a:p>
        </p:txBody>
      </p:sp>
      <p:sp>
        <p:nvSpPr>
          <p:cNvPr id="136" name="Google Shape;136;p20"/>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A3890"/>
                </a:solidFill>
                <a:highlight>
                  <a:srgbClr val="FFFFFF"/>
                </a:highlight>
                <a:latin typeface="Arial"/>
                <a:ea typeface="Arial"/>
                <a:cs typeface="Arial"/>
                <a:sym typeface="Arial"/>
              </a:rPr>
              <a:t>Analyse and Address Sales Decline</a:t>
            </a:r>
            <a:r>
              <a:rPr b="1" lang="en" sz="1200">
                <a:solidFill>
                  <a:srgbClr val="2A3890"/>
                </a:solidFill>
                <a:highlight>
                  <a:srgbClr val="FFFFFF"/>
                </a:highlight>
                <a:latin typeface="Arial"/>
                <a:ea typeface="Arial"/>
                <a:cs typeface="Arial"/>
                <a:sym typeface="Arial"/>
              </a:rPr>
              <a:t>:</a:t>
            </a:r>
            <a:endParaRPr b="1" sz="1200">
              <a:solidFill>
                <a:srgbClr val="2A3890"/>
              </a:solidFill>
              <a:highlight>
                <a:srgbClr val="FFFFFF"/>
              </a:highlight>
              <a:latin typeface="Arial"/>
              <a:ea typeface="Arial"/>
              <a:cs typeface="Arial"/>
              <a:sym typeface="Arial"/>
            </a:endParaRPr>
          </a:p>
          <a:p>
            <a:pPr indent="-301625" lvl="0" marL="457200" rtl="0" algn="l">
              <a:spcBef>
                <a:spcPts val="1600"/>
              </a:spcBef>
              <a:spcAft>
                <a:spcPts val="0"/>
              </a:spcAft>
              <a:buClr>
                <a:srgbClr val="000000"/>
              </a:buClr>
              <a:buSzPts val="1150"/>
              <a:buFont typeface="Arial"/>
              <a:buChar char="●"/>
            </a:pPr>
            <a:r>
              <a:rPr b="1" lang="en" sz="1150">
                <a:solidFill>
                  <a:srgbClr val="000000"/>
                </a:solidFill>
                <a:highlight>
                  <a:srgbClr val="FFFFFF"/>
                </a:highlight>
                <a:latin typeface="Arial"/>
                <a:ea typeface="Arial"/>
                <a:cs typeface="Arial"/>
                <a:sym typeface="Arial"/>
              </a:rPr>
              <a:t>Insight:</a:t>
            </a:r>
            <a:r>
              <a:rPr lang="en" sz="1150">
                <a:solidFill>
                  <a:srgbClr val="000000"/>
                </a:solidFill>
                <a:highlight>
                  <a:srgbClr val="FFFFFF"/>
                </a:highlight>
                <a:latin typeface="Arial"/>
                <a:ea typeface="Arial"/>
                <a:cs typeface="Arial"/>
                <a:sym typeface="Arial"/>
              </a:rPr>
              <a:t> </a:t>
            </a:r>
            <a:r>
              <a:rPr lang="en" sz="1150">
                <a:solidFill>
                  <a:srgbClr val="000000"/>
                </a:solidFill>
                <a:highlight>
                  <a:srgbClr val="FFFFFF"/>
                </a:highlight>
                <a:latin typeface="Arial"/>
                <a:ea typeface="Arial"/>
                <a:cs typeface="Arial"/>
                <a:sym typeface="Arial"/>
              </a:rPr>
              <a:t>Some products or categories may show a decline in sales over time.</a:t>
            </a:r>
            <a:endParaRPr sz="1150">
              <a:solidFill>
                <a:srgbClr val="000000"/>
              </a:solidFill>
              <a:highlight>
                <a:srgbClr val="FFFFFF"/>
              </a:highlight>
              <a:latin typeface="Arial"/>
              <a:ea typeface="Arial"/>
              <a:cs typeface="Arial"/>
              <a:sym typeface="Arial"/>
            </a:endParaRPr>
          </a:p>
          <a:p>
            <a:pPr indent="-301625" lvl="0" marL="457200" rtl="0" algn="l">
              <a:spcBef>
                <a:spcPts val="0"/>
              </a:spcBef>
              <a:spcAft>
                <a:spcPts val="0"/>
              </a:spcAft>
              <a:buClr>
                <a:srgbClr val="000000"/>
              </a:buClr>
              <a:buSzPts val="1150"/>
              <a:buFont typeface="Arial"/>
              <a:buChar char="●"/>
            </a:pPr>
            <a:r>
              <a:rPr b="1" lang="en" sz="1150">
                <a:solidFill>
                  <a:srgbClr val="000000"/>
                </a:solidFill>
                <a:highlight>
                  <a:srgbClr val="FFFFFF"/>
                </a:highlight>
                <a:latin typeface="Arial"/>
                <a:ea typeface="Arial"/>
                <a:cs typeface="Arial"/>
                <a:sym typeface="Arial"/>
              </a:rPr>
              <a:t>Recommendation:</a:t>
            </a:r>
            <a:r>
              <a:rPr lang="en" sz="1150">
                <a:solidFill>
                  <a:srgbClr val="000000"/>
                </a:solidFill>
                <a:highlight>
                  <a:srgbClr val="FFFFFF"/>
                </a:highlight>
                <a:latin typeface="Arial"/>
                <a:ea typeface="Arial"/>
                <a:cs typeface="Arial"/>
                <a:sym typeface="Arial"/>
              </a:rPr>
              <a:t> </a:t>
            </a:r>
            <a:r>
              <a:rPr lang="en" sz="1150">
                <a:solidFill>
                  <a:srgbClr val="000000"/>
                </a:solidFill>
                <a:highlight>
                  <a:srgbClr val="FFFFFF"/>
                </a:highlight>
                <a:latin typeface="Arial"/>
                <a:ea typeface="Arial"/>
                <a:cs typeface="Arial"/>
                <a:sym typeface="Arial"/>
              </a:rPr>
              <a:t> Conduct further analysis to understand the reasons behind declining sales. Implement corrective measures such as price adjustments, product improvements, or targeted promotions to revive interest.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311700" y="410000"/>
            <a:ext cx="8520600" cy="607800"/>
          </a:xfrm>
          <a:prstGeom prst="rect">
            <a:avLst/>
          </a:prstGeom>
          <a:solidFill>
            <a:srgbClr val="2A3890"/>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Amazon Sales Data: Conclusion</a:t>
            </a:r>
            <a:endParaRPr>
              <a:solidFill>
                <a:schemeClr val="lt1"/>
              </a:solidFill>
            </a:endParaRPr>
          </a:p>
        </p:txBody>
      </p:sp>
      <p:sp>
        <p:nvSpPr>
          <p:cNvPr id="142" name="Google Shape;142;p21"/>
          <p:cNvSpPr txBox="1"/>
          <p:nvPr/>
        </p:nvSpPr>
        <p:spPr>
          <a:xfrm>
            <a:off x="263800" y="1047900"/>
            <a:ext cx="8504400" cy="267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150">
              <a:solidFill>
                <a:srgbClr val="2A3890"/>
              </a:solidFill>
              <a:highlight>
                <a:srgbClr val="FFFFFF"/>
              </a:highlight>
              <a:latin typeface="Roboto"/>
              <a:ea typeface="Roboto"/>
              <a:cs typeface="Roboto"/>
              <a:sym typeface="Roboto"/>
            </a:endParaRPr>
          </a:p>
        </p:txBody>
      </p:sp>
      <p:sp>
        <p:nvSpPr>
          <p:cNvPr id="143" name="Google Shape;143;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50">
                <a:solidFill>
                  <a:srgbClr val="000000"/>
                </a:solidFill>
              </a:rPr>
              <a:t>The analysis of Amazon sales data over the period from 2010 to 2017 has provided valuable insights into sales performance and market trends. By exploring key metrics such as total sales, number of transactions, average order value, and top-selling products, we have identified significant patterns and opportunities for optimization.</a:t>
            </a:r>
            <a:endParaRPr sz="1150">
              <a:solidFill>
                <a:srgbClr val="000000"/>
              </a:solidFill>
            </a:endParaRPr>
          </a:p>
          <a:p>
            <a:pPr indent="0" lvl="0" marL="0" rtl="0" algn="l">
              <a:lnSpc>
                <a:spcPct val="150000"/>
              </a:lnSpc>
              <a:spcBef>
                <a:spcPts val="0"/>
              </a:spcBef>
              <a:spcAft>
                <a:spcPts val="0"/>
              </a:spcAft>
              <a:buNone/>
            </a:pPr>
            <a:r>
              <a:t/>
            </a:r>
            <a:endParaRPr sz="1150">
              <a:solidFill>
                <a:srgbClr val="000000"/>
              </a:solidFill>
            </a:endParaRPr>
          </a:p>
          <a:p>
            <a:pPr indent="0" lvl="0" marL="0" rtl="0" algn="l">
              <a:lnSpc>
                <a:spcPct val="150000"/>
              </a:lnSpc>
              <a:spcBef>
                <a:spcPts val="0"/>
              </a:spcBef>
              <a:spcAft>
                <a:spcPts val="0"/>
              </a:spcAft>
              <a:buNone/>
            </a:pPr>
            <a:r>
              <a:rPr lang="en" sz="1150">
                <a:solidFill>
                  <a:srgbClr val="000000"/>
                </a:solidFill>
              </a:rPr>
              <a:t>In conclusion, the insights gained from this analysis provide a strategic foundation for Amazon to optimize its operations, enhance customer satisfaction, and drive sustained growth. By implementing the recommended strategies, Amazon can continue to strengthen its market position and achieve long-term success.</a:t>
            </a:r>
            <a:endParaRPr sz="1150">
              <a:solidFill>
                <a:srgbClr val="000000"/>
              </a:solidFill>
            </a:endParaRPr>
          </a:p>
          <a:p>
            <a:pPr indent="0" lvl="0" marL="0" rtl="0" algn="l">
              <a:lnSpc>
                <a:spcPct val="150000"/>
              </a:lnSpc>
              <a:spcBef>
                <a:spcPts val="0"/>
              </a:spcBef>
              <a:spcAft>
                <a:spcPts val="0"/>
              </a:spcAft>
              <a:buNone/>
            </a:pPr>
            <a:r>
              <a:t/>
            </a:r>
            <a:endParaRPr sz="1150">
              <a:solidFill>
                <a:srgbClr val="2A3890"/>
              </a:solidFill>
              <a:highlight>
                <a:srgbClr val="FFFFFF"/>
              </a:highlight>
            </a:endParaRPr>
          </a:p>
          <a:p>
            <a:pPr indent="0" lvl="0" marL="0" rtl="0" algn="l">
              <a:spcBef>
                <a:spcPts val="0"/>
              </a:spcBef>
              <a:spcAft>
                <a:spcPts val="1600"/>
              </a:spcAft>
              <a:buNone/>
            </a:pPr>
            <a:r>
              <a:t/>
            </a:r>
            <a:endParaRPr sz="115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