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96693"/>
            <a:ext cx="4572000" cy="65110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পর্যালোচনায়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: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1" y="1828800"/>
            <a:ext cx="5797953" cy="3581400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মোঃ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সাইফুল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ইসলাম</a:t>
            </a:r>
            <a:endParaRPr lang="en-US" sz="28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  <a:p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ইনস্ট্রাক্টর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কম্পিউটার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)</a:t>
            </a:r>
          </a:p>
          <a:p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টাঙ্গাইল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ইনস্টিটিউট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টাঙ্গাইল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রোল</a:t>
            </a:r>
            <a:r>
              <a:rPr lang="en-US" sz="2800" b="1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নং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: ০৫</a:t>
            </a:r>
          </a:p>
          <a:p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২৫তম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বিভাগীয়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বুনিয়াদি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প্রশিক্ষণ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কোর্স</a:t>
            </a:r>
            <a:endParaRPr lang="en-US" sz="28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কারিগরি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শিক্ষা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অধিদপ্তরাধীন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প্রতিষ্ঠানসমূহ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)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ভেন্যু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বিয়াম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ফাউন্ডেশন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আঞ্চলিক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কেন্দ্র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কক্সবাজার</a:t>
            </a:r>
            <a:r>
              <a:rPr lang="en-US" sz="28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</a:p>
        </p:txBody>
      </p:sp>
      <p:pic>
        <p:nvPicPr>
          <p:cNvPr id="5" name="Picture 4" descr="C:\Users\LAB 8\Desktop\biam 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2" y="211917"/>
            <a:ext cx="990601" cy="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11917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পর্যালোচনাকৃত</a:t>
            </a:r>
            <a:r>
              <a:rPr lang="en-US" sz="2400" dirty="0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গ্রন্থ</a:t>
            </a:r>
            <a:r>
              <a:rPr lang="en-US" sz="2400" dirty="0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: </a:t>
            </a:r>
            <a:r>
              <a:rPr lang="en-US" sz="2400" dirty="0" err="1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চিহ্ন</a:t>
            </a:r>
            <a:r>
              <a:rPr lang="en-US" sz="2400" dirty="0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     </a:t>
            </a:r>
            <a:r>
              <a:rPr lang="en-US" sz="2400" dirty="0" err="1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লেখক</a:t>
            </a:r>
            <a:r>
              <a:rPr lang="en-US" sz="2400" dirty="0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: </a:t>
            </a:r>
            <a:r>
              <a:rPr lang="en-US" sz="2400" dirty="0" err="1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মানিক</a:t>
            </a:r>
            <a:r>
              <a:rPr lang="en-US" sz="2400" dirty="0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বন্দ্যোপধ্যায়</a:t>
            </a:r>
            <a:endParaRPr lang="en-US" sz="2400" dirty="0">
              <a:solidFill>
                <a:schemeClr val="accent1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59" y="997527"/>
            <a:ext cx="264604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96693"/>
            <a:ext cx="4572000" cy="65110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লেখক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পরিচিতি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299" y="1524000"/>
            <a:ext cx="7640783" cy="4191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মানিক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বন্দ্যোপাধ্যায়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বিংশ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শতাব্দীর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বাংলা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সাহিত্যের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অন্যতম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শ্রেষ্ঠ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কথাসাহিত্যিক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তাঁর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জন্ম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১৯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মে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১৯০৮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সাঁওতাল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পরগনা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জেলার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দুমকা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শহরে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পৈতৃক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নিবাস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মালবদিয়া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গ্রাম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বিক্রমপুর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তিনি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এস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সি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পাশ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করেন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কলকাতা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প্রেসিডেন্সি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কলেজ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থেকে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তাঁর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উল্লেখযোগ্য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পদ্মা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নদীর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মাঝি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হলুদ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নদী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সবুজ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বন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পুতুল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নাচের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ইতিকথা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শহরবাসের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ইতিকথা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ইতিকথার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পরের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কথা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এবং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দিবারাত্রির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উল্লেখযোগ্য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গল্পগ্রন্থ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অতসী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মামী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অন্যান্য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গল্প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প্রগৈতিহাসিক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সরীসৃপ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সমুদ্রের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স্বাদ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ফেরিওয়ালা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প্রভৃতি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মানিক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বন্দ্যোপাধ্যায়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১৯৫৬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সালের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৩রা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ডিসেম্বর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শেষ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নিঃশ্বাস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ত্যাগ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করেন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 descr="C:\Users\LAB 8\Desktop\biam 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2" y="211917"/>
            <a:ext cx="990601" cy="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11917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পর্যালোচনাকৃত</a:t>
            </a:r>
            <a:r>
              <a:rPr lang="en-US" sz="2400" dirty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গ্রন্থ</a:t>
            </a:r>
            <a:r>
              <a:rPr lang="en-US" sz="2400" dirty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: </a:t>
            </a:r>
            <a:r>
              <a:rPr lang="en-US" sz="2400" dirty="0" err="1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চিহ্ন</a:t>
            </a:r>
            <a:r>
              <a:rPr lang="en-US" sz="2400" dirty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     </a:t>
            </a:r>
            <a:r>
              <a:rPr lang="en-US" sz="2400" dirty="0" err="1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লেখক</a:t>
            </a:r>
            <a:r>
              <a:rPr lang="en-US" sz="2400" dirty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: </a:t>
            </a:r>
            <a:r>
              <a:rPr lang="en-US" sz="2400" dirty="0" err="1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মানিক</a:t>
            </a:r>
            <a:r>
              <a:rPr lang="en-US" sz="2400" dirty="0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NikoshBAN" pitchFamily="2" charset="0"/>
                <a:cs typeface="NikoshBAN" pitchFamily="2" charset="0"/>
              </a:rPr>
              <a:t>বন্দ্যোপধ্যায়</a:t>
            </a:r>
            <a:endParaRPr lang="en-US" sz="2400" dirty="0">
              <a:solidFill>
                <a:schemeClr val="accent1"/>
              </a:solidFill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09600"/>
            <a:ext cx="4572000" cy="65110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ভূমিকা</a:t>
            </a:r>
            <a:endParaRPr lang="en-US" sz="3200" dirty="0">
              <a:solidFill>
                <a:schemeClr val="accent2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299" y="1295400"/>
            <a:ext cx="7640783" cy="48006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‘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চিহ্ন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’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মানিক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বন্দ্যোপধ্যায়ের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চতুর্দশতম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অত্যন্ত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আধুনিক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পড়ে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মনে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১৯৪৭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রচিত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১৯৪৫ 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ও ১৯৪৬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সাল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ছিল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পাক-ভারত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উপমহাদেশের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সাংঘর্ষিক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উম্মদনা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আত্মপরিচয়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আবিষ্কারের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বছর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সদ্য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সদ্য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দ্বিতীয়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বিশ্বযুদ্ধ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শেষ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বিশ্ব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রাজনীতির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নতুন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মেরুকরণ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ঢেউ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এসে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লেগেছে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পরাধীন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ভারতবর্ষেও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ইংরেজ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পুলিশের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নৃশংসতার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প্রত্যক্ষ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ঘটনার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ভিত্তি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রচিত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রাজনৈতিক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সচেতনতার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ছোঁয়া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থেকে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প্রত্যন্ত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গ্রামের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মানুষটিও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বাদ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পড়েনি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জীবন্ত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দলিল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ব্যাপ্তি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দেখে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বিস্মিত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ঔপন্যাসিক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স্বাধীনতার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মহাকাব্যিক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দলিল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রচনা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করেছেন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এ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দলিলে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কোন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সনতারিখ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নেই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কোন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বিশেষ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জায়গারও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গুরুত্ব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দেয়া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হয়েনি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কিন্তু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এ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দলিলে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রয়েছে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আর্তমানবতার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ঝাকুনি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খেয়ে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সামনে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চলার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গল্প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শুভ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পরিবর্তনের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জটিল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গন্থালেখ্য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 descr="C:\Users\LAB 8\Desktop\biam 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2" y="211917"/>
            <a:ext cx="990601" cy="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11917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</a:rPr>
              <a:t>পর্যালোচনাকৃত</a:t>
            </a:r>
            <a:r>
              <a:rPr 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</a:rPr>
              <a:t>গ্রন্থ</a:t>
            </a:r>
            <a:r>
              <a:rPr lang="en-US" sz="1400" b="1" dirty="0" smtClean="0">
                <a:solidFill>
                  <a:schemeClr val="accent1"/>
                </a:solidFill>
              </a:rPr>
              <a:t>: </a:t>
            </a:r>
            <a:r>
              <a:rPr lang="en-US" sz="1400" b="1" dirty="0" err="1" smtClean="0">
                <a:solidFill>
                  <a:schemeClr val="accent1"/>
                </a:solidFill>
              </a:rPr>
              <a:t>চিহ্ন</a:t>
            </a:r>
            <a:r>
              <a:rPr lang="en-US" sz="1400" b="1" dirty="0" smtClean="0">
                <a:solidFill>
                  <a:schemeClr val="accent1"/>
                </a:solidFill>
              </a:rPr>
              <a:t>   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4572000" cy="65110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নামকরণের</a:t>
            </a:r>
            <a:r>
              <a:rPr lang="en-US" sz="3200" b="1" dirty="0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স্বার্থকতা</a:t>
            </a:r>
            <a:endParaRPr lang="en-US" sz="3200" dirty="0">
              <a:solidFill>
                <a:schemeClr val="accent2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299" y="1143000"/>
            <a:ext cx="7640783" cy="4191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বিন্দু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থেকে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সিন্ধুতে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ব্যাপ্ত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অথবা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সিন্ধু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থেকে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বিন্দুতে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প্রসারিত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গণজাগরণের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জোয়ার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সেই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অমর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গল্প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রূপায়িত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করেছেন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মানিক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বন্দোপাধ্যায়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'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চিহ্ন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'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এ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গল্পে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কোনো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একজন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বিশেষ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মানুষ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নায়ক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প্রধান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ভূমিকায়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নেই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এ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গল্পে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জাগরণ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মানুষের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চেতনা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বোধের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উন্মেষই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নায়ক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হিসেবে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চিত্রিত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বিশ্লেষণ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গেলে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কোন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চরিত্র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সম্পূর্ণ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বিকাশের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অবকাশ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পায়নি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দ্রুতবহমান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ঘটনা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সমকালীন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কলকাতার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অস্থির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রাজনৈতিক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ঘূর্ণি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পুলিশ-ছাত্র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সংঘর্ষ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গুলিবর্ষণে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ছাত্রের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মৃত্যু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ইত্যাদি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সংবাদের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প্রত্যক্ষ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অভিজ্ঞতাজনিত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বিবরণ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চিহ্ন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উপন্যাসটিকে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তথ্যকাহিনির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গুরুত্ব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দিয়েছে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হাজারো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স্বাধীনতাকামী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মানুষ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তাদের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জীবন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উৎসর্গের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চিহ্ন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ফুটে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উঠেছে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উপন্যাসটিতে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‘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চিহ্ন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’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নামকরণ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স্বার্থক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 descr="C:\Users\LAB 8\Desktop\biam 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2" y="211917"/>
            <a:ext cx="990601" cy="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11917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</a:rPr>
              <a:t>পর্যালোচনাকৃত</a:t>
            </a:r>
            <a:r>
              <a:rPr 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</a:rPr>
              <a:t>গ্রন্থ</a:t>
            </a:r>
            <a:r>
              <a:rPr lang="en-US" sz="1400" b="1" dirty="0" smtClean="0">
                <a:solidFill>
                  <a:schemeClr val="accent1"/>
                </a:solidFill>
              </a:rPr>
              <a:t>: </a:t>
            </a:r>
            <a:r>
              <a:rPr lang="en-US" sz="1400" b="1" dirty="0" err="1" smtClean="0">
                <a:solidFill>
                  <a:schemeClr val="accent1"/>
                </a:solidFill>
              </a:rPr>
              <a:t>চিহ্ন</a:t>
            </a:r>
            <a:r>
              <a:rPr lang="en-US" sz="1400" b="1" dirty="0" smtClean="0">
                <a:solidFill>
                  <a:schemeClr val="accent1"/>
                </a:solidFill>
              </a:rPr>
              <a:t>   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4572000" cy="65110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কাহিনী</a:t>
            </a:r>
            <a:r>
              <a:rPr lang="en-US" sz="3200" b="1" dirty="0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সংক্ষেপ</a:t>
            </a:r>
            <a:endParaRPr lang="en-US" sz="3200" dirty="0">
              <a:solidFill>
                <a:schemeClr val="accent2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299" y="1219200"/>
            <a:ext cx="8420102" cy="51816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‘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চিহ্ন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’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উপন্যাসনটি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ব্যাখ্যা-বিশ্লেষণ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এটা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কোনো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সাধারণ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দেশের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পুরো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গণজাগরণ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দেশের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সর্বস্তরের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মানুষের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মনে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কীভাবে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দাগ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কাটে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কীভাবে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চিহ্ন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রেখে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শৈল্পিক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রূপায়ন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উপন্যাসটির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সর্বাপেক্ষা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প্রধান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চরিত্রসমূহ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হচ্ছে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ওসমান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হেমন্ত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রসূল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গণেশ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অক্ষয়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অমৃত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মজুমদার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অজয়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যাদব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রাণী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শিবনাথ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অনুরূপা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আমিনা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বিবি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দাশগুপ্ত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মধ্যে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আকস্মিক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গুলি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লেগে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মারা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যাওয়া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সত্ত্বেও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গণেশ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চরিত্রটি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অন্যান্য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চরিত্রগুলোর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তুলনায়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দীর্ঘ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প্রভাব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বিস্তার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অক্ষয়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চরিত্রের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মধ্য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স্বয়ং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লেখকের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আত্মপ্রকাশ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ঘটেছে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তরুণ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মনের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অবরুদ্ধ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আকাঙ্খার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মূর্ত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প্রকাশ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অক্ষয়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চরিত্রটি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অক্ষয়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সঙ্গে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পরোপকারী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দায়িত্বশীল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সাহসী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স্বচ্ছ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জীবনবোধের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অধিকারী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নষ্ট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মদ্যপ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ঘুষখোর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চরিত্রটিই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সোনার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যাদুর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কাঠির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স্পর্শে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পুনরায়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ফিরে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পেতে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চিরাচরিত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ন্যায়নীতির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লালনকারী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নিম্নমধ্যবিত্ত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চরিত্রে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নিজের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স্থলন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দোষ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ঝেড়ে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ফেলে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উঠতে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একজন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দায়িত্বশীল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সামাজিক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সাংসারিক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ব্যক্তিত্ব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চরিত্রটির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রূপান্তর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প্রয়াস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পাঠককে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বিমুগ্ধ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রাখে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সকল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পেশা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গোত্রের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লোকের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ভেদাভেদ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হিংসা-বিদ্বেষ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ভুলে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একত্রে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দেশের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মানুষের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অধিকার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আদায়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স্বাধীনতার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মন্ত্রে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আন্দোলন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তরান্বিত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কাহিনী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মানিক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বন্দ্যোপধ্যায়ের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কুশলী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হাতের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ছোঁয়ায়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প্রাণ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পেয়েছে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 descr="C:\Users\LAB 8\Desktop\biam 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2" y="211917"/>
            <a:ext cx="990601" cy="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11917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</a:rPr>
              <a:t>পর্যালোচনাকৃত</a:t>
            </a:r>
            <a:r>
              <a:rPr lang="en-US" sz="1400" b="1" dirty="0" smtClean="0">
                <a:solidFill>
                  <a:schemeClr val="accent1"/>
                </a:solidFill>
              </a:rPr>
              <a:t>  </a:t>
            </a:r>
            <a:r>
              <a:rPr lang="en-US" sz="1400" b="1" dirty="0" err="1" smtClean="0">
                <a:solidFill>
                  <a:schemeClr val="accent1"/>
                </a:solidFill>
              </a:rPr>
              <a:t>গ্রন্থ</a:t>
            </a:r>
            <a:r>
              <a:rPr lang="en-US" sz="1400" b="1" dirty="0" smtClean="0">
                <a:solidFill>
                  <a:schemeClr val="accent1"/>
                </a:solidFill>
              </a:rPr>
              <a:t>: </a:t>
            </a:r>
            <a:r>
              <a:rPr lang="en-US" sz="1400" b="1" dirty="0" err="1" smtClean="0">
                <a:solidFill>
                  <a:schemeClr val="accent1"/>
                </a:solidFill>
              </a:rPr>
              <a:t>চিহ্ন</a:t>
            </a:r>
            <a:r>
              <a:rPr lang="en-US" sz="1400" b="1" dirty="0" smtClean="0">
                <a:solidFill>
                  <a:schemeClr val="accent1"/>
                </a:solidFill>
              </a:rPr>
              <a:t>   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4572000" cy="65110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  <a:latin typeface="NikoshBAN" pitchFamily="2" charset="0"/>
                <a:cs typeface="NikoshBAN" pitchFamily="2" charset="0"/>
              </a:rPr>
              <a:t>সমালোচনা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NikoshBAN" pitchFamily="2" charset="0"/>
                <a:cs typeface="NikoshBAN" pitchFamily="2" charset="0"/>
              </a:rPr>
              <a:t> 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299" y="1066800"/>
            <a:ext cx="7640783" cy="4191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চির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আধুনিক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'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চিহ্ন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'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প্রতিটি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চরিত্র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সবদেশের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সবকালের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প্রতিবাদী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সচেতন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মানুষের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প্রতীক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ওঠে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সত্যিই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অন্যায়ের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বিরোদ্ধে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জাগরণ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সৃষ্টি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অদ্ভুত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ক্ষমতা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বইটিতে</a:t>
            </a:r>
            <a:r>
              <a:rPr lang="en-US" sz="2400" dirty="0" smtClean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গুরুত্বপূর্ণ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চরিত্রের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সংখ্যাই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কুড়ির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অধিক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এছাড়াও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রয়েছে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মিছিল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সমাবেশের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অগণিত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জনতার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উপস্থিতির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সার্বিক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বিবরণ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যেখানে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জনতার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শুধু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উপস্থিতির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উল্লেখ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সেখানে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সীমাহীনতায়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বিলীন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চরিত্রের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সংখ্যা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কাহিনী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এসেছে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চলচ্চিত্রের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মতো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পর্ব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সংখ্যা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উল্লেখ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ঔপন্যাসিক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কিছুটা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বিরতি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নতুন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নতুন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প্রেক্ষাপটের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সূচনা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করেছেন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চরিত্র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সংখ্যা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বেশি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পাঠক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গোলকধাঁধায়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যাবে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সম্পূর্ণ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পড়লে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গল্পের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ইতিকথা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বুঝা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কোন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চরিত্রেরই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যবনিকা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টানা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হয়নি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ফলে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পাঠকের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মনে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একটি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অপূর্ণতা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থেকে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 descr="C:\Users\LAB 8\Desktop\biam 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2" y="211917"/>
            <a:ext cx="990601" cy="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11917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</a:rPr>
              <a:t>পর্যালোচনাকৃত</a:t>
            </a:r>
            <a:r>
              <a:rPr 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</a:rPr>
              <a:t>গ্রন্থ</a:t>
            </a:r>
            <a:r>
              <a:rPr lang="en-US" sz="1400" b="1" dirty="0" smtClean="0">
                <a:solidFill>
                  <a:schemeClr val="accent1"/>
                </a:solidFill>
              </a:rPr>
              <a:t>: </a:t>
            </a:r>
            <a:r>
              <a:rPr lang="en-US" sz="1400" b="1" dirty="0" err="1" smtClean="0">
                <a:solidFill>
                  <a:schemeClr val="accent1"/>
                </a:solidFill>
              </a:rPr>
              <a:t>চিহ্ন</a:t>
            </a:r>
            <a:r>
              <a:rPr lang="en-US" sz="1400" b="1" dirty="0" smtClean="0">
                <a:solidFill>
                  <a:schemeClr val="accent1"/>
                </a:solidFill>
              </a:rPr>
              <a:t>   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25058"/>
            <a:ext cx="4572000" cy="65110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তুলনামূলক</a:t>
            </a:r>
            <a:r>
              <a:rPr lang="en-US" sz="3200" b="1" dirty="0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আলোচনা</a:t>
            </a:r>
            <a:endParaRPr lang="en-US" sz="3200" dirty="0">
              <a:solidFill>
                <a:schemeClr val="accent2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 descr="C:\Users\LAB 8\Desktop\biam 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2" y="211917"/>
            <a:ext cx="990601" cy="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11917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</a:rPr>
              <a:t>পর্যালোচনাকৃত</a:t>
            </a:r>
            <a:r>
              <a:rPr 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</a:rPr>
              <a:t>গ্রন্থ</a:t>
            </a:r>
            <a:r>
              <a:rPr lang="en-US" sz="1400" b="1" dirty="0" smtClean="0">
                <a:solidFill>
                  <a:schemeClr val="accent1"/>
                </a:solidFill>
              </a:rPr>
              <a:t>: </a:t>
            </a:r>
            <a:r>
              <a:rPr lang="en-US" sz="1400" b="1" dirty="0" err="1" smtClean="0">
                <a:solidFill>
                  <a:schemeClr val="accent1"/>
                </a:solidFill>
              </a:rPr>
              <a:t>চিহ্ন</a:t>
            </a:r>
            <a:r>
              <a:rPr lang="en-US" sz="1400" b="1" dirty="0" smtClean="0">
                <a:solidFill>
                  <a:schemeClr val="accent1"/>
                </a:solidFill>
              </a:rPr>
              <a:t>   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  <a:latin typeface="NikoshBAN" pitchFamily="2" charset="0"/>
              <a:cs typeface="NikoshBAN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29541"/>
              </p:ext>
            </p:extLst>
          </p:nvPr>
        </p:nvGraphicFramePr>
        <p:xfrm>
          <a:off x="228600" y="1219200"/>
          <a:ext cx="8610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420077">
                <a:tc>
                  <a:txBody>
                    <a:bodyPr/>
                    <a:lstStyle/>
                    <a:p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দীনবন্ধু</a:t>
                      </a: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মিত্রের</a:t>
                      </a: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লেখা</a:t>
                      </a: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‘</a:t>
                      </a:r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নীলদর্পন</a:t>
                      </a:r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’ </a:t>
                      </a:r>
                      <a:r>
                        <a:rPr lang="en-US" sz="2400" b="1" kern="1200" dirty="0" err="1" smtClean="0">
                          <a:solidFill>
                            <a:schemeClr val="lt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নাটক</a:t>
                      </a:r>
                      <a:endParaRPr lang="en-US" sz="24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NikoshBAN" pitchFamily="2" charset="0"/>
                          <a:cs typeface="NikoshBAN" pitchFamily="2" charset="0"/>
                        </a:rPr>
                        <a:t>মানিক</a:t>
                      </a:r>
                      <a:r>
                        <a:rPr lang="en-US" sz="2400" dirty="0" smtClean="0">
                          <a:latin typeface="NikoshBAN" pitchFamily="2" charset="0"/>
                          <a:cs typeface="NikoshBAN" pitchFamily="2" charset="0"/>
                        </a:rPr>
                        <a:t> </a:t>
                      </a:r>
                      <a:r>
                        <a:rPr lang="en-US" sz="2400" dirty="0" err="1" smtClean="0">
                          <a:latin typeface="NikoshBAN" pitchFamily="2" charset="0"/>
                          <a:cs typeface="NikoshBAN" pitchFamily="2" charset="0"/>
                        </a:rPr>
                        <a:t>বন্দ্যোপধ্যায়ের</a:t>
                      </a:r>
                      <a:r>
                        <a:rPr lang="en-US" sz="2400" baseline="0" dirty="0" smtClean="0">
                          <a:latin typeface="NikoshBAN" pitchFamily="2" charset="0"/>
                          <a:cs typeface="NikoshBAN" pitchFamily="2" charset="0"/>
                        </a:rPr>
                        <a:t>  ‘</a:t>
                      </a:r>
                      <a:r>
                        <a:rPr lang="en-US" sz="2400" baseline="0" dirty="0" err="1" smtClean="0">
                          <a:latin typeface="NikoshBAN" pitchFamily="2" charset="0"/>
                          <a:cs typeface="NikoshBAN" pitchFamily="2" charset="0"/>
                        </a:rPr>
                        <a:t>চিহ্ন</a:t>
                      </a:r>
                      <a:r>
                        <a:rPr lang="en-US" sz="2400" baseline="0" dirty="0" smtClean="0">
                          <a:latin typeface="NikoshBAN" pitchFamily="2" charset="0"/>
                          <a:cs typeface="NikoshBAN" pitchFamily="2" charset="0"/>
                        </a:rPr>
                        <a:t>’ </a:t>
                      </a:r>
                      <a:r>
                        <a:rPr lang="en-US" sz="2400" baseline="0" dirty="0" err="1" smtClean="0">
                          <a:latin typeface="NikoshBAN" pitchFamily="2" charset="0"/>
                          <a:cs typeface="NikoshBAN" pitchFamily="2" charset="0"/>
                        </a:rPr>
                        <a:t>উপন্যাস</a:t>
                      </a:r>
                      <a:endParaRPr lang="en-US" sz="24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/>
                </a:tc>
              </a:tr>
              <a:tr h="176432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‘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নীলদর্পন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’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নাটকটি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ছিলো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একটি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"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পঞ্চাঙ্কের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নাটক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",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অর্থা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ৎ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এই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নাটকটিতে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ছিলো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পাঁচটি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অঙ্ক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। 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উনিশ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শতকে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 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বাংলায়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 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নীল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চাষের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 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প্রেক্ষাপটের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ওপর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ভিত্তি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করে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এই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নাটক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লেখা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হয়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।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‘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চিহ্ন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’ 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উপন্যাসটি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পরাধীন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ভারতবর্ষে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মানুষের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পুঞ্জীভূত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বেদনা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,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অপমানের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গস্তানী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আর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পরাধীনতার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যন্ত্রণাজর্জর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অভিব্যক্তি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এবং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ইংরেজ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পুলিশের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নৃশংসতার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প্রত্যক্ষ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ঘটনার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উপর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ভিত্তি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করে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রচিত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হয়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। </a:t>
                      </a:r>
                      <a:endParaRPr lang="en-US" sz="24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/>
                </a:tc>
              </a:tr>
              <a:tr h="176432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নীলদর্পন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নাটকে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বেগুনবাড়ির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নীলকর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রোগ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সাহেবের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অত্যাচার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আরোও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বেড়ে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যায়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। 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সাধুচরনের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মেয়ে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 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ক্ষেত্রমনিকে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 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জোর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করে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নীলকুঠিতে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ধরে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নিয়ে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আসা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হয়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।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রোগ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সাহেব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ক্ষেত্রমনিকে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শারীরিক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ভাবে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নিগ্রহ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করলে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,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রোগ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সাহেবের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হাত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থেকে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ক্ষেত্রমনিকে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উদ্ধার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করেন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নবীন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মাধব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ও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তোরাপ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মিঞা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। </a:t>
                      </a:r>
                      <a:endParaRPr lang="en-US" sz="24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‘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চিহ্ন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’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উপন্যাসটিতে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কৃষক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যাদবের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মেয়ে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বাগদত্তা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রাণীকে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অহরণ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করে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নিয়ে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যায়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জমিদারের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কর্তৃপক্ষ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।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বারবার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দরিদ্র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খেটে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খাওয়া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কৃষকের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মেয়েদের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অপহরণ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করে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ই্জ্জত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লুন্ঠনের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ব্যাপার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দেখে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এবারে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খুব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খেপে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যায়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কৃষকরা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,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তারা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সংঘবদ্ধ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হয়ে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কর্তৃপক্ষের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ক্যাম্পে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আগুন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জ্বালিয়ে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দিয়ে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যাদবের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মেয়েকে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উদ্ধার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করে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আনে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NikoshBAN" pitchFamily="2" charset="0"/>
                          <a:ea typeface="+mn-ea"/>
                          <a:cs typeface="NikoshBAN" pitchFamily="2" charset="0"/>
                        </a:rPr>
                        <a:t>।</a:t>
                      </a:r>
                      <a:endParaRPr lang="en-US" sz="2400" dirty="0">
                        <a:latin typeface="NikoshBAN" pitchFamily="2" charset="0"/>
                        <a:cs typeface="NikoshBAN" pitchFamily="2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3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4572000" cy="65110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>
                <a:solidFill>
                  <a:schemeClr val="accent2"/>
                </a:solidFill>
                <a:latin typeface="NikoshBAN" pitchFamily="2" charset="0"/>
                <a:cs typeface="NikoshBAN" pitchFamily="2" charset="0"/>
              </a:rPr>
              <a:t>উপসংহার</a:t>
            </a:r>
            <a:endParaRPr lang="en-US" sz="3200" dirty="0">
              <a:solidFill>
                <a:schemeClr val="accent2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299" y="1295400"/>
            <a:ext cx="7640783" cy="4191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অক্ষয়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চরিত্রের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মধ্য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দিয়ে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যেন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স্বয়ং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লেখকের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আত্মপ্রকাশ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ঘটেছে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কমিউনিস্ট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পার্টির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সদস্য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হওয়ার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পরবর্তী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মানিকের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জীবনযাত্রা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বিশ্বাস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কর্মপদ্ধতির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কিছু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অনিবার্য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প্রভাব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চিহ্ন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প্রতিফলিত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হয়েছে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তিনি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কখনও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মজুরদের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মিছিলের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সঙ্গে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একাগ্র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মনে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চলেছেন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কখনও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ছাত্রদের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সঙ্গে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জুটে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রাস্তায়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বসে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কখনও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সঙ্ঘ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অফিসে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অথবা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কমিউনিস্ট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পার্টির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দপ্তরে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বসে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তুমুল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আলোচনা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করছেন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কখনও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পথচারীর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কাছে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জেনে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নিচ্ছেন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সংগ্রামের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টাটকা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খবর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এইসব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টুকরো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টুকরো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অভিজ্ঞতা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তাঁর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হাতে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কখনও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জ্বলন্ত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বিবৃতি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কখনও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বড়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উপন্যাসের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উপাদান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কখনও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বা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রূপ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পেয়েছে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চিহ্নে</a:t>
            </a:r>
            <a:r>
              <a:rPr lang="en-US" sz="2400" dirty="0">
                <a:solidFill>
                  <a:schemeClr val="tx1"/>
                </a:solidFill>
                <a:latin typeface="NikoshBAN" pitchFamily="2" charset="0"/>
                <a:cs typeface="NikoshBAN" pitchFamily="2" charset="0"/>
              </a:rPr>
              <a:t>।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 descr="C:\Users\LAB 8\Desktop\biam 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82" y="211917"/>
            <a:ext cx="990601" cy="6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11917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accent1"/>
                </a:solidFill>
              </a:rPr>
              <a:t>পর্যালোচনাকৃত</a:t>
            </a:r>
            <a:r>
              <a:rPr lang="en-US" sz="1400" b="1" dirty="0" smtClean="0">
                <a:solidFill>
                  <a:schemeClr val="accent1"/>
                </a:solidFill>
              </a:rPr>
              <a:t> </a:t>
            </a:r>
            <a:r>
              <a:rPr lang="en-US" sz="1400" b="1" dirty="0" err="1" smtClean="0">
                <a:solidFill>
                  <a:schemeClr val="accent1"/>
                </a:solidFill>
              </a:rPr>
              <a:t>গ্রন্থ</a:t>
            </a:r>
            <a:r>
              <a:rPr lang="en-US" sz="1400" b="1" dirty="0" smtClean="0">
                <a:solidFill>
                  <a:schemeClr val="accent1"/>
                </a:solidFill>
              </a:rPr>
              <a:t>: </a:t>
            </a:r>
            <a:r>
              <a:rPr lang="en-US" sz="1400" b="1" dirty="0" err="1" smtClean="0">
                <a:solidFill>
                  <a:schemeClr val="accent1"/>
                </a:solidFill>
              </a:rPr>
              <a:t>চিহ্ন</a:t>
            </a:r>
            <a:r>
              <a:rPr lang="en-US" sz="1400" b="1" dirty="0" smtClean="0">
                <a:solidFill>
                  <a:schemeClr val="accent1"/>
                </a:solidFill>
              </a:rPr>
              <a:t>   </a:t>
            </a:r>
            <a:endParaRPr lang="en-US" sz="1400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947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পর্যালোচনায়:</vt:lpstr>
      <vt:lpstr>লেখক পরিচিতি</vt:lpstr>
      <vt:lpstr>ভূমিকা</vt:lpstr>
      <vt:lpstr>নামকরণের স্বার্থকতা</vt:lpstr>
      <vt:lpstr>কাহিনী সংক্ষেপ</vt:lpstr>
      <vt:lpstr>সমালোচনা </vt:lpstr>
      <vt:lpstr>তুলনামূলক আলোচনা</vt:lpstr>
      <vt:lpstr>উপসংহার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পর্যালোচনায়:</dc:title>
  <dc:creator>Rafiqul Islam</dc:creator>
  <cp:lastModifiedBy>ismail - [2010]</cp:lastModifiedBy>
  <cp:revision>15</cp:revision>
  <dcterms:created xsi:type="dcterms:W3CDTF">2006-08-16T00:00:00Z</dcterms:created>
  <dcterms:modified xsi:type="dcterms:W3CDTF">2023-08-20T13:26:00Z</dcterms:modified>
</cp:coreProperties>
</file>