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0" r:id="rId4"/>
    <p:sldId id="276" r:id="rId5"/>
    <p:sldId id="277" r:id="rId6"/>
    <p:sldId id="278" r:id="rId7"/>
    <p:sldId id="279" r:id="rId8"/>
    <p:sldId id="258" r:id="rId9"/>
    <p:sldId id="259" r:id="rId10"/>
    <p:sldId id="260" r:id="rId11"/>
    <p:sldId id="261" r:id="rId12"/>
    <p:sldId id="262" r:id="rId13"/>
    <p:sldId id="263" r:id="rId14"/>
    <p:sldId id="264" r:id="rId15"/>
    <p:sldId id="265" r:id="rId16"/>
    <p:sldId id="266" r:id="rId17"/>
    <p:sldId id="268" r:id="rId18"/>
    <p:sldId id="269" r:id="rId19"/>
    <p:sldId id="270" r:id="rId20"/>
    <p:sldId id="272" r:id="rId21"/>
    <p:sldId id="273" r:id="rId22"/>
    <p:sldId id="274"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snapToGrid="0">
      <p:cViewPr varScale="1">
        <p:scale>
          <a:sx n="62" d="100"/>
          <a:sy n="62" d="100"/>
        </p:scale>
        <p:origin x="8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4/17/2023</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4/17/2023</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4/17/2023</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ata.gov.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5942-318F-4C82-ACC6-8543A5AC38EB}"/>
              </a:ext>
            </a:extLst>
          </p:cNvPr>
          <p:cNvSpPr>
            <a:spLocks noGrp="1"/>
          </p:cNvSpPr>
          <p:nvPr>
            <p:ph type="ctrTitle"/>
          </p:nvPr>
        </p:nvSpPr>
        <p:spPr/>
        <p:txBody>
          <a:bodyPr>
            <a:noAutofit/>
          </a:bodyPr>
          <a:lstStyle/>
          <a:p>
            <a:r>
              <a:rPr lang="en-US" sz="5400" dirty="0"/>
              <a:t>Apply of the CRISP-DM data mining methodology to analyze the data</a:t>
            </a:r>
          </a:p>
        </p:txBody>
      </p:sp>
      <p:sp>
        <p:nvSpPr>
          <p:cNvPr id="3" name="Subtitle 2">
            <a:extLst>
              <a:ext uri="{FF2B5EF4-FFF2-40B4-BE49-F238E27FC236}">
                <a16:creationId xmlns:a16="http://schemas.microsoft.com/office/drawing/2014/main" id="{E0617C0D-8AB6-4D7D-9139-0A813EEA6CDD}"/>
              </a:ext>
            </a:extLst>
          </p:cNvPr>
          <p:cNvSpPr>
            <a:spLocks noGrp="1"/>
          </p:cNvSpPr>
          <p:nvPr>
            <p:ph type="subTitle" idx="1"/>
          </p:nvPr>
        </p:nvSpPr>
        <p:spPr>
          <a:xfrm>
            <a:off x="2493106" y="3531204"/>
            <a:ext cx="9093648" cy="1445745"/>
          </a:xfrm>
        </p:spPr>
        <p:txBody>
          <a:bodyPr>
            <a:normAutofit/>
          </a:bodyPr>
          <a:lstStyle/>
          <a:p>
            <a:r>
              <a:rPr lang="en-US" sz="1600" b="0" i="1" u="none" strike="noStrike" dirty="0">
                <a:solidFill>
                  <a:srgbClr val="000000"/>
                </a:solidFill>
                <a:effectLst/>
                <a:latin typeface="Arial" panose="020B0604020202020204" pitchFamily="34" charset="0"/>
              </a:rPr>
              <a:t>Saiful Islam (10634911)</a:t>
            </a:r>
            <a:endParaRPr lang="en-US" sz="1600" i="1" dirty="0"/>
          </a:p>
          <a:p>
            <a:r>
              <a:rPr lang="en-US" sz="1600" b="0" i="1" u="none" strike="noStrike" dirty="0" err="1">
                <a:solidFill>
                  <a:srgbClr val="000000"/>
                </a:solidFill>
                <a:effectLst/>
                <a:latin typeface="Arial" panose="020B0604020202020204" pitchFamily="34" charset="0"/>
              </a:rPr>
              <a:t>Ruhit</a:t>
            </a:r>
            <a:r>
              <a:rPr lang="en-US" sz="1600" b="0" i="1" u="none" strike="noStrike" dirty="0">
                <a:solidFill>
                  <a:srgbClr val="000000"/>
                </a:solidFill>
                <a:effectLst/>
                <a:latin typeface="Arial" panose="020B0604020202020204" pitchFamily="34" charset="0"/>
              </a:rPr>
              <a:t> Ahmed </a:t>
            </a:r>
            <a:r>
              <a:rPr lang="en-US" sz="1600" b="0" i="1" u="none" strike="noStrike" dirty="0" err="1">
                <a:solidFill>
                  <a:srgbClr val="000000"/>
                </a:solidFill>
                <a:effectLst/>
                <a:latin typeface="Arial" panose="020B0604020202020204" pitchFamily="34" charset="0"/>
              </a:rPr>
              <a:t>Rizon</a:t>
            </a:r>
            <a:r>
              <a:rPr lang="en-US" sz="1600" b="0" i="1" u="none" strike="noStrike" dirty="0">
                <a:solidFill>
                  <a:srgbClr val="000000"/>
                </a:solidFill>
                <a:effectLst/>
                <a:latin typeface="Arial" panose="020B0604020202020204" pitchFamily="34" charset="0"/>
              </a:rPr>
              <a:t> (10640049)</a:t>
            </a:r>
          </a:p>
          <a:p>
            <a:r>
              <a:rPr lang="en-US" sz="1600" b="0" i="1" u="none" strike="noStrike" dirty="0">
                <a:solidFill>
                  <a:srgbClr val="000000"/>
                </a:solidFill>
                <a:effectLst/>
                <a:latin typeface="Arial" panose="020B0604020202020204" pitchFamily="34" charset="0"/>
              </a:rPr>
              <a:t>Sandra Sabu (10637636)</a:t>
            </a:r>
            <a:endParaRPr lang="en-US" sz="1600" i="1" dirty="0"/>
          </a:p>
          <a:p>
            <a:endParaRPr lang="en-US" sz="1600" dirty="0"/>
          </a:p>
          <a:p>
            <a:endParaRPr lang="en-US" sz="1600" dirty="0"/>
          </a:p>
        </p:txBody>
      </p:sp>
    </p:spTree>
    <p:extLst>
      <p:ext uri="{BB962C8B-B14F-4D97-AF65-F5344CB8AC3E}">
        <p14:creationId xmlns:p14="http://schemas.microsoft.com/office/powerpoint/2010/main" val="287020596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13A2-CC40-4175-9A2D-1EFACA3B732C}"/>
              </a:ext>
            </a:extLst>
          </p:cNvPr>
          <p:cNvSpPr>
            <a:spLocks noGrp="1"/>
          </p:cNvSpPr>
          <p:nvPr>
            <p:ph type="title"/>
          </p:nvPr>
        </p:nvSpPr>
        <p:spPr/>
        <p:txBody>
          <a:bodyPr>
            <a:normAutofit/>
          </a:bodyPr>
          <a:lstStyle/>
          <a:p>
            <a:r>
              <a:rPr lang="en-US" b="1" dirty="0">
                <a:solidFill>
                  <a:srgbClr val="569CD6"/>
                </a:solidFill>
                <a:effectLst/>
                <a:latin typeface="Arial" panose="020B0604020202020204" pitchFamily="34" charset="0"/>
              </a:rPr>
              <a:t>Loading the database into our local neo4j database</a:t>
            </a:r>
            <a:endParaRPr lang="en-US" dirty="0"/>
          </a:p>
        </p:txBody>
      </p:sp>
      <p:sp>
        <p:nvSpPr>
          <p:cNvPr id="3" name="Content Placeholder 2">
            <a:extLst>
              <a:ext uri="{FF2B5EF4-FFF2-40B4-BE49-F238E27FC236}">
                <a16:creationId xmlns:a16="http://schemas.microsoft.com/office/drawing/2014/main" id="{9B2CAA4D-FE7B-433E-80AD-64A88F337573}"/>
              </a:ext>
            </a:extLst>
          </p:cNvPr>
          <p:cNvSpPr>
            <a:spLocks noGrp="1"/>
          </p:cNvSpPr>
          <p:nvPr>
            <p:ph idx="1"/>
          </p:nvPr>
        </p:nvSpPr>
        <p:spPr>
          <a:xfrm>
            <a:off x="609600" y="2036618"/>
            <a:ext cx="11582400" cy="4016863"/>
          </a:xfrm>
        </p:spPr>
        <p:txBody>
          <a:bodyPr>
            <a:normAutofit/>
          </a:bodyPr>
          <a:lstStyle/>
          <a:p>
            <a:r>
              <a:rPr lang="en-US" dirty="0"/>
              <a:t>In this section, at first, we created a local database into our Neo4j Desktop named: </a:t>
            </a:r>
            <a:r>
              <a:rPr lang="en-US" dirty="0" err="1"/>
              <a:t>stackoverflowdb</a:t>
            </a:r>
            <a:r>
              <a:rPr lang="en-US" dirty="0"/>
              <a:t>. We choose the </a:t>
            </a:r>
            <a:r>
              <a:rPr lang="en-US" dirty="0" err="1"/>
              <a:t>db</a:t>
            </a:r>
            <a:r>
              <a:rPr lang="en-US" dirty="0"/>
              <a:t> version: 5.5.0</a:t>
            </a:r>
          </a:p>
          <a:p>
            <a:r>
              <a:rPr lang="en-US" dirty="0"/>
              <a:t>Then apply the following credentials to </a:t>
            </a:r>
            <a:r>
              <a:rPr lang="en-US" dirty="0" err="1"/>
              <a:t>connnect</a:t>
            </a:r>
            <a:r>
              <a:rPr lang="en-US" dirty="0"/>
              <a:t> to our local database:</a:t>
            </a:r>
          </a:p>
          <a:p>
            <a:pPr marL="0" indent="0">
              <a:buNone/>
            </a:pPr>
            <a:r>
              <a:rPr lang="en-US" b="1" dirty="0"/>
              <a:t>graph = Graph("bolt://localhost:7687", auth=("neo4j", "12345678")) </a:t>
            </a:r>
          </a:p>
          <a:p>
            <a:pPr marL="0" indent="0">
              <a:buNone/>
            </a:pPr>
            <a:r>
              <a:rPr lang="en-US" dirty="0"/>
              <a:t>After that, we downloaded the crime investigation repo from https://github.com/neo4j-graph-examples/pole</a:t>
            </a:r>
          </a:p>
          <a:p>
            <a:pPr marL="0" indent="0">
              <a:buNone/>
            </a:pPr>
            <a:r>
              <a:rPr lang="en-US" dirty="0"/>
              <a:t>After extracting the zip file, pole-50.dump from data folder has been loaded into neo4j desktop. Then database has been created from the dump file.</a:t>
            </a:r>
          </a:p>
        </p:txBody>
      </p:sp>
    </p:spTree>
    <p:extLst>
      <p:ext uri="{BB962C8B-B14F-4D97-AF65-F5344CB8AC3E}">
        <p14:creationId xmlns:p14="http://schemas.microsoft.com/office/powerpoint/2010/main" val="307234905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A2A6-12A4-4BB6-91B2-2C9D129D1971}"/>
              </a:ext>
            </a:extLst>
          </p:cNvPr>
          <p:cNvSpPr>
            <a:spLocks noGrp="1"/>
          </p:cNvSpPr>
          <p:nvPr>
            <p:ph type="title"/>
          </p:nvPr>
        </p:nvSpPr>
        <p:spPr/>
        <p:txBody>
          <a:bodyPr/>
          <a:lstStyle/>
          <a:p>
            <a:r>
              <a:rPr lang="en-US" dirty="0"/>
              <a:t>Schema visualization</a:t>
            </a:r>
            <a:br>
              <a:rPr lang="en-US" dirty="0"/>
            </a:br>
            <a:endParaRPr lang="en-US" dirty="0"/>
          </a:p>
        </p:txBody>
      </p:sp>
      <p:sp>
        <p:nvSpPr>
          <p:cNvPr id="3" name="Content Placeholder 2">
            <a:extLst>
              <a:ext uri="{FF2B5EF4-FFF2-40B4-BE49-F238E27FC236}">
                <a16:creationId xmlns:a16="http://schemas.microsoft.com/office/drawing/2014/main" id="{34E92715-F631-44B7-BF37-8011AB437AF6}"/>
              </a:ext>
            </a:extLst>
          </p:cNvPr>
          <p:cNvSpPr>
            <a:spLocks noGrp="1"/>
          </p:cNvSpPr>
          <p:nvPr>
            <p:ph idx="1"/>
          </p:nvPr>
        </p:nvSpPr>
        <p:spPr/>
        <p:txBody>
          <a:bodyPr/>
          <a:lstStyle/>
          <a:p>
            <a:pPr marL="0" indent="0">
              <a:buNone/>
            </a:pPr>
            <a:r>
              <a:rPr lang="en-US" dirty="0"/>
              <a:t>Query = “</a:t>
            </a:r>
            <a:r>
              <a:rPr lang="en-US" b="0" dirty="0">
                <a:solidFill>
                  <a:srgbClr val="CE9178"/>
                </a:solidFill>
                <a:effectLst/>
                <a:latin typeface="Arial" panose="020B0604020202020204" pitchFamily="34" charset="0"/>
              </a:rPr>
              <a:t>CALL </a:t>
            </a:r>
            <a:r>
              <a:rPr lang="en-US" b="0" dirty="0" err="1">
                <a:solidFill>
                  <a:srgbClr val="CE9178"/>
                </a:solidFill>
                <a:effectLst/>
                <a:latin typeface="Arial" panose="020B0604020202020204" pitchFamily="34" charset="0"/>
              </a:rPr>
              <a:t>db.schema.visualization</a:t>
            </a:r>
            <a:r>
              <a:rPr lang="en-US" b="0" dirty="0">
                <a:solidFill>
                  <a:srgbClr val="CE9178"/>
                </a:solidFill>
                <a:effectLst/>
                <a:latin typeface="Arial" panose="020B0604020202020204" pitchFamily="34" charset="0"/>
              </a:rPr>
              <a:t>()”</a:t>
            </a:r>
          </a:p>
        </p:txBody>
      </p:sp>
      <p:pic>
        <p:nvPicPr>
          <p:cNvPr id="7" name="Picture 6">
            <a:extLst>
              <a:ext uri="{FF2B5EF4-FFF2-40B4-BE49-F238E27FC236}">
                <a16:creationId xmlns:a16="http://schemas.microsoft.com/office/drawing/2014/main" id="{C019E63E-0A64-4965-AB5F-ACCAD236CF8C}"/>
              </a:ext>
            </a:extLst>
          </p:cNvPr>
          <p:cNvPicPr>
            <a:picLocks noChangeAspect="1"/>
          </p:cNvPicPr>
          <p:nvPr/>
        </p:nvPicPr>
        <p:blipFill>
          <a:blip r:embed="rId2"/>
          <a:stretch>
            <a:fillRect/>
          </a:stretch>
        </p:blipFill>
        <p:spPr>
          <a:xfrm>
            <a:off x="6652799" y="117566"/>
            <a:ext cx="5182700" cy="6858000"/>
          </a:xfrm>
          <a:prstGeom prst="rect">
            <a:avLst/>
          </a:prstGeom>
        </p:spPr>
      </p:pic>
    </p:spTree>
    <p:extLst>
      <p:ext uri="{BB962C8B-B14F-4D97-AF65-F5344CB8AC3E}">
        <p14:creationId xmlns:p14="http://schemas.microsoft.com/office/powerpoint/2010/main" val="316269277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6C7-D2F7-4E09-9976-6ED42AFBA13B}"/>
              </a:ext>
            </a:extLst>
          </p:cNvPr>
          <p:cNvSpPr>
            <a:spLocks noGrp="1"/>
          </p:cNvSpPr>
          <p:nvPr>
            <p:ph type="title"/>
          </p:nvPr>
        </p:nvSpPr>
        <p:spPr>
          <a:xfrm>
            <a:off x="1626558" y="0"/>
            <a:ext cx="9336433" cy="640080"/>
          </a:xfrm>
        </p:spPr>
        <p:txBody>
          <a:bodyPr/>
          <a:lstStyle/>
          <a:p>
            <a:pPr algn="ctr"/>
            <a:r>
              <a:rPr lang="en-US" dirty="0"/>
              <a:t>No of nodes per label</a:t>
            </a:r>
          </a:p>
        </p:txBody>
      </p:sp>
      <p:pic>
        <p:nvPicPr>
          <p:cNvPr id="7" name="Picture 6">
            <a:extLst>
              <a:ext uri="{FF2B5EF4-FFF2-40B4-BE49-F238E27FC236}">
                <a16:creationId xmlns:a16="http://schemas.microsoft.com/office/drawing/2014/main" id="{4C647D1A-47D3-47B7-AED5-0C744181EB5E}"/>
              </a:ext>
            </a:extLst>
          </p:cNvPr>
          <p:cNvPicPr>
            <a:picLocks noChangeAspect="1"/>
          </p:cNvPicPr>
          <p:nvPr/>
        </p:nvPicPr>
        <p:blipFill>
          <a:blip r:embed="rId2"/>
          <a:stretch>
            <a:fillRect/>
          </a:stretch>
        </p:blipFill>
        <p:spPr>
          <a:xfrm>
            <a:off x="5246491" y="1091020"/>
            <a:ext cx="5886450" cy="4362450"/>
          </a:xfrm>
          <a:prstGeom prst="rect">
            <a:avLst/>
          </a:prstGeom>
        </p:spPr>
      </p:pic>
      <p:sp>
        <p:nvSpPr>
          <p:cNvPr id="9" name="Content Placeholder 8">
            <a:extLst>
              <a:ext uri="{FF2B5EF4-FFF2-40B4-BE49-F238E27FC236}">
                <a16:creationId xmlns:a16="http://schemas.microsoft.com/office/drawing/2014/main" id="{95434CAB-6E4A-4C3F-B70C-0576D2BBE376}"/>
              </a:ext>
            </a:extLst>
          </p:cNvPr>
          <p:cNvSpPr>
            <a:spLocks noGrp="1"/>
          </p:cNvSpPr>
          <p:nvPr>
            <p:ph idx="1"/>
          </p:nvPr>
        </p:nvSpPr>
        <p:spPr/>
        <p:txBody>
          <a:bodyPr/>
          <a:lstStyle/>
          <a:p>
            <a:endParaRPr lang="en-US" dirty="0"/>
          </a:p>
        </p:txBody>
      </p:sp>
      <p:pic>
        <p:nvPicPr>
          <p:cNvPr id="17" name="Picture 16">
            <a:extLst>
              <a:ext uri="{FF2B5EF4-FFF2-40B4-BE49-F238E27FC236}">
                <a16:creationId xmlns:a16="http://schemas.microsoft.com/office/drawing/2014/main" id="{96FA5FBE-1AB5-4E6D-BF11-769C05BB2023}"/>
              </a:ext>
            </a:extLst>
          </p:cNvPr>
          <p:cNvPicPr>
            <a:picLocks noChangeAspect="1"/>
          </p:cNvPicPr>
          <p:nvPr/>
        </p:nvPicPr>
        <p:blipFill>
          <a:blip r:embed="rId3"/>
          <a:stretch>
            <a:fillRect/>
          </a:stretch>
        </p:blipFill>
        <p:spPr>
          <a:xfrm>
            <a:off x="-1" y="532394"/>
            <a:ext cx="5246491" cy="6290931"/>
          </a:xfrm>
          <a:prstGeom prst="rect">
            <a:avLst/>
          </a:prstGeom>
        </p:spPr>
      </p:pic>
    </p:spTree>
    <p:extLst>
      <p:ext uri="{BB962C8B-B14F-4D97-AF65-F5344CB8AC3E}">
        <p14:creationId xmlns:p14="http://schemas.microsoft.com/office/powerpoint/2010/main" val="109870873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6C7-D2F7-4E09-9976-6ED42AFBA13B}"/>
              </a:ext>
            </a:extLst>
          </p:cNvPr>
          <p:cNvSpPr>
            <a:spLocks noGrp="1"/>
          </p:cNvSpPr>
          <p:nvPr>
            <p:ph type="title"/>
          </p:nvPr>
        </p:nvSpPr>
        <p:spPr>
          <a:xfrm>
            <a:off x="1427783" y="-24714"/>
            <a:ext cx="9336433" cy="640080"/>
          </a:xfrm>
        </p:spPr>
        <p:txBody>
          <a:bodyPr/>
          <a:lstStyle/>
          <a:p>
            <a:pPr algn="ctr"/>
            <a:r>
              <a:rPr lang="en-US" dirty="0"/>
              <a:t>List of types of relationships</a:t>
            </a:r>
          </a:p>
        </p:txBody>
      </p:sp>
      <p:pic>
        <p:nvPicPr>
          <p:cNvPr id="10" name="Picture 9">
            <a:extLst>
              <a:ext uri="{FF2B5EF4-FFF2-40B4-BE49-F238E27FC236}">
                <a16:creationId xmlns:a16="http://schemas.microsoft.com/office/drawing/2014/main" id="{E6C0BEC1-0439-44CF-BB1A-B7281973C208}"/>
              </a:ext>
            </a:extLst>
          </p:cNvPr>
          <p:cNvPicPr>
            <a:picLocks noChangeAspect="1"/>
          </p:cNvPicPr>
          <p:nvPr/>
        </p:nvPicPr>
        <p:blipFill>
          <a:blip r:embed="rId2"/>
          <a:stretch>
            <a:fillRect/>
          </a:stretch>
        </p:blipFill>
        <p:spPr>
          <a:xfrm>
            <a:off x="3474720" y="1750731"/>
            <a:ext cx="8717280" cy="5148281"/>
          </a:xfrm>
          <a:prstGeom prst="rect">
            <a:avLst/>
          </a:prstGeom>
        </p:spPr>
      </p:pic>
      <p:pic>
        <p:nvPicPr>
          <p:cNvPr id="15" name="Picture 14">
            <a:extLst>
              <a:ext uri="{FF2B5EF4-FFF2-40B4-BE49-F238E27FC236}">
                <a16:creationId xmlns:a16="http://schemas.microsoft.com/office/drawing/2014/main" id="{F5A57622-910A-4C44-9887-7707BF591FD0}"/>
              </a:ext>
            </a:extLst>
          </p:cNvPr>
          <p:cNvPicPr>
            <a:picLocks noChangeAspect="1"/>
          </p:cNvPicPr>
          <p:nvPr/>
        </p:nvPicPr>
        <p:blipFill>
          <a:blip r:embed="rId3"/>
          <a:stretch>
            <a:fillRect/>
          </a:stretch>
        </p:blipFill>
        <p:spPr>
          <a:xfrm>
            <a:off x="0" y="615366"/>
            <a:ext cx="4419600" cy="1381125"/>
          </a:xfrm>
          <a:prstGeom prst="rect">
            <a:avLst/>
          </a:prstGeom>
        </p:spPr>
      </p:pic>
      <p:pic>
        <p:nvPicPr>
          <p:cNvPr id="17" name="Picture 16">
            <a:extLst>
              <a:ext uri="{FF2B5EF4-FFF2-40B4-BE49-F238E27FC236}">
                <a16:creationId xmlns:a16="http://schemas.microsoft.com/office/drawing/2014/main" id="{534A2550-A028-4CFE-B250-8BD8250B2733}"/>
              </a:ext>
            </a:extLst>
          </p:cNvPr>
          <p:cNvPicPr>
            <a:picLocks noChangeAspect="1"/>
          </p:cNvPicPr>
          <p:nvPr/>
        </p:nvPicPr>
        <p:blipFill>
          <a:blip r:embed="rId4"/>
          <a:stretch>
            <a:fillRect/>
          </a:stretch>
        </p:blipFill>
        <p:spPr>
          <a:xfrm>
            <a:off x="-1" y="1996491"/>
            <a:ext cx="2246811" cy="4832984"/>
          </a:xfrm>
          <a:prstGeom prst="rect">
            <a:avLst/>
          </a:prstGeom>
        </p:spPr>
      </p:pic>
    </p:spTree>
    <p:extLst>
      <p:ext uri="{BB962C8B-B14F-4D97-AF65-F5344CB8AC3E}">
        <p14:creationId xmlns:p14="http://schemas.microsoft.com/office/powerpoint/2010/main" val="32975536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6C7-D2F7-4E09-9976-6ED42AFBA13B}"/>
              </a:ext>
            </a:extLst>
          </p:cNvPr>
          <p:cNvSpPr>
            <a:spLocks noGrp="1"/>
          </p:cNvSpPr>
          <p:nvPr>
            <p:ph type="title"/>
          </p:nvPr>
        </p:nvSpPr>
        <p:spPr>
          <a:xfrm>
            <a:off x="1427783" y="-24714"/>
            <a:ext cx="9336433" cy="640080"/>
          </a:xfrm>
        </p:spPr>
        <p:txBody>
          <a:bodyPr/>
          <a:lstStyle/>
          <a:p>
            <a:pPr algn="ctr"/>
            <a:r>
              <a:rPr lang="en-US" dirty="0"/>
              <a:t>List of labels</a:t>
            </a:r>
          </a:p>
        </p:txBody>
      </p:sp>
      <p:pic>
        <p:nvPicPr>
          <p:cNvPr id="8" name="Picture 7">
            <a:extLst>
              <a:ext uri="{FF2B5EF4-FFF2-40B4-BE49-F238E27FC236}">
                <a16:creationId xmlns:a16="http://schemas.microsoft.com/office/drawing/2014/main" id="{9E94C0EA-B703-4A6A-B4ED-AD5FCAD6A911}"/>
              </a:ext>
            </a:extLst>
          </p:cNvPr>
          <p:cNvPicPr>
            <a:picLocks noChangeAspect="1"/>
          </p:cNvPicPr>
          <p:nvPr/>
        </p:nvPicPr>
        <p:blipFill>
          <a:blip r:embed="rId2"/>
          <a:stretch>
            <a:fillRect/>
          </a:stretch>
        </p:blipFill>
        <p:spPr>
          <a:xfrm>
            <a:off x="6244046" y="1170078"/>
            <a:ext cx="5947954" cy="5419725"/>
          </a:xfrm>
          <a:prstGeom prst="rect">
            <a:avLst/>
          </a:prstGeom>
        </p:spPr>
      </p:pic>
      <p:pic>
        <p:nvPicPr>
          <p:cNvPr id="11" name="Picture 10">
            <a:extLst>
              <a:ext uri="{FF2B5EF4-FFF2-40B4-BE49-F238E27FC236}">
                <a16:creationId xmlns:a16="http://schemas.microsoft.com/office/drawing/2014/main" id="{3562F40D-41DF-4640-9726-BCECB4AF91D2}"/>
              </a:ext>
            </a:extLst>
          </p:cNvPr>
          <p:cNvPicPr>
            <a:picLocks noChangeAspect="1"/>
          </p:cNvPicPr>
          <p:nvPr/>
        </p:nvPicPr>
        <p:blipFill>
          <a:blip r:embed="rId3"/>
          <a:stretch>
            <a:fillRect/>
          </a:stretch>
        </p:blipFill>
        <p:spPr>
          <a:xfrm>
            <a:off x="0" y="615365"/>
            <a:ext cx="6226371" cy="5974437"/>
          </a:xfrm>
          <a:prstGeom prst="rect">
            <a:avLst/>
          </a:prstGeom>
        </p:spPr>
      </p:pic>
    </p:spTree>
    <p:extLst>
      <p:ext uri="{BB962C8B-B14F-4D97-AF65-F5344CB8AC3E}">
        <p14:creationId xmlns:p14="http://schemas.microsoft.com/office/powerpoint/2010/main" val="344550006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6C7-D2F7-4E09-9976-6ED42AFBA13B}"/>
              </a:ext>
            </a:extLst>
          </p:cNvPr>
          <p:cNvSpPr>
            <a:spLocks noGrp="1"/>
          </p:cNvSpPr>
          <p:nvPr>
            <p:ph type="title"/>
          </p:nvPr>
        </p:nvSpPr>
        <p:spPr>
          <a:xfrm>
            <a:off x="1427783" y="-24714"/>
            <a:ext cx="9336433" cy="640080"/>
          </a:xfrm>
        </p:spPr>
        <p:txBody>
          <a:bodyPr/>
          <a:lstStyle/>
          <a:p>
            <a:pPr algn="ctr"/>
            <a:r>
              <a:rPr lang="en-US" dirty="0"/>
              <a:t>Total Crimes</a:t>
            </a:r>
          </a:p>
        </p:txBody>
      </p:sp>
      <p:pic>
        <p:nvPicPr>
          <p:cNvPr id="4" name="Picture 3">
            <a:extLst>
              <a:ext uri="{FF2B5EF4-FFF2-40B4-BE49-F238E27FC236}">
                <a16:creationId xmlns:a16="http://schemas.microsoft.com/office/drawing/2014/main" id="{46BA3747-9598-4EEB-A100-C88FD14ED3C4}"/>
              </a:ext>
            </a:extLst>
          </p:cNvPr>
          <p:cNvPicPr>
            <a:picLocks noChangeAspect="1"/>
          </p:cNvPicPr>
          <p:nvPr/>
        </p:nvPicPr>
        <p:blipFill>
          <a:blip r:embed="rId2"/>
          <a:stretch>
            <a:fillRect/>
          </a:stretch>
        </p:blipFill>
        <p:spPr>
          <a:xfrm>
            <a:off x="159476" y="615366"/>
            <a:ext cx="7353300" cy="600075"/>
          </a:xfrm>
          <a:prstGeom prst="rect">
            <a:avLst/>
          </a:prstGeom>
        </p:spPr>
      </p:pic>
      <p:pic>
        <p:nvPicPr>
          <p:cNvPr id="7" name="Picture 6">
            <a:extLst>
              <a:ext uri="{FF2B5EF4-FFF2-40B4-BE49-F238E27FC236}">
                <a16:creationId xmlns:a16="http://schemas.microsoft.com/office/drawing/2014/main" id="{B5FE4B13-0013-442E-9F86-93D7F13A1E74}"/>
              </a:ext>
            </a:extLst>
          </p:cNvPr>
          <p:cNvPicPr>
            <a:picLocks noChangeAspect="1"/>
          </p:cNvPicPr>
          <p:nvPr/>
        </p:nvPicPr>
        <p:blipFill>
          <a:blip r:embed="rId3"/>
          <a:stretch>
            <a:fillRect/>
          </a:stretch>
        </p:blipFill>
        <p:spPr>
          <a:xfrm>
            <a:off x="126138" y="1255446"/>
            <a:ext cx="3675153" cy="5672217"/>
          </a:xfrm>
          <a:prstGeom prst="rect">
            <a:avLst/>
          </a:prstGeom>
        </p:spPr>
      </p:pic>
      <p:pic>
        <p:nvPicPr>
          <p:cNvPr id="10" name="Picture 9">
            <a:extLst>
              <a:ext uri="{FF2B5EF4-FFF2-40B4-BE49-F238E27FC236}">
                <a16:creationId xmlns:a16="http://schemas.microsoft.com/office/drawing/2014/main" id="{30CDA355-AD78-4BD4-B09E-32BDC2ABFCC9}"/>
              </a:ext>
            </a:extLst>
          </p:cNvPr>
          <p:cNvPicPr>
            <a:picLocks noChangeAspect="1"/>
          </p:cNvPicPr>
          <p:nvPr/>
        </p:nvPicPr>
        <p:blipFill>
          <a:blip r:embed="rId4"/>
          <a:stretch>
            <a:fillRect/>
          </a:stretch>
        </p:blipFill>
        <p:spPr>
          <a:xfrm>
            <a:off x="6348549" y="888273"/>
            <a:ext cx="5843451" cy="5969727"/>
          </a:xfrm>
          <a:prstGeom prst="rect">
            <a:avLst/>
          </a:prstGeom>
        </p:spPr>
      </p:pic>
    </p:spTree>
    <p:extLst>
      <p:ext uri="{BB962C8B-B14F-4D97-AF65-F5344CB8AC3E}">
        <p14:creationId xmlns:p14="http://schemas.microsoft.com/office/powerpoint/2010/main" val="336123819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6C7-D2F7-4E09-9976-6ED42AFBA13B}"/>
              </a:ext>
            </a:extLst>
          </p:cNvPr>
          <p:cNvSpPr>
            <a:spLocks noGrp="1"/>
          </p:cNvSpPr>
          <p:nvPr>
            <p:ph type="title"/>
          </p:nvPr>
        </p:nvSpPr>
        <p:spPr>
          <a:xfrm>
            <a:off x="1427783" y="-24714"/>
            <a:ext cx="9336433" cy="640080"/>
          </a:xfrm>
        </p:spPr>
        <p:txBody>
          <a:bodyPr/>
          <a:lstStyle/>
          <a:p>
            <a:pPr algn="ctr"/>
            <a:r>
              <a:rPr lang="en-US" dirty="0"/>
              <a:t>Top locations for crimes</a:t>
            </a:r>
          </a:p>
        </p:txBody>
      </p:sp>
      <p:pic>
        <p:nvPicPr>
          <p:cNvPr id="5" name="Picture 4">
            <a:extLst>
              <a:ext uri="{FF2B5EF4-FFF2-40B4-BE49-F238E27FC236}">
                <a16:creationId xmlns:a16="http://schemas.microsoft.com/office/drawing/2014/main" id="{DF4409C3-B233-4319-B692-7B2DC44271EC}"/>
              </a:ext>
            </a:extLst>
          </p:cNvPr>
          <p:cNvPicPr>
            <a:picLocks noChangeAspect="1"/>
          </p:cNvPicPr>
          <p:nvPr/>
        </p:nvPicPr>
        <p:blipFill>
          <a:blip r:embed="rId2"/>
          <a:stretch>
            <a:fillRect/>
          </a:stretch>
        </p:blipFill>
        <p:spPr>
          <a:xfrm>
            <a:off x="28439" y="654418"/>
            <a:ext cx="11630025" cy="561975"/>
          </a:xfrm>
          <a:prstGeom prst="rect">
            <a:avLst/>
          </a:prstGeom>
        </p:spPr>
      </p:pic>
      <p:pic>
        <p:nvPicPr>
          <p:cNvPr id="8" name="Picture 7">
            <a:extLst>
              <a:ext uri="{FF2B5EF4-FFF2-40B4-BE49-F238E27FC236}">
                <a16:creationId xmlns:a16="http://schemas.microsoft.com/office/drawing/2014/main" id="{FE7956CA-C2AD-44B9-98A9-30BA4872CFEB}"/>
              </a:ext>
            </a:extLst>
          </p:cNvPr>
          <p:cNvPicPr>
            <a:picLocks noChangeAspect="1"/>
          </p:cNvPicPr>
          <p:nvPr/>
        </p:nvPicPr>
        <p:blipFill>
          <a:blip r:embed="rId3"/>
          <a:stretch>
            <a:fillRect/>
          </a:stretch>
        </p:blipFill>
        <p:spPr>
          <a:xfrm>
            <a:off x="-1" y="1216393"/>
            <a:ext cx="4010297" cy="5661596"/>
          </a:xfrm>
          <a:prstGeom prst="rect">
            <a:avLst/>
          </a:prstGeom>
        </p:spPr>
      </p:pic>
      <p:pic>
        <p:nvPicPr>
          <p:cNvPr id="11" name="Picture 10">
            <a:extLst>
              <a:ext uri="{FF2B5EF4-FFF2-40B4-BE49-F238E27FC236}">
                <a16:creationId xmlns:a16="http://schemas.microsoft.com/office/drawing/2014/main" id="{651C6A51-8AF9-4ECC-92F9-E1C117AD57D1}"/>
              </a:ext>
            </a:extLst>
          </p:cNvPr>
          <p:cNvPicPr>
            <a:picLocks noChangeAspect="1"/>
          </p:cNvPicPr>
          <p:nvPr/>
        </p:nvPicPr>
        <p:blipFill>
          <a:blip r:embed="rId4"/>
          <a:stretch>
            <a:fillRect/>
          </a:stretch>
        </p:blipFill>
        <p:spPr>
          <a:xfrm>
            <a:off x="5564777" y="1255445"/>
            <a:ext cx="6093687" cy="5602555"/>
          </a:xfrm>
          <a:prstGeom prst="rect">
            <a:avLst/>
          </a:prstGeom>
        </p:spPr>
      </p:pic>
    </p:spTree>
    <p:extLst>
      <p:ext uri="{BB962C8B-B14F-4D97-AF65-F5344CB8AC3E}">
        <p14:creationId xmlns:p14="http://schemas.microsoft.com/office/powerpoint/2010/main" val="90894243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6C7-D2F7-4E09-9976-6ED42AFBA13B}"/>
              </a:ext>
            </a:extLst>
          </p:cNvPr>
          <p:cNvSpPr>
            <a:spLocks noGrp="1"/>
          </p:cNvSpPr>
          <p:nvPr>
            <p:ph type="title"/>
          </p:nvPr>
        </p:nvSpPr>
        <p:spPr>
          <a:xfrm>
            <a:off x="1427783" y="-24714"/>
            <a:ext cx="9336433" cy="640080"/>
          </a:xfrm>
        </p:spPr>
        <p:txBody>
          <a:bodyPr/>
          <a:lstStyle/>
          <a:p>
            <a:pPr algn="ctr"/>
            <a:r>
              <a:rPr lang="en-US" dirty="0"/>
              <a:t>Crimes near a particular address</a:t>
            </a:r>
          </a:p>
        </p:txBody>
      </p:sp>
      <p:pic>
        <p:nvPicPr>
          <p:cNvPr id="5" name="Picture 4">
            <a:extLst>
              <a:ext uri="{FF2B5EF4-FFF2-40B4-BE49-F238E27FC236}">
                <a16:creationId xmlns:a16="http://schemas.microsoft.com/office/drawing/2014/main" id="{98301F01-CB42-4154-A1D4-09427B0D5338}"/>
              </a:ext>
            </a:extLst>
          </p:cNvPr>
          <p:cNvPicPr>
            <a:picLocks noChangeAspect="1"/>
          </p:cNvPicPr>
          <p:nvPr/>
        </p:nvPicPr>
        <p:blipFill>
          <a:blip r:embed="rId2"/>
          <a:stretch>
            <a:fillRect/>
          </a:stretch>
        </p:blipFill>
        <p:spPr>
          <a:xfrm>
            <a:off x="1143966" y="765588"/>
            <a:ext cx="9620250" cy="2105025"/>
          </a:xfrm>
          <a:prstGeom prst="rect">
            <a:avLst/>
          </a:prstGeom>
        </p:spPr>
      </p:pic>
      <p:pic>
        <p:nvPicPr>
          <p:cNvPr id="11" name="Picture 10">
            <a:extLst>
              <a:ext uri="{FF2B5EF4-FFF2-40B4-BE49-F238E27FC236}">
                <a16:creationId xmlns:a16="http://schemas.microsoft.com/office/drawing/2014/main" id="{1961CC39-9CB0-4402-8812-4AF7E062BDFD}"/>
              </a:ext>
            </a:extLst>
          </p:cNvPr>
          <p:cNvPicPr>
            <a:picLocks noChangeAspect="1"/>
          </p:cNvPicPr>
          <p:nvPr/>
        </p:nvPicPr>
        <p:blipFill>
          <a:blip r:embed="rId3"/>
          <a:stretch>
            <a:fillRect/>
          </a:stretch>
        </p:blipFill>
        <p:spPr>
          <a:xfrm>
            <a:off x="2158366" y="2997926"/>
            <a:ext cx="7259955" cy="3127724"/>
          </a:xfrm>
          <a:prstGeom prst="rect">
            <a:avLst/>
          </a:prstGeom>
        </p:spPr>
      </p:pic>
    </p:spTree>
    <p:extLst>
      <p:ext uri="{BB962C8B-B14F-4D97-AF65-F5344CB8AC3E}">
        <p14:creationId xmlns:p14="http://schemas.microsoft.com/office/powerpoint/2010/main" val="64067512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6C7-D2F7-4E09-9976-6ED42AFBA13B}"/>
              </a:ext>
            </a:extLst>
          </p:cNvPr>
          <p:cNvSpPr>
            <a:spLocks noGrp="1"/>
          </p:cNvSpPr>
          <p:nvPr>
            <p:ph type="title"/>
          </p:nvPr>
        </p:nvSpPr>
        <p:spPr>
          <a:xfrm>
            <a:off x="1427783" y="-24714"/>
            <a:ext cx="9336433" cy="640080"/>
          </a:xfrm>
        </p:spPr>
        <p:txBody>
          <a:bodyPr/>
          <a:lstStyle/>
          <a:p>
            <a:pPr algn="ctr"/>
            <a:r>
              <a:rPr lang="en-US" dirty="0"/>
              <a:t>Crimes investigated by Inspector Wynn</a:t>
            </a:r>
          </a:p>
        </p:txBody>
      </p:sp>
      <p:sp>
        <p:nvSpPr>
          <p:cNvPr id="6" name="TextBox 5">
            <a:extLst>
              <a:ext uri="{FF2B5EF4-FFF2-40B4-BE49-F238E27FC236}">
                <a16:creationId xmlns:a16="http://schemas.microsoft.com/office/drawing/2014/main" id="{C6B09823-0498-4EF6-99F7-C3A70C99DCEB}"/>
              </a:ext>
            </a:extLst>
          </p:cNvPr>
          <p:cNvSpPr txBox="1"/>
          <p:nvPr/>
        </p:nvSpPr>
        <p:spPr>
          <a:xfrm>
            <a:off x="372020" y="2021617"/>
            <a:ext cx="6106884" cy="646331"/>
          </a:xfrm>
          <a:prstGeom prst="rect">
            <a:avLst/>
          </a:prstGeom>
          <a:noFill/>
        </p:spPr>
        <p:txBody>
          <a:bodyPr wrap="square">
            <a:spAutoFit/>
          </a:bodyPr>
          <a:lstStyle/>
          <a:p>
            <a:r>
              <a:rPr lang="en-US" b="0" dirty="0">
                <a:solidFill>
                  <a:srgbClr val="A31515"/>
                </a:solidFill>
                <a:effectLst/>
                <a:latin typeface="Arial" panose="020B0604020202020204" pitchFamily="34" charset="0"/>
              </a:rPr>
              <a:t>MATCH (</a:t>
            </a:r>
            <a:r>
              <a:rPr lang="en-US" b="0" dirty="0" err="1">
                <a:solidFill>
                  <a:srgbClr val="A31515"/>
                </a:solidFill>
                <a:effectLst/>
                <a:latin typeface="Arial" panose="020B0604020202020204" pitchFamily="34" charset="0"/>
              </a:rPr>
              <a:t>o:Officer</a:t>
            </a:r>
            <a:r>
              <a:rPr lang="en-US" b="0" dirty="0">
                <a:solidFill>
                  <a:srgbClr val="A31515"/>
                </a:solidFill>
                <a:effectLst/>
                <a:latin typeface="Arial" panose="020B0604020202020204" pitchFamily="34" charset="0"/>
              </a:rPr>
              <a:t> {rank: 'Chief Inspector', name: 'Wynn'})&lt;-[</a:t>
            </a:r>
            <a:r>
              <a:rPr lang="en-US" b="0" dirty="0" err="1">
                <a:solidFill>
                  <a:srgbClr val="A31515"/>
                </a:solidFill>
                <a:effectLst/>
                <a:latin typeface="Arial" panose="020B0604020202020204" pitchFamily="34" charset="0"/>
              </a:rPr>
              <a:t>i:INVESTIGATED_BY</a:t>
            </a:r>
            <a:r>
              <a:rPr lang="en-US" b="0" dirty="0">
                <a:solidFill>
                  <a:srgbClr val="A31515"/>
                </a:solidFill>
                <a:effectLst/>
                <a:latin typeface="Arial" panose="020B0604020202020204" pitchFamily="34" charset="0"/>
              </a:rPr>
              <a:t>]-(</a:t>
            </a:r>
            <a:r>
              <a:rPr lang="en-US" b="0" dirty="0" err="1">
                <a:solidFill>
                  <a:srgbClr val="A31515"/>
                </a:solidFill>
                <a:effectLst/>
                <a:latin typeface="Arial" panose="020B0604020202020204" pitchFamily="34" charset="0"/>
              </a:rPr>
              <a:t>c:Crime</a:t>
            </a:r>
            <a:r>
              <a:rPr lang="en-US" b="0" dirty="0">
                <a:solidFill>
                  <a:srgbClr val="A31515"/>
                </a:solidFill>
                <a:effectLst/>
                <a:latin typeface="Arial" panose="020B0604020202020204" pitchFamily="34" charset="0"/>
              </a:rPr>
              <a:t>) RETURN *</a:t>
            </a:r>
            <a:endParaRPr lang="en-US" b="0" dirty="0">
              <a:solidFill>
                <a:srgbClr val="000000"/>
              </a:solidFill>
              <a:effectLst/>
              <a:latin typeface="Arial" panose="020B0604020202020204" pitchFamily="34" charset="0"/>
            </a:endParaRPr>
          </a:p>
        </p:txBody>
      </p:sp>
      <p:pic>
        <p:nvPicPr>
          <p:cNvPr id="7" name="Picture 6">
            <a:extLst>
              <a:ext uri="{FF2B5EF4-FFF2-40B4-BE49-F238E27FC236}">
                <a16:creationId xmlns:a16="http://schemas.microsoft.com/office/drawing/2014/main" id="{12C57B8F-5131-4672-AD8B-775EEBBAD65C}"/>
              </a:ext>
            </a:extLst>
          </p:cNvPr>
          <p:cNvPicPr>
            <a:picLocks noChangeAspect="1"/>
          </p:cNvPicPr>
          <p:nvPr/>
        </p:nvPicPr>
        <p:blipFill>
          <a:blip r:embed="rId2"/>
          <a:stretch>
            <a:fillRect/>
          </a:stretch>
        </p:blipFill>
        <p:spPr>
          <a:xfrm>
            <a:off x="5863046" y="629841"/>
            <a:ext cx="6328954" cy="6217920"/>
          </a:xfrm>
          <a:prstGeom prst="rect">
            <a:avLst/>
          </a:prstGeom>
        </p:spPr>
      </p:pic>
    </p:spTree>
    <p:extLst>
      <p:ext uri="{BB962C8B-B14F-4D97-AF65-F5344CB8AC3E}">
        <p14:creationId xmlns:p14="http://schemas.microsoft.com/office/powerpoint/2010/main" val="286383980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6C7-D2F7-4E09-9976-6ED42AFBA13B}"/>
              </a:ext>
            </a:extLst>
          </p:cNvPr>
          <p:cNvSpPr>
            <a:spLocks noGrp="1"/>
          </p:cNvSpPr>
          <p:nvPr>
            <p:ph type="title"/>
          </p:nvPr>
        </p:nvSpPr>
        <p:spPr>
          <a:xfrm>
            <a:off x="1427783" y="-24714"/>
            <a:ext cx="9336433" cy="640080"/>
          </a:xfrm>
        </p:spPr>
        <p:txBody>
          <a:bodyPr/>
          <a:lstStyle/>
          <a:p>
            <a:pPr algn="ctr"/>
            <a:r>
              <a:rPr lang="en-US" dirty="0"/>
              <a:t>List of cases being investigated by officer </a:t>
            </a:r>
            <a:r>
              <a:rPr lang="en-US" dirty="0" err="1"/>
              <a:t>Eimile</a:t>
            </a:r>
            <a:endParaRPr lang="en-US" dirty="0"/>
          </a:p>
        </p:txBody>
      </p:sp>
      <p:sp>
        <p:nvSpPr>
          <p:cNvPr id="6" name="TextBox 5">
            <a:extLst>
              <a:ext uri="{FF2B5EF4-FFF2-40B4-BE49-F238E27FC236}">
                <a16:creationId xmlns:a16="http://schemas.microsoft.com/office/drawing/2014/main" id="{C6B09823-0498-4EF6-99F7-C3A70C99DCEB}"/>
              </a:ext>
            </a:extLst>
          </p:cNvPr>
          <p:cNvSpPr txBox="1"/>
          <p:nvPr/>
        </p:nvSpPr>
        <p:spPr>
          <a:xfrm>
            <a:off x="372020" y="2021617"/>
            <a:ext cx="6106884" cy="1200329"/>
          </a:xfrm>
          <a:prstGeom prst="rect">
            <a:avLst/>
          </a:prstGeom>
          <a:noFill/>
        </p:spPr>
        <p:txBody>
          <a:bodyPr wrap="square">
            <a:spAutoFit/>
          </a:bodyPr>
          <a:lstStyle/>
          <a:p>
            <a:r>
              <a:rPr lang="en-US" b="0" dirty="0">
                <a:solidFill>
                  <a:srgbClr val="A31515"/>
                </a:solidFill>
                <a:effectLst/>
                <a:latin typeface="Arial" panose="020B0604020202020204" pitchFamily="34" charset="0"/>
              </a:rPr>
              <a:t>MATCH (</a:t>
            </a:r>
            <a:r>
              <a:rPr lang="en-US" b="0" dirty="0" err="1">
                <a:solidFill>
                  <a:srgbClr val="A31515"/>
                </a:solidFill>
                <a:effectLst/>
                <a:latin typeface="Arial" panose="020B0604020202020204" pitchFamily="34" charset="0"/>
              </a:rPr>
              <a:t>c:Crime</a:t>
            </a:r>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last_outcome</a:t>
            </a:r>
            <a:r>
              <a:rPr lang="en-US" b="0" dirty="0">
                <a:solidFill>
                  <a:srgbClr val="A31515"/>
                </a:solidFill>
                <a:effectLst/>
                <a:latin typeface="Arial" panose="020B0604020202020204" pitchFamily="34" charset="0"/>
              </a:rPr>
              <a:t>: 'Under investigation'})-[</a:t>
            </a:r>
            <a:r>
              <a:rPr lang="en-US" b="0" dirty="0" err="1">
                <a:solidFill>
                  <a:srgbClr val="A31515"/>
                </a:solidFill>
                <a:effectLst/>
                <a:latin typeface="Arial" panose="020B0604020202020204" pitchFamily="34" charset="0"/>
              </a:rPr>
              <a:t>i:INVESTIGATED_BY</a:t>
            </a:r>
            <a:r>
              <a:rPr lang="en-US" b="0" dirty="0">
                <a:solidFill>
                  <a:srgbClr val="A31515"/>
                </a:solidFill>
                <a:effectLst/>
                <a:latin typeface="Arial" panose="020B0604020202020204" pitchFamily="34" charset="0"/>
              </a:rPr>
              <a:t>]-&gt;(</a:t>
            </a:r>
            <a:r>
              <a:rPr lang="en-US" b="0" dirty="0" err="1">
                <a:solidFill>
                  <a:srgbClr val="A31515"/>
                </a:solidFill>
                <a:effectLst/>
                <a:latin typeface="Arial" panose="020B0604020202020204" pitchFamily="34" charset="0"/>
              </a:rPr>
              <a:t>o:Officer</a:t>
            </a:r>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badge_no</a:t>
            </a:r>
            <a:r>
              <a:rPr lang="en-US" b="0" dirty="0">
                <a:solidFill>
                  <a:srgbClr val="A31515"/>
                </a:solidFill>
                <a:effectLst/>
                <a:latin typeface="Arial" panose="020B0604020202020204" pitchFamily="34" charset="0"/>
              </a:rPr>
              <a:t>: '18-0221971', name: '</a:t>
            </a:r>
            <a:r>
              <a:rPr lang="en-US" b="0" dirty="0" err="1">
                <a:solidFill>
                  <a:srgbClr val="A31515"/>
                </a:solidFill>
                <a:effectLst/>
                <a:latin typeface="Arial" panose="020B0604020202020204" pitchFamily="34" charset="0"/>
              </a:rPr>
              <a:t>Eimile</a:t>
            </a:r>
            <a:r>
              <a:rPr lang="en-US" b="0" dirty="0">
                <a:solidFill>
                  <a:srgbClr val="A31515"/>
                </a:solidFill>
                <a:effectLst/>
                <a:latin typeface="Arial" panose="020B0604020202020204" pitchFamily="34" charset="0"/>
              </a:rPr>
              <a:t>'})</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return *</a:t>
            </a:r>
            <a:endParaRPr lang="en-US" b="0" dirty="0">
              <a:solidFill>
                <a:srgbClr val="000000"/>
              </a:solidFill>
              <a:effectLst/>
              <a:latin typeface="Arial" panose="020B0604020202020204" pitchFamily="34" charset="0"/>
            </a:endParaRPr>
          </a:p>
        </p:txBody>
      </p:sp>
      <p:pic>
        <p:nvPicPr>
          <p:cNvPr id="4" name="Picture 3">
            <a:extLst>
              <a:ext uri="{FF2B5EF4-FFF2-40B4-BE49-F238E27FC236}">
                <a16:creationId xmlns:a16="http://schemas.microsoft.com/office/drawing/2014/main" id="{50EB7CDE-2BF7-43AF-8D60-23B5E2CB5D7D}"/>
              </a:ext>
            </a:extLst>
          </p:cNvPr>
          <p:cNvPicPr>
            <a:picLocks noChangeAspect="1"/>
          </p:cNvPicPr>
          <p:nvPr/>
        </p:nvPicPr>
        <p:blipFill>
          <a:blip r:embed="rId2"/>
          <a:stretch>
            <a:fillRect/>
          </a:stretch>
        </p:blipFill>
        <p:spPr>
          <a:xfrm>
            <a:off x="6478904" y="778783"/>
            <a:ext cx="4752975" cy="4886325"/>
          </a:xfrm>
          <a:prstGeom prst="rect">
            <a:avLst/>
          </a:prstGeom>
        </p:spPr>
      </p:pic>
    </p:spTree>
    <p:extLst>
      <p:ext uri="{BB962C8B-B14F-4D97-AF65-F5344CB8AC3E}">
        <p14:creationId xmlns:p14="http://schemas.microsoft.com/office/powerpoint/2010/main" val="187840909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2A5561-4957-4092-B196-E44439CB7725}"/>
              </a:ext>
            </a:extLst>
          </p:cNvPr>
          <p:cNvSpPr>
            <a:spLocks noGrp="1"/>
          </p:cNvSpPr>
          <p:nvPr>
            <p:ph idx="1"/>
          </p:nvPr>
        </p:nvSpPr>
        <p:spPr/>
        <p:txBody>
          <a:bodyPr>
            <a:normAutofit/>
          </a:bodyPr>
          <a:lstStyle/>
          <a:p>
            <a:r>
              <a:rPr lang="en-US" sz="2400" dirty="0"/>
              <a:t>In this notebook we're going to apply the steps of the CRISP-DM data mining methodology to </a:t>
            </a:r>
            <a:r>
              <a:rPr lang="en-US" sz="2400" dirty="0" err="1"/>
              <a:t>analyse</a:t>
            </a:r>
            <a:r>
              <a:rPr lang="en-US" sz="2400" dirty="0"/>
              <a:t> the data</a:t>
            </a:r>
          </a:p>
          <a:p>
            <a:r>
              <a:rPr lang="en-US" sz="2400" dirty="0"/>
              <a:t>We will be using Neo4j Community Edition and perform EDA part using Python Py2Neo library</a:t>
            </a:r>
          </a:p>
          <a:p>
            <a:r>
              <a:rPr lang="en-US" sz="2400" dirty="0"/>
              <a:t>The dataset we choose for this project: Crime Investigation. Link: https://github.com/neo4j-graph-examples/pole</a:t>
            </a:r>
          </a:p>
        </p:txBody>
      </p:sp>
    </p:spTree>
    <p:extLst>
      <p:ext uri="{BB962C8B-B14F-4D97-AF65-F5344CB8AC3E}">
        <p14:creationId xmlns:p14="http://schemas.microsoft.com/office/powerpoint/2010/main" val="402972575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6C7-D2F7-4E09-9976-6ED42AFBA13B}"/>
              </a:ext>
            </a:extLst>
          </p:cNvPr>
          <p:cNvSpPr>
            <a:spLocks noGrp="1"/>
          </p:cNvSpPr>
          <p:nvPr>
            <p:ph type="title"/>
          </p:nvPr>
        </p:nvSpPr>
        <p:spPr>
          <a:xfrm>
            <a:off x="1427783" y="-24714"/>
            <a:ext cx="9336433" cy="640080"/>
          </a:xfrm>
        </p:spPr>
        <p:txBody>
          <a:bodyPr/>
          <a:lstStyle/>
          <a:p>
            <a:pPr algn="ctr"/>
            <a:r>
              <a:rPr lang="en-US" dirty="0"/>
              <a:t>Related people associated with drugs crimes</a:t>
            </a:r>
          </a:p>
        </p:txBody>
      </p:sp>
      <p:sp>
        <p:nvSpPr>
          <p:cNvPr id="6" name="TextBox 5">
            <a:extLst>
              <a:ext uri="{FF2B5EF4-FFF2-40B4-BE49-F238E27FC236}">
                <a16:creationId xmlns:a16="http://schemas.microsoft.com/office/drawing/2014/main" id="{C6B09823-0498-4EF6-99F7-C3A70C99DCEB}"/>
              </a:ext>
            </a:extLst>
          </p:cNvPr>
          <p:cNvSpPr txBox="1"/>
          <p:nvPr/>
        </p:nvSpPr>
        <p:spPr>
          <a:xfrm>
            <a:off x="0" y="4912412"/>
            <a:ext cx="6106884" cy="1200329"/>
          </a:xfrm>
          <a:prstGeom prst="rect">
            <a:avLst/>
          </a:prstGeom>
          <a:noFill/>
        </p:spPr>
        <p:txBody>
          <a:bodyPr wrap="square">
            <a:spAutoFit/>
          </a:bodyPr>
          <a:lstStyle/>
          <a:p>
            <a:r>
              <a:rPr lang="en-US" b="0" dirty="0">
                <a:solidFill>
                  <a:srgbClr val="A31515"/>
                </a:solidFill>
                <a:effectLst/>
                <a:latin typeface="Arial" panose="020B0604020202020204" pitchFamily="34" charset="0"/>
              </a:rPr>
              <a:t>MATCH path = (:Officer {</a:t>
            </a:r>
            <a:r>
              <a:rPr lang="en-US" b="0" dirty="0" err="1">
                <a:solidFill>
                  <a:srgbClr val="A31515"/>
                </a:solidFill>
                <a:effectLst/>
                <a:latin typeface="Arial" panose="020B0604020202020204" pitchFamily="34" charset="0"/>
              </a:rPr>
              <a:t>badge_no</a:t>
            </a:r>
            <a:r>
              <a:rPr lang="en-US" b="0" dirty="0">
                <a:solidFill>
                  <a:srgbClr val="A31515"/>
                </a:solidFill>
                <a:effectLst/>
                <a:latin typeface="Arial" panose="020B0604020202020204" pitchFamily="34" charset="0"/>
              </a:rPr>
              <a:t>: '26-5234182'})&lt;-[:INVESTIGATED_BY]-(:Crime {type: 'Drugs'})&lt;-[:PARTY_TO]-(:Person)-[:KNOWS*..3]-(:Person)-[:PARTY_TO]-&gt;(:Crime {type: 'Drugs'}) RETURN path</a:t>
            </a:r>
            <a:endParaRPr lang="en-US" b="0" dirty="0">
              <a:solidFill>
                <a:srgbClr val="000000"/>
              </a:solidFill>
              <a:effectLst/>
              <a:latin typeface="Arial" panose="020B0604020202020204" pitchFamily="34" charset="0"/>
            </a:endParaRPr>
          </a:p>
        </p:txBody>
      </p:sp>
      <p:pic>
        <p:nvPicPr>
          <p:cNvPr id="4" name="Picture 3">
            <a:extLst>
              <a:ext uri="{FF2B5EF4-FFF2-40B4-BE49-F238E27FC236}">
                <a16:creationId xmlns:a16="http://schemas.microsoft.com/office/drawing/2014/main" id="{BEC443C4-195B-45FC-B91B-C8E7C91CF17F}"/>
              </a:ext>
            </a:extLst>
          </p:cNvPr>
          <p:cNvPicPr>
            <a:picLocks noChangeAspect="1"/>
          </p:cNvPicPr>
          <p:nvPr/>
        </p:nvPicPr>
        <p:blipFill>
          <a:blip r:embed="rId2"/>
          <a:stretch>
            <a:fillRect/>
          </a:stretch>
        </p:blipFill>
        <p:spPr>
          <a:xfrm>
            <a:off x="4062822" y="615366"/>
            <a:ext cx="8129178" cy="5497375"/>
          </a:xfrm>
          <a:prstGeom prst="rect">
            <a:avLst/>
          </a:prstGeom>
        </p:spPr>
      </p:pic>
    </p:spTree>
    <p:extLst>
      <p:ext uri="{BB962C8B-B14F-4D97-AF65-F5344CB8AC3E}">
        <p14:creationId xmlns:p14="http://schemas.microsoft.com/office/powerpoint/2010/main" val="360621551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6C7-D2F7-4E09-9976-6ED42AFBA13B}"/>
              </a:ext>
            </a:extLst>
          </p:cNvPr>
          <p:cNvSpPr>
            <a:spLocks noGrp="1"/>
          </p:cNvSpPr>
          <p:nvPr>
            <p:ph type="title"/>
          </p:nvPr>
        </p:nvSpPr>
        <p:spPr>
          <a:xfrm>
            <a:off x="1427783" y="-24714"/>
            <a:ext cx="9336433" cy="640080"/>
          </a:xfrm>
        </p:spPr>
        <p:txBody>
          <a:bodyPr>
            <a:noAutofit/>
          </a:bodyPr>
          <a:lstStyle/>
          <a:p>
            <a:pPr algn="ctr"/>
            <a:r>
              <a:rPr lang="en-US" sz="2400" dirty="0"/>
              <a:t>Top people at risk of being associated with crimes in future</a:t>
            </a:r>
          </a:p>
        </p:txBody>
      </p:sp>
      <p:pic>
        <p:nvPicPr>
          <p:cNvPr id="5" name="Picture 4">
            <a:extLst>
              <a:ext uri="{FF2B5EF4-FFF2-40B4-BE49-F238E27FC236}">
                <a16:creationId xmlns:a16="http://schemas.microsoft.com/office/drawing/2014/main" id="{61CA580D-0C79-4D30-8126-6133CC61F2DB}"/>
              </a:ext>
            </a:extLst>
          </p:cNvPr>
          <p:cNvPicPr>
            <a:picLocks noChangeAspect="1"/>
          </p:cNvPicPr>
          <p:nvPr/>
        </p:nvPicPr>
        <p:blipFill>
          <a:blip r:embed="rId2"/>
          <a:stretch>
            <a:fillRect/>
          </a:stretch>
        </p:blipFill>
        <p:spPr>
          <a:xfrm>
            <a:off x="0" y="615366"/>
            <a:ext cx="7562850" cy="1323975"/>
          </a:xfrm>
          <a:prstGeom prst="rect">
            <a:avLst/>
          </a:prstGeom>
        </p:spPr>
      </p:pic>
      <p:pic>
        <p:nvPicPr>
          <p:cNvPr id="8" name="Picture 7">
            <a:extLst>
              <a:ext uri="{FF2B5EF4-FFF2-40B4-BE49-F238E27FC236}">
                <a16:creationId xmlns:a16="http://schemas.microsoft.com/office/drawing/2014/main" id="{90066DD4-28C3-4166-B3A1-581A5E3B45FC}"/>
              </a:ext>
            </a:extLst>
          </p:cNvPr>
          <p:cNvPicPr>
            <a:picLocks noChangeAspect="1"/>
          </p:cNvPicPr>
          <p:nvPr/>
        </p:nvPicPr>
        <p:blipFill>
          <a:blip r:embed="rId3"/>
          <a:stretch>
            <a:fillRect/>
          </a:stretch>
        </p:blipFill>
        <p:spPr>
          <a:xfrm>
            <a:off x="0" y="1939341"/>
            <a:ext cx="4564084" cy="1809699"/>
          </a:xfrm>
          <a:prstGeom prst="rect">
            <a:avLst/>
          </a:prstGeom>
        </p:spPr>
      </p:pic>
      <p:pic>
        <p:nvPicPr>
          <p:cNvPr id="10" name="Picture 9">
            <a:extLst>
              <a:ext uri="{FF2B5EF4-FFF2-40B4-BE49-F238E27FC236}">
                <a16:creationId xmlns:a16="http://schemas.microsoft.com/office/drawing/2014/main" id="{31662CB4-07C9-4130-8590-E988DEF23D26}"/>
              </a:ext>
            </a:extLst>
          </p:cNvPr>
          <p:cNvPicPr>
            <a:picLocks noChangeAspect="1"/>
          </p:cNvPicPr>
          <p:nvPr/>
        </p:nvPicPr>
        <p:blipFill>
          <a:blip r:embed="rId4"/>
          <a:stretch>
            <a:fillRect/>
          </a:stretch>
        </p:blipFill>
        <p:spPr>
          <a:xfrm>
            <a:off x="6095999" y="1277353"/>
            <a:ext cx="5657850" cy="5172075"/>
          </a:xfrm>
          <a:prstGeom prst="rect">
            <a:avLst/>
          </a:prstGeom>
        </p:spPr>
      </p:pic>
    </p:spTree>
    <p:extLst>
      <p:ext uri="{BB962C8B-B14F-4D97-AF65-F5344CB8AC3E}">
        <p14:creationId xmlns:p14="http://schemas.microsoft.com/office/powerpoint/2010/main" val="191359050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86C7-D2F7-4E09-9976-6ED42AFBA13B}"/>
              </a:ext>
            </a:extLst>
          </p:cNvPr>
          <p:cNvSpPr>
            <a:spLocks noGrp="1"/>
          </p:cNvSpPr>
          <p:nvPr>
            <p:ph type="title"/>
          </p:nvPr>
        </p:nvSpPr>
        <p:spPr>
          <a:xfrm>
            <a:off x="1427783" y="-24714"/>
            <a:ext cx="9336433" cy="640080"/>
          </a:xfrm>
        </p:spPr>
        <p:txBody>
          <a:bodyPr>
            <a:noAutofit/>
          </a:bodyPr>
          <a:lstStyle/>
          <a:p>
            <a:pPr algn="ctr"/>
            <a:r>
              <a:rPr lang="en-US" sz="2400" dirty="0"/>
              <a:t>Dangerous Family Friends</a:t>
            </a:r>
          </a:p>
        </p:txBody>
      </p:sp>
      <p:pic>
        <p:nvPicPr>
          <p:cNvPr id="4" name="Picture 3">
            <a:extLst>
              <a:ext uri="{FF2B5EF4-FFF2-40B4-BE49-F238E27FC236}">
                <a16:creationId xmlns:a16="http://schemas.microsoft.com/office/drawing/2014/main" id="{2FEB0690-949A-478F-A8AB-C55391ED4C28}"/>
              </a:ext>
            </a:extLst>
          </p:cNvPr>
          <p:cNvPicPr>
            <a:picLocks noChangeAspect="1"/>
          </p:cNvPicPr>
          <p:nvPr/>
        </p:nvPicPr>
        <p:blipFill>
          <a:blip r:embed="rId2"/>
          <a:stretch>
            <a:fillRect/>
          </a:stretch>
        </p:blipFill>
        <p:spPr>
          <a:xfrm>
            <a:off x="0" y="615366"/>
            <a:ext cx="8591550" cy="1485900"/>
          </a:xfrm>
          <a:prstGeom prst="rect">
            <a:avLst/>
          </a:prstGeom>
        </p:spPr>
      </p:pic>
      <p:pic>
        <p:nvPicPr>
          <p:cNvPr id="7" name="Picture 6">
            <a:extLst>
              <a:ext uri="{FF2B5EF4-FFF2-40B4-BE49-F238E27FC236}">
                <a16:creationId xmlns:a16="http://schemas.microsoft.com/office/drawing/2014/main" id="{CB7A1C4F-DAE0-4737-BB39-C40AE15C854D}"/>
              </a:ext>
            </a:extLst>
          </p:cNvPr>
          <p:cNvPicPr>
            <a:picLocks noChangeAspect="1"/>
          </p:cNvPicPr>
          <p:nvPr/>
        </p:nvPicPr>
        <p:blipFill>
          <a:blip r:embed="rId3"/>
          <a:stretch>
            <a:fillRect/>
          </a:stretch>
        </p:blipFill>
        <p:spPr>
          <a:xfrm>
            <a:off x="0" y="2224087"/>
            <a:ext cx="5332481" cy="1864587"/>
          </a:xfrm>
          <a:prstGeom prst="rect">
            <a:avLst/>
          </a:prstGeom>
        </p:spPr>
      </p:pic>
      <p:pic>
        <p:nvPicPr>
          <p:cNvPr id="11" name="Picture 10">
            <a:extLst>
              <a:ext uri="{FF2B5EF4-FFF2-40B4-BE49-F238E27FC236}">
                <a16:creationId xmlns:a16="http://schemas.microsoft.com/office/drawing/2014/main" id="{1CB7A003-2BC2-4098-B073-894C393FB059}"/>
              </a:ext>
            </a:extLst>
          </p:cNvPr>
          <p:cNvPicPr>
            <a:picLocks noChangeAspect="1"/>
          </p:cNvPicPr>
          <p:nvPr/>
        </p:nvPicPr>
        <p:blipFill>
          <a:blip r:embed="rId4"/>
          <a:stretch>
            <a:fillRect/>
          </a:stretch>
        </p:blipFill>
        <p:spPr>
          <a:xfrm>
            <a:off x="6288367" y="1426436"/>
            <a:ext cx="5771644" cy="5431564"/>
          </a:xfrm>
          <a:prstGeom prst="rect">
            <a:avLst/>
          </a:prstGeom>
        </p:spPr>
      </p:pic>
    </p:spTree>
    <p:extLst>
      <p:ext uri="{BB962C8B-B14F-4D97-AF65-F5344CB8AC3E}">
        <p14:creationId xmlns:p14="http://schemas.microsoft.com/office/powerpoint/2010/main" val="235689671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650B6-56D0-4DE0-B473-9B0CDCED51A2}"/>
              </a:ext>
            </a:extLst>
          </p:cNvPr>
          <p:cNvSpPr>
            <a:spLocks noGrp="1"/>
          </p:cNvSpPr>
          <p:nvPr>
            <p:ph idx="1"/>
          </p:nvPr>
        </p:nvSpPr>
        <p:spPr/>
        <p:txBody>
          <a:bodyPr/>
          <a:lstStyle/>
          <a:p>
            <a:pPr marL="0" indent="0">
              <a:buNone/>
            </a:pPr>
            <a:r>
              <a:rPr lang="en-US" dirty="0"/>
              <a:t>In this section, we will be applying</a:t>
            </a:r>
          </a:p>
          <a:p>
            <a:r>
              <a:rPr lang="en-US" dirty="0"/>
              <a:t>Degree Centrality</a:t>
            </a:r>
          </a:p>
          <a:p>
            <a:r>
              <a:rPr lang="en-US" dirty="0"/>
              <a:t>Closeness Centrality</a:t>
            </a:r>
          </a:p>
          <a:p>
            <a:r>
              <a:rPr lang="en-US" dirty="0"/>
              <a:t>Betweenness Centrality</a:t>
            </a:r>
          </a:p>
          <a:p>
            <a:r>
              <a:rPr lang="en-US" dirty="0"/>
              <a:t>Eigenvector Centrality</a:t>
            </a:r>
          </a:p>
          <a:p>
            <a:r>
              <a:rPr lang="en-US" dirty="0"/>
              <a:t>PageRank</a:t>
            </a:r>
          </a:p>
        </p:txBody>
      </p:sp>
      <p:sp>
        <p:nvSpPr>
          <p:cNvPr id="6" name="Title 1">
            <a:extLst>
              <a:ext uri="{FF2B5EF4-FFF2-40B4-BE49-F238E27FC236}">
                <a16:creationId xmlns:a16="http://schemas.microsoft.com/office/drawing/2014/main" id="{6C8E0A24-6CCA-4016-B013-4EE7419713C4}"/>
              </a:ext>
            </a:extLst>
          </p:cNvPr>
          <p:cNvSpPr txBox="1">
            <a:spLocks/>
          </p:cNvSpPr>
          <p:nvPr/>
        </p:nvSpPr>
        <p:spPr>
          <a:xfrm>
            <a:off x="1335921" y="130629"/>
            <a:ext cx="9520158" cy="586657"/>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dirty="0"/>
              <a:t>Section-4: Modelling - Implementation of Graph algorithms</a:t>
            </a:r>
          </a:p>
        </p:txBody>
      </p:sp>
    </p:spTree>
    <p:extLst>
      <p:ext uri="{BB962C8B-B14F-4D97-AF65-F5344CB8AC3E}">
        <p14:creationId xmlns:p14="http://schemas.microsoft.com/office/powerpoint/2010/main" val="148035767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EC46-9B2F-4B26-ACB3-8574937A67BE}"/>
              </a:ext>
            </a:extLst>
          </p:cNvPr>
          <p:cNvSpPr>
            <a:spLocks noGrp="1"/>
          </p:cNvSpPr>
          <p:nvPr>
            <p:ph type="title"/>
          </p:nvPr>
        </p:nvSpPr>
        <p:spPr>
          <a:xfrm>
            <a:off x="1335921" y="125250"/>
            <a:ext cx="9520158" cy="1049235"/>
          </a:xfrm>
        </p:spPr>
        <p:txBody>
          <a:bodyPr>
            <a:noAutofit/>
          </a:bodyPr>
          <a:lstStyle/>
          <a:p>
            <a:r>
              <a:rPr lang="en-US" sz="2000" b="0" dirty="0">
                <a:solidFill>
                  <a:srgbClr val="000000"/>
                </a:solidFill>
                <a:effectLst/>
                <a:latin typeface="Arial" panose="020B0604020202020204" pitchFamily="34" charset="0"/>
              </a:rPr>
              <a:t>Showing the results of the graph by selecting a specific person having relation with others. Here we run the below query and set the limit into 25. So in this 25 nodes, only 7 nodes has relation with the given node. so it is showing 7 nodes.</a:t>
            </a:r>
            <a:endParaRPr lang="en-US" sz="2000" dirty="0"/>
          </a:p>
        </p:txBody>
      </p:sp>
      <p:sp>
        <p:nvSpPr>
          <p:cNvPr id="5" name="TextBox 4">
            <a:extLst>
              <a:ext uri="{FF2B5EF4-FFF2-40B4-BE49-F238E27FC236}">
                <a16:creationId xmlns:a16="http://schemas.microsoft.com/office/drawing/2014/main" id="{CEA68341-16AC-4BC3-BE8C-71775556075F}"/>
              </a:ext>
            </a:extLst>
          </p:cNvPr>
          <p:cNvSpPr txBox="1"/>
          <p:nvPr/>
        </p:nvSpPr>
        <p:spPr>
          <a:xfrm>
            <a:off x="1335921" y="2101948"/>
            <a:ext cx="4556758" cy="2031325"/>
          </a:xfrm>
          <a:prstGeom prst="rect">
            <a:avLst/>
          </a:prstGeom>
          <a:noFill/>
        </p:spPr>
        <p:txBody>
          <a:bodyPr wrap="square">
            <a:spAutoFit/>
          </a:bodyPr>
          <a:lstStyle/>
          <a:p>
            <a:r>
              <a:rPr lang="en-US" b="0" dirty="0">
                <a:solidFill>
                  <a:srgbClr val="A31515"/>
                </a:solidFill>
                <a:effectLst/>
                <a:latin typeface="Arial" panose="020B0604020202020204" pitchFamily="34" charset="0"/>
              </a:rPr>
              <a:t>MATCH path = (:Person {</a:t>
            </a:r>
            <a:r>
              <a:rPr lang="en-US" b="0" dirty="0" err="1">
                <a:solidFill>
                  <a:srgbClr val="A31515"/>
                </a:solidFill>
                <a:effectLst/>
                <a:latin typeface="Arial" panose="020B0604020202020204" pitchFamily="34" charset="0"/>
              </a:rPr>
              <a:t>nhs_no</a:t>
            </a:r>
            <a:r>
              <a:rPr lang="en-US" b="0" dirty="0">
                <a:solidFill>
                  <a:srgbClr val="A31515"/>
                </a:solidFill>
                <a:effectLst/>
                <a:latin typeface="Arial" panose="020B0604020202020204" pitchFamily="34" charset="0"/>
              </a:rPr>
              <a:t>: '863-96-9468', surname: 'Duncan'})-[:KNOWS*..3]-(:Person)</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WITH nodes(path) AS </a:t>
            </a:r>
            <a:r>
              <a:rPr lang="en-US" b="0" dirty="0" err="1">
                <a:solidFill>
                  <a:srgbClr val="A31515"/>
                </a:solidFill>
                <a:effectLst/>
                <a:latin typeface="Arial" panose="020B0604020202020204" pitchFamily="34" charset="0"/>
              </a:rPr>
              <a:t>allNodes</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UNWIND </a:t>
            </a:r>
            <a:r>
              <a:rPr lang="en-US" b="0" dirty="0" err="1">
                <a:solidFill>
                  <a:srgbClr val="A31515"/>
                </a:solidFill>
                <a:effectLst/>
                <a:latin typeface="Arial" panose="020B0604020202020204" pitchFamily="34" charset="0"/>
              </a:rPr>
              <a:t>allNodes</a:t>
            </a:r>
            <a:r>
              <a:rPr lang="en-US" b="0" dirty="0">
                <a:solidFill>
                  <a:srgbClr val="A31515"/>
                </a:solidFill>
                <a:effectLst/>
                <a:latin typeface="Arial" panose="020B0604020202020204" pitchFamily="34" charset="0"/>
              </a:rPr>
              <a:t> AS node</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RETURN node</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LIMIT 25;</a:t>
            </a:r>
            <a:endParaRPr lang="en-US" b="0" dirty="0">
              <a:solidFill>
                <a:srgbClr val="000000"/>
              </a:solidFill>
              <a:effectLst/>
              <a:latin typeface="Arial" panose="020B0604020202020204" pitchFamily="34" charset="0"/>
            </a:endParaRPr>
          </a:p>
        </p:txBody>
      </p:sp>
      <p:pic>
        <p:nvPicPr>
          <p:cNvPr id="9" name="Picture 8">
            <a:extLst>
              <a:ext uri="{FF2B5EF4-FFF2-40B4-BE49-F238E27FC236}">
                <a16:creationId xmlns:a16="http://schemas.microsoft.com/office/drawing/2014/main" id="{615EB09C-1E04-4FF9-AE1B-1C6B0FFC7F61}"/>
              </a:ext>
            </a:extLst>
          </p:cNvPr>
          <p:cNvPicPr>
            <a:picLocks noChangeAspect="1"/>
          </p:cNvPicPr>
          <p:nvPr/>
        </p:nvPicPr>
        <p:blipFill>
          <a:blip r:embed="rId2"/>
          <a:stretch>
            <a:fillRect/>
          </a:stretch>
        </p:blipFill>
        <p:spPr>
          <a:xfrm>
            <a:off x="7457087" y="1141878"/>
            <a:ext cx="4703891" cy="5716121"/>
          </a:xfrm>
          <a:prstGeom prst="rect">
            <a:avLst/>
          </a:prstGeom>
        </p:spPr>
      </p:pic>
    </p:spTree>
    <p:extLst>
      <p:ext uri="{BB962C8B-B14F-4D97-AF65-F5344CB8AC3E}">
        <p14:creationId xmlns:p14="http://schemas.microsoft.com/office/powerpoint/2010/main" val="110096001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22C8-93B8-40BB-A64D-FED3D83E1E2F}"/>
              </a:ext>
            </a:extLst>
          </p:cNvPr>
          <p:cNvSpPr>
            <a:spLocks noGrp="1"/>
          </p:cNvSpPr>
          <p:nvPr>
            <p:ph type="title"/>
          </p:nvPr>
        </p:nvSpPr>
        <p:spPr>
          <a:xfrm>
            <a:off x="1534696" y="347320"/>
            <a:ext cx="9520158" cy="587136"/>
          </a:xfrm>
        </p:spPr>
        <p:txBody>
          <a:bodyPr/>
          <a:lstStyle/>
          <a:p>
            <a:pPr algn="ctr"/>
            <a:r>
              <a:rPr lang="en-US" b="0" dirty="0">
                <a:solidFill>
                  <a:srgbClr val="000000"/>
                </a:solidFill>
                <a:effectLst/>
                <a:latin typeface="Arial" panose="020B0604020202020204" pitchFamily="34" charset="0"/>
              </a:rPr>
              <a:t>Computing Betweenness Centrality Algorithm</a:t>
            </a:r>
            <a:endParaRPr lang="en-US" dirty="0"/>
          </a:p>
        </p:txBody>
      </p:sp>
      <p:sp>
        <p:nvSpPr>
          <p:cNvPr id="5" name="TextBox 4">
            <a:extLst>
              <a:ext uri="{FF2B5EF4-FFF2-40B4-BE49-F238E27FC236}">
                <a16:creationId xmlns:a16="http://schemas.microsoft.com/office/drawing/2014/main" id="{B764F890-9FB1-445F-87ED-326178672BE5}"/>
              </a:ext>
            </a:extLst>
          </p:cNvPr>
          <p:cNvSpPr txBox="1"/>
          <p:nvPr/>
        </p:nvSpPr>
        <p:spPr>
          <a:xfrm>
            <a:off x="297180" y="1885632"/>
            <a:ext cx="6106884" cy="1754326"/>
          </a:xfrm>
          <a:prstGeom prst="rect">
            <a:avLst/>
          </a:prstGeom>
          <a:noFill/>
        </p:spPr>
        <p:txBody>
          <a:bodyPr wrap="square">
            <a:spAutoFit/>
          </a:bodyPr>
          <a:lstStyle/>
          <a:p>
            <a:r>
              <a:rPr lang="en-US" b="0" dirty="0">
                <a:solidFill>
                  <a:srgbClr val="A31515"/>
                </a:solidFill>
                <a:effectLst/>
                <a:latin typeface="Arial" panose="020B0604020202020204" pitchFamily="34" charset="0"/>
              </a:rPr>
              <a:t>CALL </a:t>
            </a:r>
            <a:r>
              <a:rPr lang="en-US" b="0" dirty="0" err="1">
                <a:solidFill>
                  <a:srgbClr val="A31515"/>
                </a:solidFill>
                <a:effectLst/>
                <a:latin typeface="Arial" panose="020B0604020202020204" pitchFamily="34" charset="0"/>
              </a:rPr>
              <a:t>gds.betweenness.write</a:t>
            </a:r>
            <a:r>
              <a:rPr lang="en-US" b="0" dirty="0">
                <a:solidFill>
                  <a:srgbClr val="A31515"/>
                </a:solidFill>
                <a:effectLst/>
                <a:latin typeface="Arial" panose="020B0604020202020204" pitchFamily="34" charset="0"/>
              </a:rPr>
              <a:t>('social', { </a:t>
            </a:r>
            <a:r>
              <a:rPr lang="en-US" b="0" dirty="0" err="1">
                <a:solidFill>
                  <a:srgbClr val="A31515"/>
                </a:solidFill>
                <a:effectLst/>
                <a:latin typeface="Arial" panose="020B0604020202020204" pitchFamily="34" charset="0"/>
              </a:rPr>
              <a:t>writeProperty</a:t>
            </a:r>
            <a:r>
              <a:rPr lang="en-US" b="0" dirty="0">
                <a:solidFill>
                  <a:srgbClr val="A31515"/>
                </a:solidFill>
                <a:effectLst/>
                <a:latin typeface="Arial" panose="020B0604020202020204" pitchFamily="34" charset="0"/>
              </a:rPr>
              <a:t>: 'betweenness' })</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YIELD </a:t>
            </a:r>
            <a:r>
              <a:rPr lang="en-US" b="0" dirty="0" err="1">
                <a:solidFill>
                  <a:srgbClr val="A31515"/>
                </a:solidFill>
                <a:effectLst/>
                <a:latin typeface="Arial" panose="020B0604020202020204" pitchFamily="34" charset="0"/>
              </a:rPr>
              <a:t>centralityDistribution</a:t>
            </a:r>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nodePropertiesWritten</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RETURN </a:t>
            </a:r>
            <a:r>
              <a:rPr lang="en-US" b="0" dirty="0" err="1">
                <a:solidFill>
                  <a:srgbClr val="A31515"/>
                </a:solidFill>
                <a:effectLst/>
                <a:latin typeface="Arial" panose="020B0604020202020204" pitchFamily="34" charset="0"/>
              </a:rPr>
              <a:t>centralityDistribution.min</a:t>
            </a:r>
            <a:r>
              <a:rPr lang="en-US" b="0" dirty="0">
                <a:solidFill>
                  <a:srgbClr val="A31515"/>
                </a:solidFill>
                <a:effectLst/>
                <a:latin typeface="Arial" panose="020B0604020202020204" pitchFamily="34" charset="0"/>
              </a:rPr>
              <a:t> AS </a:t>
            </a:r>
            <a:r>
              <a:rPr lang="en-US" b="0" dirty="0" err="1">
                <a:solidFill>
                  <a:srgbClr val="A31515"/>
                </a:solidFill>
                <a:effectLst/>
                <a:latin typeface="Arial" panose="020B0604020202020204" pitchFamily="34" charset="0"/>
              </a:rPr>
              <a:t>minimumScore</a:t>
            </a:r>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centralityDistribution.mean</a:t>
            </a:r>
            <a:r>
              <a:rPr lang="en-US" b="0" dirty="0">
                <a:solidFill>
                  <a:srgbClr val="A31515"/>
                </a:solidFill>
                <a:effectLst/>
                <a:latin typeface="Arial" panose="020B0604020202020204" pitchFamily="34" charset="0"/>
              </a:rPr>
              <a:t> AS </a:t>
            </a:r>
            <a:r>
              <a:rPr lang="en-US" b="0" dirty="0" err="1">
                <a:solidFill>
                  <a:srgbClr val="A31515"/>
                </a:solidFill>
                <a:effectLst/>
                <a:latin typeface="Arial" panose="020B0604020202020204" pitchFamily="34" charset="0"/>
              </a:rPr>
              <a:t>meanScore</a:t>
            </a:r>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nodePropertiesWritten</a:t>
            </a:r>
            <a:r>
              <a:rPr lang="en-US" b="0" dirty="0">
                <a:solidFill>
                  <a:srgbClr val="A31515"/>
                </a:solidFill>
                <a:effectLst/>
                <a:latin typeface="Arial" panose="020B0604020202020204" pitchFamily="34" charset="0"/>
              </a:rPr>
              <a:t>;</a:t>
            </a:r>
            <a:endParaRPr lang="en-US" b="0" dirty="0">
              <a:solidFill>
                <a:srgbClr val="000000"/>
              </a:solidFill>
              <a:effectLst/>
              <a:latin typeface="Arial" panose="020B0604020202020204" pitchFamily="34" charset="0"/>
            </a:endParaRPr>
          </a:p>
        </p:txBody>
      </p:sp>
      <p:pic>
        <p:nvPicPr>
          <p:cNvPr id="7" name="Picture 6">
            <a:extLst>
              <a:ext uri="{FF2B5EF4-FFF2-40B4-BE49-F238E27FC236}">
                <a16:creationId xmlns:a16="http://schemas.microsoft.com/office/drawing/2014/main" id="{496D6A8C-59FE-4320-B486-59D1D280C7C4}"/>
              </a:ext>
            </a:extLst>
          </p:cNvPr>
          <p:cNvPicPr>
            <a:picLocks noChangeAspect="1"/>
          </p:cNvPicPr>
          <p:nvPr/>
        </p:nvPicPr>
        <p:blipFill>
          <a:blip r:embed="rId2"/>
          <a:stretch>
            <a:fillRect/>
          </a:stretch>
        </p:blipFill>
        <p:spPr>
          <a:xfrm>
            <a:off x="7119257" y="934455"/>
            <a:ext cx="5072743" cy="5937535"/>
          </a:xfrm>
          <a:prstGeom prst="rect">
            <a:avLst/>
          </a:prstGeom>
        </p:spPr>
      </p:pic>
    </p:spTree>
    <p:extLst>
      <p:ext uri="{BB962C8B-B14F-4D97-AF65-F5344CB8AC3E}">
        <p14:creationId xmlns:p14="http://schemas.microsoft.com/office/powerpoint/2010/main" val="61576057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22C8-93B8-40BB-A64D-FED3D83E1E2F}"/>
              </a:ext>
            </a:extLst>
          </p:cNvPr>
          <p:cNvSpPr>
            <a:spLocks noGrp="1"/>
          </p:cNvSpPr>
          <p:nvPr>
            <p:ph type="title"/>
          </p:nvPr>
        </p:nvSpPr>
        <p:spPr>
          <a:xfrm>
            <a:off x="1534696" y="347320"/>
            <a:ext cx="9520158" cy="587136"/>
          </a:xfrm>
        </p:spPr>
        <p:txBody>
          <a:bodyPr>
            <a:normAutofit/>
          </a:bodyPr>
          <a:lstStyle/>
          <a:p>
            <a:pPr algn="ctr"/>
            <a:r>
              <a:rPr lang="en-US" b="0" dirty="0">
                <a:solidFill>
                  <a:srgbClr val="000000"/>
                </a:solidFill>
                <a:effectLst/>
                <a:latin typeface="Arial" panose="020B0604020202020204" pitchFamily="34" charset="0"/>
              </a:rPr>
              <a:t>Computing </a:t>
            </a:r>
            <a:r>
              <a:rPr lang="en-US" b="0" dirty="0" err="1">
                <a:solidFill>
                  <a:srgbClr val="000000"/>
                </a:solidFill>
                <a:effectLst/>
                <a:latin typeface="Arial" panose="020B0604020202020204" pitchFamily="34" charset="0"/>
              </a:rPr>
              <a:t>Clossness</a:t>
            </a:r>
            <a:endParaRPr lang="en-US" dirty="0"/>
          </a:p>
        </p:txBody>
      </p:sp>
      <p:pic>
        <p:nvPicPr>
          <p:cNvPr id="4" name="Picture 3">
            <a:extLst>
              <a:ext uri="{FF2B5EF4-FFF2-40B4-BE49-F238E27FC236}">
                <a16:creationId xmlns:a16="http://schemas.microsoft.com/office/drawing/2014/main" id="{D4D9E1D7-3691-45D1-A4DC-D44E58A39DC6}"/>
              </a:ext>
            </a:extLst>
          </p:cNvPr>
          <p:cNvPicPr>
            <a:picLocks noChangeAspect="1"/>
          </p:cNvPicPr>
          <p:nvPr/>
        </p:nvPicPr>
        <p:blipFill>
          <a:blip r:embed="rId2"/>
          <a:stretch>
            <a:fillRect/>
          </a:stretch>
        </p:blipFill>
        <p:spPr>
          <a:xfrm>
            <a:off x="7720149" y="893053"/>
            <a:ext cx="4471851" cy="5238718"/>
          </a:xfrm>
          <a:prstGeom prst="rect">
            <a:avLst/>
          </a:prstGeom>
        </p:spPr>
      </p:pic>
      <p:pic>
        <p:nvPicPr>
          <p:cNvPr id="8" name="Picture 7">
            <a:extLst>
              <a:ext uri="{FF2B5EF4-FFF2-40B4-BE49-F238E27FC236}">
                <a16:creationId xmlns:a16="http://schemas.microsoft.com/office/drawing/2014/main" id="{0D1BB9F3-2B98-4E39-B485-8BBF463A39E8}"/>
              </a:ext>
            </a:extLst>
          </p:cNvPr>
          <p:cNvPicPr>
            <a:picLocks noChangeAspect="1"/>
          </p:cNvPicPr>
          <p:nvPr/>
        </p:nvPicPr>
        <p:blipFill>
          <a:blip r:embed="rId3"/>
          <a:stretch>
            <a:fillRect/>
          </a:stretch>
        </p:blipFill>
        <p:spPr>
          <a:xfrm>
            <a:off x="0" y="6131771"/>
            <a:ext cx="11830050" cy="781050"/>
          </a:xfrm>
          <a:prstGeom prst="rect">
            <a:avLst/>
          </a:prstGeom>
        </p:spPr>
      </p:pic>
      <p:pic>
        <p:nvPicPr>
          <p:cNvPr id="10" name="Picture 9">
            <a:extLst>
              <a:ext uri="{FF2B5EF4-FFF2-40B4-BE49-F238E27FC236}">
                <a16:creationId xmlns:a16="http://schemas.microsoft.com/office/drawing/2014/main" id="{AEEEFF8A-0029-40D0-85AE-610B023FEACA}"/>
              </a:ext>
            </a:extLst>
          </p:cNvPr>
          <p:cNvPicPr>
            <a:picLocks noChangeAspect="1"/>
          </p:cNvPicPr>
          <p:nvPr/>
        </p:nvPicPr>
        <p:blipFill>
          <a:blip r:embed="rId4"/>
          <a:stretch>
            <a:fillRect/>
          </a:stretch>
        </p:blipFill>
        <p:spPr>
          <a:xfrm>
            <a:off x="843641" y="2118359"/>
            <a:ext cx="6534965" cy="886097"/>
          </a:xfrm>
          <a:prstGeom prst="rect">
            <a:avLst/>
          </a:prstGeom>
        </p:spPr>
      </p:pic>
    </p:spTree>
    <p:extLst>
      <p:ext uri="{BB962C8B-B14F-4D97-AF65-F5344CB8AC3E}">
        <p14:creationId xmlns:p14="http://schemas.microsoft.com/office/powerpoint/2010/main" val="63106112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22C8-93B8-40BB-A64D-FED3D83E1E2F}"/>
              </a:ext>
            </a:extLst>
          </p:cNvPr>
          <p:cNvSpPr>
            <a:spLocks noGrp="1"/>
          </p:cNvSpPr>
          <p:nvPr>
            <p:ph type="title"/>
          </p:nvPr>
        </p:nvSpPr>
        <p:spPr>
          <a:xfrm>
            <a:off x="1534696" y="347320"/>
            <a:ext cx="9520158" cy="587136"/>
          </a:xfrm>
        </p:spPr>
        <p:txBody>
          <a:bodyPr>
            <a:normAutofit/>
          </a:bodyPr>
          <a:lstStyle/>
          <a:p>
            <a:pPr algn="ctr"/>
            <a:r>
              <a:rPr lang="en-US" b="0" dirty="0">
                <a:solidFill>
                  <a:srgbClr val="000000"/>
                </a:solidFill>
                <a:effectLst/>
                <a:latin typeface="Arial" panose="020B0604020202020204" pitchFamily="34" charset="0"/>
              </a:rPr>
              <a:t>Computing Harmonic Closeness</a:t>
            </a:r>
          </a:p>
        </p:txBody>
      </p:sp>
      <p:sp>
        <p:nvSpPr>
          <p:cNvPr id="5" name="TextBox 4">
            <a:extLst>
              <a:ext uri="{FF2B5EF4-FFF2-40B4-BE49-F238E27FC236}">
                <a16:creationId xmlns:a16="http://schemas.microsoft.com/office/drawing/2014/main" id="{B764F890-9FB1-445F-87ED-326178672BE5}"/>
              </a:ext>
            </a:extLst>
          </p:cNvPr>
          <p:cNvSpPr txBox="1"/>
          <p:nvPr/>
        </p:nvSpPr>
        <p:spPr>
          <a:xfrm>
            <a:off x="297179" y="1885632"/>
            <a:ext cx="6795951" cy="1200329"/>
          </a:xfrm>
          <a:prstGeom prst="rect">
            <a:avLst/>
          </a:prstGeom>
          <a:noFill/>
        </p:spPr>
        <p:txBody>
          <a:bodyPr wrap="square">
            <a:spAutoFit/>
          </a:bodyPr>
          <a:lstStyle/>
          <a:p>
            <a:r>
              <a:rPr lang="en-US" b="0" dirty="0" err="1">
                <a:solidFill>
                  <a:srgbClr val="001080"/>
                </a:solidFill>
                <a:effectLst/>
                <a:latin typeface="Arial" panose="020B0604020202020204" pitchFamily="34" charset="0"/>
              </a:rPr>
              <a:t>graph</a:t>
            </a:r>
            <a:r>
              <a:rPr lang="en-US" b="0" dirty="0" err="1">
                <a:solidFill>
                  <a:srgbClr val="000000"/>
                </a:solidFill>
                <a:effectLst/>
                <a:latin typeface="Arial" panose="020B0604020202020204" pitchFamily="34" charset="0"/>
              </a:rPr>
              <a:t>.</a:t>
            </a:r>
            <a:r>
              <a:rPr lang="en-US" b="0" dirty="0" err="1">
                <a:solidFill>
                  <a:srgbClr val="795E26"/>
                </a:solidFill>
                <a:effectLst/>
                <a:latin typeface="Arial" panose="020B0604020202020204" pitchFamily="34" charset="0"/>
              </a:rPr>
              <a:t>run</a:t>
            </a:r>
            <a:r>
              <a:rPr lang="en-US" b="0" dirty="0">
                <a:solidFill>
                  <a:srgbClr val="000000"/>
                </a:solidFill>
                <a:effectLst/>
                <a:latin typeface="Arial" panose="020B0604020202020204" pitchFamily="34" charset="0"/>
              </a:rPr>
              <a:t>(</a:t>
            </a:r>
            <a:r>
              <a:rPr lang="en-US" b="0" dirty="0">
                <a:solidFill>
                  <a:srgbClr val="A31515"/>
                </a:solidFill>
                <a:effectLst/>
                <a:latin typeface="Arial" panose="020B0604020202020204" pitchFamily="34" charset="0"/>
              </a:rPr>
              <a:t>"""</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CALL </a:t>
            </a:r>
            <a:r>
              <a:rPr lang="en-US" b="0" dirty="0" err="1">
                <a:solidFill>
                  <a:srgbClr val="A31515"/>
                </a:solidFill>
                <a:effectLst/>
                <a:latin typeface="Arial" panose="020B0604020202020204" pitchFamily="34" charset="0"/>
              </a:rPr>
              <a:t>gds.alpha.closeness.harmonic.write</a:t>
            </a:r>
            <a:r>
              <a:rPr lang="en-US" b="0" dirty="0">
                <a:solidFill>
                  <a:srgbClr val="A31515"/>
                </a:solidFill>
                <a:effectLst/>
                <a:latin typeface="Arial" panose="020B0604020202020204" pitchFamily="34" charset="0"/>
              </a:rPr>
              <a:t>('social',{</a:t>
            </a:r>
            <a:r>
              <a:rPr lang="en-US" b="0" dirty="0" err="1">
                <a:solidFill>
                  <a:srgbClr val="A31515"/>
                </a:solidFill>
                <a:effectLst/>
                <a:latin typeface="Arial" panose="020B0604020202020204" pitchFamily="34" charset="0"/>
              </a:rPr>
              <a:t>writeProperty</a:t>
            </a:r>
            <a:r>
              <a:rPr lang="en-US" b="0" dirty="0">
                <a:solidFill>
                  <a:srgbClr val="A31515"/>
                </a:solidFill>
                <a:effectLst/>
                <a:latin typeface="Arial" panose="020B0604020202020204" pitchFamily="34" charset="0"/>
              </a:rPr>
              <a:t>: 'harmonic'});</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a:t>
            </a:r>
            <a:r>
              <a:rPr lang="en-US" b="0" dirty="0">
                <a:solidFill>
                  <a:srgbClr val="000000"/>
                </a:solidFill>
                <a:effectLst/>
                <a:latin typeface="Arial" panose="020B0604020202020204" pitchFamily="34" charset="0"/>
              </a:rPr>
              <a:t>).</a:t>
            </a:r>
            <a:r>
              <a:rPr lang="en-US" b="0" dirty="0" err="1">
                <a:solidFill>
                  <a:srgbClr val="795E26"/>
                </a:solidFill>
                <a:effectLst/>
                <a:latin typeface="Arial" panose="020B0604020202020204" pitchFamily="34" charset="0"/>
              </a:rPr>
              <a:t>to_data_frame</a:t>
            </a:r>
            <a:r>
              <a:rPr lang="en-US" b="0" dirty="0">
                <a:solidFill>
                  <a:srgbClr val="000000"/>
                </a:solidFill>
                <a:effectLst/>
                <a:latin typeface="Arial" panose="020B0604020202020204" pitchFamily="34" charset="0"/>
              </a:rPr>
              <a:t>()</a:t>
            </a:r>
          </a:p>
        </p:txBody>
      </p:sp>
      <p:pic>
        <p:nvPicPr>
          <p:cNvPr id="6" name="Picture 5">
            <a:extLst>
              <a:ext uri="{FF2B5EF4-FFF2-40B4-BE49-F238E27FC236}">
                <a16:creationId xmlns:a16="http://schemas.microsoft.com/office/drawing/2014/main" id="{18FCAD03-27E1-4600-B517-EE1483856CF6}"/>
              </a:ext>
            </a:extLst>
          </p:cNvPr>
          <p:cNvPicPr>
            <a:picLocks noChangeAspect="1"/>
          </p:cNvPicPr>
          <p:nvPr/>
        </p:nvPicPr>
        <p:blipFill>
          <a:blip r:embed="rId2"/>
          <a:stretch>
            <a:fillRect/>
          </a:stretch>
        </p:blipFill>
        <p:spPr>
          <a:xfrm>
            <a:off x="7328263" y="932898"/>
            <a:ext cx="4863736" cy="5925102"/>
          </a:xfrm>
          <a:prstGeom prst="rect">
            <a:avLst/>
          </a:prstGeom>
        </p:spPr>
      </p:pic>
      <p:pic>
        <p:nvPicPr>
          <p:cNvPr id="10" name="Picture 9">
            <a:extLst>
              <a:ext uri="{FF2B5EF4-FFF2-40B4-BE49-F238E27FC236}">
                <a16:creationId xmlns:a16="http://schemas.microsoft.com/office/drawing/2014/main" id="{AAD673D0-A87C-4CCC-8635-93E1ABFBEBCC}"/>
              </a:ext>
            </a:extLst>
          </p:cNvPr>
          <p:cNvPicPr>
            <a:picLocks noChangeAspect="1"/>
          </p:cNvPicPr>
          <p:nvPr/>
        </p:nvPicPr>
        <p:blipFill>
          <a:blip r:embed="rId3"/>
          <a:stretch>
            <a:fillRect/>
          </a:stretch>
        </p:blipFill>
        <p:spPr>
          <a:xfrm>
            <a:off x="0" y="4426610"/>
            <a:ext cx="7994469" cy="444674"/>
          </a:xfrm>
          <a:prstGeom prst="rect">
            <a:avLst/>
          </a:prstGeom>
        </p:spPr>
      </p:pic>
    </p:spTree>
    <p:extLst>
      <p:ext uri="{BB962C8B-B14F-4D97-AF65-F5344CB8AC3E}">
        <p14:creationId xmlns:p14="http://schemas.microsoft.com/office/powerpoint/2010/main" val="155106190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22C8-93B8-40BB-A64D-FED3D83E1E2F}"/>
              </a:ext>
            </a:extLst>
          </p:cNvPr>
          <p:cNvSpPr>
            <a:spLocks noGrp="1"/>
          </p:cNvSpPr>
          <p:nvPr>
            <p:ph type="title"/>
          </p:nvPr>
        </p:nvSpPr>
        <p:spPr>
          <a:xfrm>
            <a:off x="1534696" y="347320"/>
            <a:ext cx="9520158" cy="587136"/>
          </a:xfrm>
        </p:spPr>
        <p:txBody>
          <a:bodyPr>
            <a:normAutofit/>
          </a:bodyPr>
          <a:lstStyle/>
          <a:p>
            <a:pPr algn="ctr"/>
            <a:r>
              <a:rPr lang="en-US" b="0" dirty="0">
                <a:solidFill>
                  <a:srgbClr val="000000"/>
                </a:solidFill>
                <a:effectLst/>
                <a:latin typeface="Arial" panose="020B0604020202020204" pitchFamily="34" charset="0"/>
              </a:rPr>
              <a:t>Computing PageRank</a:t>
            </a:r>
          </a:p>
        </p:txBody>
      </p:sp>
      <p:sp>
        <p:nvSpPr>
          <p:cNvPr id="5" name="TextBox 4">
            <a:extLst>
              <a:ext uri="{FF2B5EF4-FFF2-40B4-BE49-F238E27FC236}">
                <a16:creationId xmlns:a16="http://schemas.microsoft.com/office/drawing/2014/main" id="{B764F890-9FB1-445F-87ED-326178672BE5}"/>
              </a:ext>
            </a:extLst>
          </p:cNvPr>
          <p:cNvSpPr txBox="1"/>
          <p:nvPr/>
        </p:nvSpPr>
        <p:spPr>
          <a:xfrm>
            <a:off x="297179" y="1885632"/>
            <a:ext cx="6795951" cy="2308324"/>
          </a:xfrm>
          <a:prstGeom prst="rect">
            <a:avLst/>
          </a:prstGeom>
          <a:noFill/>
        </p:spPr>
        <p:txBody>
          <a:bodyPr wrap="square">
            <a:spAutoFit/>
          </a:bodyPr>
          <a:lstStyle/>
          <a:p>
            <a:r>
              <a:rPr lang="en-US" b="0" dirty="0" err="1">
                <a:solidFill>
                  <a:srgbClr val="001080"/>
                </a:solidFill>
                <a:effectLst/>
                <a:latin typeface="Arial" panose="020B0604020202020204" pitchFamily="34" charset="0"/>
              </a:rPr>
              <a:t>graph</a:t>
            </a:r>
            <a:r>
              <a:rPr lang="en-US" b="0" dirty="0" err="1">
                <a:solidFill>
                  <a:srgbClr val="000000"/>
                </a:solidFill>
                <a:effectLst/>
                <a:latin typeface="Arial" panose="020B0604020202020204" pitchFamily="34" charset="0"/>
              </a:rPr>
              <a:t>.</a:t>
            </a:r>
            <a:r>
              <a:rPr lang="en-US" b="0" dirty="0" err="1">
                <a:solidFill>
                  <a:srgbClr val="795E26"/>
                </a:solidFill>
                <a:effectLst/>
                <a:latin typeface="Arial" panose="020B0604020202020204" pitchFamily="34" charset="0"/>
              </a:rPr>
              <a:t>run</a:t>
            </a:r>
            <a:r>
              <a:rPr lang="en-US" b="0" dirty="0">
                <a:solidFill>
                  <a:srgbClr val="000000"/>
                </a:solidFill>
                <a:effectLst/>
                <a:latin typeface="Arial" panose="020B0604020202020204" pitchFamily="34" charset="0"/>
              </a:rPr>
              <a:t>(</a:t>
            </a:r>
            <a:r>
              <a:rPr lang="en-US" b="0" dirty="0">
                <a:solidFill>
                  <a:srgbClr val="A31515"/>
                </a:solidFill>
                <a:effectLst/>
                <a:latin typeface="Arial" panose="020B0604020202020204" pitchFamily="34" charset="0"/>
              </a:rPr>
              <a:t>"""</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CALL </a:t>
            </a:r>
            <a:r>
              <a:rPr lang="en-US" b="0" dirty="0" err="1">
                <a:solidFill>
                  <a:srgbClr val="A31515"/>
                </a:solidFill>
                <a:effectLst/>
                <a:latin typeface="Arial" panose="020B0604020202020204" pitchFamily="34" charset="0"/>
              </a:rPr>
              <a:t>gds.pageRank.write</a:t>
            </a:r>
            <a:r>
              <a:rPr lang="en-US" b="0" dirty="0">
                <a:solidFill>
                  <a:srgbClr val="A31515"/>
                </a:solidFill>
                <a:effectLst/>
                <a:latin typeface="Arial" panose="020B0604020202020204" pitchFamily="34" charset="0"/>
              </a:rPr>
              <a:t>('social', {</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maxIterations</a:t>
            </a:r>
            <a:r>
              <a:rPr lang="en-US" b="0" dirty="0">
                <a:solidFill>
                  <a:srgbClr val="A31515"/>
                </a:solidFill>
                <a:effectLst/>
                <a:latin typeface="Arial" panose="020B0604020202020204" pitchFamily="34" charset="0"/>
              </a:rPr>
              <a:t>: 20,</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dampingFactor</a:t>
            </a:r>
            <a:r>
              <a:rPr lang="en-US" b="0" dirty="0">
                <a:solidFill>
                  <a:srgbClr val="A31515"/>
                </a:solidFill>
                <a:effectLst/>
                <a:latin typeface="Arial" panose="020B0604020202020204" pitchFamily="34" charset="0"/>
              </a:rPr>
              <a:t>: 0.85,</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writeProperty</a:t>
            </a:r>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pagerank</a:t>
            </a:r>
            <a:r>
              <a:rPr lang="en-US" b="0" dirty="0">
                <a:solidFill>
                  <a:srgbClr val="A31515"/>
                </a:solidFill>
                <a:effectLst/>
                <a:latin typeface="Arial" panose="020B0604020202020204" pitchFamily="34" charset="0"/>
              </a:rPr>
              <a:t>'</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YIELD </a:t>
            </a:r>
            <a:r>
              <a:rPr lang="en-US" b="0" dirty="0" err="1">
                <a:solidFill>
                  <a:srgbClr val="A31515"/>
                </a:solidFill>
                <a:effectLst/>
                <a:latin typeface="Arial" panose="020B0604020202020204" pitchFamily="34" charset="0"/>
              </a:rPr>
              <a:t>nodePropertiesWritten</a:t>
            </a:r>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ranIterations</a:t>
            </a:r>
            <a:r>
              <a:rPr lang="en-US" b="0" dirty="0">
                <a:solidFill>
                  <a:srgbClr val="A31515"/>
                </a:solidFill>
                <a:effectLst/>
                <a:latin typeface="Arial" panose="020B0604020202020204" pitchFamily="34" charset="0"/>
              </a:rPr>
              <a:t>;</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a:t>
            </a:r>
            <a:r>
              <a:rPr lang="en-US" b="0" dirty="0">
                <a:solidFill>
                  <a:srgbClr val="000000"/>
                </a:solidFill>
                <a:effectLst/>
                <a:latin typeface="Arial" panose="020B0604020202020204" pitchFamily="34" charset="0"/>
              </a:rPr>
              <a:t>).</a:t>
            </a:r>
            <a:r>
              <a:rPr lang="en-US" b="0" dirty="0" err="1">
                <a:solidFill>
                  <a:srgbClr val="795E26"/>
                </a:solidFill>
                <a:effectLst/>
                <a:latin typeface="Arial" panose="020B0604020202020204" pitchFamily="34" charset="0"/>
              </a:rPr>
              <a:t>to_data_frame</a:t>
            </a:r>
            <a:r>
              <a:rPr lang="en-US" b="0" dirty="0">
                <a:solidFill>
                  <a:srgbClr val="000000"/>
                </a:solidFill>
                <a:effectLst/>
                <a:latin typeface="Arial" panose="020B0604020202020204" pitchFamily="34" charset="0"/>
              </a:rPr>
              <a:t>()</a:t>
            </a:r>
          </a:p>
        </p:txBody>
      </p:sp>
      <p:pic>
        <p:nvPicPr>
          <p:cNvPr id="4" name="Picture 3">
            <a:extLst>
              <a:ext uri="{FF2B5EF4-FFF2-40B4-BE49-F238E27FC236}">
                <a16:creationId xmlns:a16="http://schemas.microsoft.com/office/drawing/2014/main" id="{8C683FF6-60C3-406C-B0D1-33BDFFA2EA9D}"/>
              </a:ext>
            </a:extLst>
          </p:cNvPr>
          <p:cNvPicPr>
            <a:picLocks noChangeAspect="1"/>
          </p:cNvPicPr>
          <p:nvPr/>
        </p:nvPicPr>
        <p:blipFill>
          <a:blip r:embed="rId2"/>
          <a:stretch>
            <a:fillRect/>
          </a:stretch>
        </p:blipFill>
        <p:spPr>
          <a:xfrm>
            <a:off x="148808" y="4309518"/>
            <a:ext cx="4767915" cy="835614"/>
          </a:xfrm>
          <a:prstGeom prst="rect">
            <a:avLst/>
          </a:prstGeom>
        </p:spPr>
      </p:pic>
      <p:pic>
        <p:nvPicPr>
          <p:cNvPr id="8" name="Picture 7">
            <a:extLst>
              <a:ext uri="{FF2B5EF4-FFF2-40B4-BE49-F238E27FC236}">
                <a16:creationId xmlns:a16="http://schemas.microsoft.com/office/drawing/2014/main" id="{9DEA3D5D-DD84-4426-9B6D-C6D18A3A430D}"/>
              </a:ext>
            </a:extLst>
          </p:cNvPr>
          <p:cNvPicPr>
            <a:picLocks noChangeAspect="1"/>
          </p:cNvPicPr>
          <p:nvPr/>
        </p:nvPicPr>
        <p:blipFill>
          <a:blip r:embed="rId3"/>
          <a:stretch>
            <a:fillRect/>
          </a:stretch>
        </p:blipFill>
        <p:spPr>
          <a:xfrm>
            <a:off x="7275279" y="934456"/>
            <a:ext cx="4916721" cy="5961260"/>
          </a:xfrm>
          <a:prstGeom prst="rect">
            <a:avLst/>
          </a:prstGeom>
        </p:spPr>
      </p:pic>
    </p:spTree>
    <p:extLst>
      <p:ext uri="{BB962C8B-B14F-4D97-AF65-F5344CB8AC3E}">
        <p14:creationId xmlns:p14="http://schemas.microsoft.com/office/powerpoint/2010/main" val="244754456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22C8-93B8-40BB-A64D-FED3D83E1E2F}"/>
              </a:ext>
            </a:extLst>
          </p:cNvPr>
          <p:cNvSpPr>
            <a:spLocks noGrp="1"/>
          </p:cNvSpPr>
          <p:nvPr>
            <p:ph type="title"/>
          </p:nvPr>
        </p:nvSpPr>
        <p:spPr>
          <a:xfrm>
            <a:off x="1534696" y="347320"/>
            <a:ext cx="9520158" cy="587136"/>
          </a:xfrm>
        </p:spPr>
        <p:txBody>
          <a:bodyPr>
            <a:normAutofit/>
          </a:bodyPr>
          <a:lstStyle/>
          <a:p>
            <a:pPr algn="ctr"/>
            <a:r>
              <a:rPr lang="en-US" b="0" dirty="0">
                <a:solidFill>
                  <a:srgbClr val="000000"/>
                </a:solidFill>
                <a:effectLst/>
                <a:latin typeface="Arial" panose="020B0604020202020204" pitchFamily="34" charset="0"/>
              </a:rPr>
              <a:t>Computing Degree Centrality</a:t>
            </a:r>
          </a:p>
        </p:txBody>
      </p:sp>
      <p:sp>
        <p:nvSpPr>
          <p:cNvPr id="5" name="TextBox 4">
            <a:extLst>
              <a:ext uri="{FF2B5EF4-FFF2-40B4-BE49-F238E27FC236}">
                <a16:creationId xmlns:a16="http://schemas.microsoft.com/office/drawing/2014/main" id="{B764F890-9FB1-445F-87ED-326178672BE5}"/>
              </a:ext>
            </a:extLst>
          </p:cNvPr>
          <p:cNvSpPr txBox="1"/>
          <p:nvPr/>
        </p:nvSpPr>
        <p:spPr>
          <a:xfrm>
            <a:off x="297180" y="1885632"/>
            <a:ext cx="5959930" cy="923330"/>
          </a:xfrm>
          <a:prstGeom prst="rect">
            <a:avLst/>
          </a:prstGeom>
          <a:noFill/>
        </p:spPr>
        <p:txBody>
          <a:bodyPr wrap="square">
            <a:spAutoFit/>
          </a:bodyPr>
          <a:lstStyle/>
          <a:p>
            <a:r>
              <a:rPr lang="en-US" b="0" dirty="0" err="1">
                <a:solidFill>
                  <a:srgbClr val="001080"/>
                </a:solidFill>
                <a:effectLst/>
                <a:latin typeface="Arial" panose="020B0604020202020204" pitchFamily="34" charset="0"/>
              </a:rPr>
              <a:t>graph</a:t>
            </a:r>
            <a:r>
              <a:rPr lang="en-US" b="0" dirty="0" err="1">
                <a:solidFill>
                  <a:srgbClr val="000000"/>
                </a:solidFill>
                <a:effectLst/>
                <a:latin typeface="Arial" panose="020B0604020202020204" pitchFamily="34" charset="0"/>
              </a:rPr>
              <a:t>.</a:t>
            </a:r>
            <a:r>
              <a:rPr lang="en-US" b="0" dirty="0" err="1">
                <a:solidFill>
                  <a:srgbClr val="795E26"/>
                </a:solidFill>
                <a:effectLst/>
                <a:latin typeface="Arial" panose="020B0604020202020204" pitchFamily="34" charset="0"/>
              </a:rPr>
              <a:t>run</a:t>
            </a:r>
            <a:r>
              <a:rPr lang="en-US" b="0" dirty="0">
                <a:solidFill>
                  <a:srgbClr val="000000"/>
                </a:solidFill>
                <a:effectLst/>
                <a:latin typeface="Arial" panose="020B0604020202020204" pitchFamily="34" charset="0"/>
              </a:rPr>
              <a:t>(</a:t>
            </a:r>
            <a:r>
              <a:rPr lang="en-US" b="0" dirty="0">
                <a:solidFill>
                  <a:srgbClr val="A31515"/>
                </a:solidFill>
                <a:effectLst/>
                <a:latin typeface="Arial" panose="020B0604020202020204" pitchFamily="34" charset="0"/>
              </a:rPr>
              <a:t>"""</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CALL </a:t>
            </a:r>
            <a:r>
              <a:rPr lang="en-US" b="0" dirty="0" err="1">
                <a:solidFill>
                  <a:srgbClr val="A31515"/>
                </a:solidFill>
                <a:effectLst/>
                <a:latin typeface="Arial" panose="020B0604020202020204" pitchFamily="34" charset="0"/>
              </a:rPr>
              <a:t>gds.degree.write</a:t>
            </a:r>
            <a:r>
              <a:rPr lang="en-US" b="0" dirty="0">
                <a:solidFill>
                  <a:srgbClr val="A31515"/>
                </a:solidFill>
                <a:effectLst/>
                <a:latin typeface="Arial" panose="020B0604020202020204" pitchFamily="34" charset="0"/>
              </a:rPr>
              <a:t>('social', {</a:t>
            </a:r>
            <a:r>
              <a:rPr lang="en-US" b="0" dirty="0" err="1">
                <a:solidFill>
                  <a:srgbClr val="A31515"/>
                </a:solidFill>
                <a:effectLst/>
                <a:latin typeface="Arial" panose="020B0604020202020204" pitchFamily="34" charset="0"/>
              </a:rPr>
              <a:t>writeProperty</a:t>
            </a:r>
            <a:r>
              <a:rPr lang="en-US" b="0" dirty="0">
                <a:solidFill>
                  <a:srgbClr val="A31515"/>
                </a:solidFill>
                <a:effectLst/>
                <a:latin typeface="Arial" panose="020B0604020202020204" pitchFamily="34" charset="0"/>
              </a:rPr>
              <a:t>: 'degree'});</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a:t>
            </a:r>
            <a:r>
              <a:rPr lang="en-US" b="0" dirty="0">
                <a:solidFill>
                  <a:srgbClr val="000000"/>
                </a:solidFill>
                <a:effectLst/>
                <a:latin typeface="Arial" panose="020B0604020202020204" pitchFamily="34" charset="0"/>
              </a:rPr>
              <a:t>).</a:t>
            </a:r>
            <a:r>
              <a:rPr lang="en-US" b="0" dirty="0" err="1">
                <a:solidFill>
                  <a:srgbClr val="795E26"/>
                </a:solidFill>
                <a:effectLst/>
                <a:latin typeface="Arial" panose="020B0604020202020204" pitchFamily="34" charset="0"/>
              </a:rPr>
              <a:t>to_data_frame</a:t>
            </a:r>
            <a:r>
              <a:rPr lang="en-US" b="0" dirty="0">
                <a:solidFill>
                  <a:srgbClr val="000000"/>
                </a:solidFill>
                <a:effectLst/>
                <a:latin typeface="Arial" panose="020B0604020202020204" pitchFamily="34" charset="0"/>
              </a:rPr>
              <a:t>()</a:t>
            </a:r>
          </a:p>
        </p:txBody>
      </p:sp>
      <p:pic>
        <p:nvPicPr>
          <p:cNvPr id="6" name="Picture 5">
            <a:extLst>
              <a:ext uri="{FF2B5EF4-FFF2-40B4-BE49-F238E27FC236}">
                <a16:creationId xmlns:a16="http://schemas.microsoft.com/office/drawing/2014/main" id="{A8CC3F51-09DE-4410-A400-4EAADDAAA62C}"/>
              </a:ext>
            </a:extLst>
          </p:cNvPr>
          <p:cNvPicPr>
            <a:picLocks noChangeAspect="1"/>
          </p:cNvPicPr>
          <p:nvPr/>
        </p:nvPicPr>
        <p:blipFill>
          <a:blip r:embed="rId2"/>
          <a:stretch>
            <a:fillRect/>
          </a:stretch>
        </p:blipFill>
        <p:spPr>
          <a:xfrm>
            <a:off x="0" y="3289707"/>
            <a:ext cx="7419703" cy="470431"/>
          </a:xfrm>
          <a:prstGeom prst="rect">
            <a:avLst/>
          </a:prstGeom>
        </p:spPr>
      </p:pic>
      <p:pic>
        <p:nvPicPr>
          <p:cNvPr id="9" name="Picture 8">
            <a:extLst>
              <a:ext uri="{FF2B5EF4-FFF2-40B4-BE49-F238E27FC236}">
                <a16:creationId xmlns:a16="http://schemas.microsoft.com/office/drawing/2014/main" id="{C85060A5-91DE-4A70-8B66-97CB9B5C2E88}"/>
              </a:ext>
            </a:extLst>
          </p:cNvPr>
          <p:cNvPicPr>
            <a:picLocks noChangeAspect="1"/>
          </p:cNvPicPr>
          <p:nvPr/>
        </p:nvPicPr>
        <p:blipFill>
          <a:blip r:embed="rId3"/>
          <a:stretch>
            <a:fillRect/>
          </a:stretch>
        </p:blipFill>
        <p:spPr>
          <a:xfrm>
            <a:off x="7419703" y="934455"/>
            <a:ext cx="4772297" cy="5947789"/>
          </a:xfrm>
          <a:prstGeom prst="rect">
            <a:avLst/>
          </a:prstGeom>
        </p:spPr>
      </p:pic>
    </p:spTree>
    <p:extLst>
      <p:ext uri="{BB962C8B-B14F-4D97-AF65-F5344CB8AC3E}">
        <p14:creationId xmlns:p14="http://schemas.microsoft.com/office/powerpoint/2010/main" val="193566661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6703-F030-B951-814A-AAEA0F6F0B8E}"/>
              </a:ext>
            </a:extLst>
          </p:cNvPr>
          <p:cNvSpPr>
            <a:spLocks noGrp="1"/>
          </p:cNvSpPr>
          <p:nvPr>
            <p:ph type="title"/>
          </p:nvPr>
        </p:nvSpPr>
        <p:spPr>
          <a:xfrm>
            <a:off x="0" y="626724"/>
            <a:ext cx="11054854" cy="713560"/>
          </a:xfrm>
        </p:spPr>
        <p:txBody>
          <a:bodyPr/>
          <a:lstStyle/>
          <a:p>
            <a:pPr algn="ctr"/>
            <a:r>
              <a:rPr lang="en-US" dirty="0"/>
              <a:t>We have the following sections:</a:t>
            </a:r>
          </a:p>
        </p:txBody>
      </p:sp>
      <p:sp>
        <p:nvSpPr>
          <p:cNvPr id="3" name="Content Placeholder 2">
            <a:extLst>
              <a:ext uri="{FF2B5EF4-FFF2-40B4-BE49-F238E27FC236}">
                <a16:creationId xmlns:a16="http://schemas.microsoft.com/office/drawing/2014/main" id="{46421450-9FD8-1B3E-DF73-8E784FEC24C8}"/>
              </a:ext>
            </a:extLst>
          </p:cNvPr>
          <p:cNvSpPr>
            <a:spLocks noGrp="1"/>
          </p:cNvSpPr>
          <p:nvPr>
            <p:ph idx="1"/>
          </p:nvPr>
        </p:nvSpPr>
        <p:spPr/>
        <p:txBody>
          <a:bodyPr>
            <a:noAutofit/>
          </a:bodyPr>
          <a:lstStyle/>
          <a:p>
            <a:pPr marL="457200" indent="-457200">
              <a:buFont typeface="+mj-lt"/>
              <a:buAutoNum type="arabicPeriod"/>
            </a:pPr>
            <a:r>
              <a:rPr lang="en-US" sz="2800" dirty="0"/>
              <a:t>Business Understanding</a:t>
            </a:r>
          </a:p>
          <a:p>
            <a:pPr marL="457200" indent="-457200">
              <a:buFont typeface="+mj-lt"/>
              <a:buAutoNum type="arabicPeriod"/>
            </a:pPr>
            <a:r>
              <a:rPr lang="en-US" sz="2800" dirty="0"/>
              <a:t>Data Understanding</a:t>
            </a:r>
          </a:p>
          <a:p>
            <a:pPr marL="457200" indent="-457200">
              <a:buFont typeface="+mj-lt"/>
              <a:buAutoNum type="arabicPeriod"/>
            </a:pPr>
            <a:r>
              <a:rPr lang="en-US" sz="2800" dirty="0"/>
              <a:t>Data Preparation</a:t>
            </a:r>
          </a:p>
          <a:p>
            <a:pPr marL="457200" indent="-457200">
              <a:buFont typeface="+mj-lt"/>
              <a:buAutoNum type="arabicPeriod"/>
            </a:pPr>
            <a:r>
              <a:rPr lang="en-US" sz="2800" dirty="0"/>
              <a:t>Modelling</a:t>
            </a:r>
          </a:p>
          <a:p>
            <a:pPr marL="457200" indent="-457200">
              <a:buFont typeface="+mj-lt"/>
              <a:buAutoNum type="arabicPeriod"/>
            </a:pPr>
            <a:r>
              <a:rPr lang="en-US" sz="2800" dirty="0"/>
              <a:t>Evaluation</a:t>
            </a:r>
          </a:p>
          <a:p>
            <a:pPr marL="457200" indent="-457200">
              <a:buFont typeface="+mj-lt"/>
              <a:buAutoNum type="arabicPeriod"/>
            </a:pPr>
            <a:r>
              <a:rPr lang="en-US" sz="2800" dirty="0"/>
              <a:t>Deployment</a:t>
            </a:r>
          </a:p>
        </p:txBody>
      </p:sp>
    </p:spTree>
    <p:extLst>
      <p:ext uri="{BB962C8B-B14F-4D97-AF65-F5344CB8AC3E}">
        <p14:creationId xmlns:p14="http://schemas.microsoft.com/office/powerpoint/2010/main" val="372626141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22C8-93B8-40BB-A64D-FED3D83E1E2F}"/>
              </a:ext>
            </a:extLst>
          </p:cNvPr>
          <p:cNvSpPr>
            <a:spLocks noGrp="1"/>
          </p:cNvSpPr>
          <p:nvPr>
            <p:ph type="title"/>
          </p:nvPr>
        </p:nvSpPr>
        <p:spPr>
          <a:xfrm>
            <a:off x="1534696" y="347320"/>
            <a:ext cx="9520158" cy="587136"/>
          </a:xfrm>
        </p:spPr>
        <p:txBody>
          <a:bodyPr>
            <a:normAutofit/>
          </a:bodyPr>
          <a:lstStyle/>
          <a:p>
            <a:pPr algn="ctr"/>
            <a:r>
              <a:rPr lang="en-US" b="0" dirty="0">
                <a:solidFill>
                  <a:srgbClr val="000000"/>
                </a:solidFill>
                <a:effectLst/>
                <a:latin typeface="Arial" panose="020B0604020202020204" pitchFamily="34" charset="0"/>
              </a:rPr>
              <a:t>Computing </a:t>
            </a:r>
            <a:r>
              <a:rPr lang="en-US" b="0" dirty="0" err="1">
                <a:solidFill>
                  <a:srgbClr val="000000"/>
                </a:solidFill>
                <a:effectLst/>
                <a:latin typeface="Arial" panose="020B0604020202020204" pitchFamily="34" charset="0"/>
              </a:rPr>
              <a:t>EigenVector</a:t>
            </a:r>
            <a:endParaRPr lang="en-US" b="0" dirty="0">
              <a:solidFill>
                <a:srgbClr val="000000"/>
              </a:solidFill>
              <a:effectLst/>
              <a:latin typeface="Arial" panose="020B0604020202020204" pitchFamily="34" charset="0"/>
            </a:endParaRPr>
          </a:p>
        </p:txBody>
      </p:sp>
      <p:sp>
        <p:nvSpPr>
          <p:cNvPr id="5" name="TextBox 4">
            <a:extLst>
              <a:ext uri="{FF2B5EF4-FFF2-40B4-BE49-F238E27FC236}">
                <a16:creationId xmlns:a16="http://schemas.microsoft.com/office/drawing/2014/main" id="{B764F890-9FB1-445F-87ED-326178672BE5}"/>
              </a:ext>
            </a:extLst>
          </p:cNvPr>
          <p:cNvSpPr txBox="1"/>
          <p:nvPr/>
        </p:nvSpPr>
        <p:spPr>
          <a:xfrm>
            <a:off x="297180" y="1885632"/>
            <a:ext cx="5959930" cy="2031325"/>
          </a:xfrm>
          <a:prstGeom prst="rect">
            <a:avLst/>
          </a:prstGeom>
          <a:noFill/>
        </p:spPr>
        <p:txBody>
          <a:bodyPr wrap="square">
            <a:spAutoFit/>
          </a:bodyPr>
          <a:lstStyle/>
          <a:p>
            <a:r>
              <a:rPr lang="en-US" b="0" dirty="0" err="1">
                <a:solidFill>
                  <a:srgbClr val="001080"/>
                </a:solidFill>
                <a:effectLst/>
                <a:latin typeface="Arial" panose="020B0604020202020204" pitchFamily="34" charset="0"/>
              </a:rPr>
              <a:t>graph</a:t>
            </a:r>
            <a:r>
              <a:rPr lang="en-US" b="0" dirty="0" err="1">
                <a:solidFill>
                  <a:srgbClr val="000000"/>
                </a:solidFill>
                <a:effectLst/>
                <a:latin typeface="Arial" panose="020B0604020202020204" pitchFamily="34" charset="0"/>
              </a:rPr>
              <a:t>.</a:t>
            </a:r>
            <a:r>
              <a:rPr lang="en-US" b="0" dirty="0" err="1">
                <a:solidFill>
                  <a:srgbClr val="795E26"/>
                </a:solidFill>
                <a:effectLst/>
                <a:latin typeface="Arial" panose="020B0604020202020204" pitchFamily="34" charset="0"/>
              </a:rPr>
              <a:t>run</a:t>
            </a:r>
            <a:r>
              <a:rPr lang="en-US" b="0" dirty="0">
                <a:solidFill>
                  <a:srgbClr val="000000"/>
                </a:solidFill>
                <a:effectLst/>
                <a:latin typeface="Arial" panose="020B0604020202020204" pitchFamily="34" charset="0"/>
              </a:rPr>
              <a:t>(</a:t>
            </a:r>
            <a:r>
              <a:rPr lang="en-US" b="0" dirty="0">
                <a:solidFill>
                  <a:srgbClr val="A31515"/>
                </a:solidFill>
                <a:effectLst/>
                <a:latin typeface="Arial" panose="020B0604020202020204" pitchFamily="34" charset="0"/>
              </a:rPr>
              <a:t>"""</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CALL </a:t>
            </a:r>
            <a:r>
              <a:rPr lang="en-US" b="0" dirty="0" err="1">
                <a:solidFill>
                  <a:srgbClr val="A31515"/>
                </a:solidFill>
                <a:effectLst/>
                <a:latin typeface="Arial" panose="020B0604020202020204" pitchFamily="34" charset="0"/>
              </a:rPr>
              <a:t>gds.eigenvector.write</a:t>
            </a:r>
            <a:r>
              <a:rPr lang="en-US" b="0" dirty="0">
                <a:solidFill>
                  <a:srgbClr val="A31515"/>
                </a:solidFill>
                <a:effectLst/>
                <a:latin typeface="Arial" panose="020B0604020202020204" pitchFamily="34" charset="0"/>
              </a:rPr>
              <a:t>('social', {</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maxIterations</a:t>
            </a:r>
            <a:r>
              <a:rPr lang="en-US" b="0" dirty="0">
                <a:solidFill>
                  <a:srgbClr val="A31515"/>
                </a:solidFill>
                <a:effectLst/>
                <a:latin typeface="Arial" panose="020B0604020202020204" pitchFamily="34" charset="0"/>
              </a:rPr>
              <a:t>: 20,</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writeProperty</a:t>
            </a:r>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eigencentrality</a:t>
            </a:r>
            <a:r>
              <a:rPr lang="en-US" b="0" dirty="0">
                <a:solidFill>
                  <a:srgbClr val="A31515"/>
                </a:solidFill>
                <a:effectLst/>
                <a:latin typeface="Arial" panose="020B0604020202020204" pitchFamily="34" charset="0"/>
              </a:rPr>
              <a:t>'</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YIELD </a:t>
            </a:r>
            <a:r>
              <a:rPr lang="en-US" b="0" dirty="0" err="1">
                <a:solidFill>
                  <a:srgbClr val="A31515"/>
                </a:solidFill>
                <a:effectLst/>
                <a:latin typeface="Arial" panose="020B0604020202020204" pitchFamily="34" charset="0"/>
              </a:rPr>
              <a:t>nodePropertiesWritten</a:t>
            </a:r>
            <a:r>
              <a:rPr lang="en-US" b="0" dirty="0">
                <a:solidFill>
                  <a:srgbClr val="A31515"/>
                </a:solidFill>
                <a:effectLst/>
                <a:latin typeface="Arial" panose="020B0604020202020204" pitchFamily="34" charset="0"/>
              </a:rPr>
              <a:t>, </a:t>
            </a:r>
            <a:r>
              <a:rPr lang="en-US" b="0" dirty="0" err="1">
                <a:solidFill>
                  <a:srgbClr val="A31515"/>
                </a:solidFill>
                <a:effectLst/>
                <a:latin typeface="Arial" panose="020B0604020202020204" pitchFamily="34" charset="0"/>
              </a:rPr>
              <a:t>ranIterations</a:t>
            </a:r>
            <a:r>
              <a:rPr lang="en-US" b="0" dirty="0">
                <a:solidFill>
                  <a:srgbClr val="A31515"/>
                </a:solidFill>
                <a:effectLst/>
                <a:latin typeface="Arial" panose="020B0604020202020204" pitchFamily="34" charset="0"/>
              </a:rPr>
              <a:t>;</a:t>
            </a:r>
            <a:endParaRPr lang="en-US" b="0" dirty="0">
              <a:solidFill>
                <a:srgbClr val="000000"/>
              </a:solidFill>
              <a:effectLst/>
              <a:latin typeface="Arial" panose="020B0604020202020204" pitchFamily="34" charset="0"/>
            </a:endParaRPr>
          </a:p>
          <a:p>
            <a:r>
              <a:rPr lang="en-US" b="0" dirty="0">
                <a:solidFill>
                  <a:srgbClr val="A31515"/>
                </a:solidFill>
                <a:effectLst/>
                <a:latin typeface="Arial" panose="020B0604020202020204" pitchFamily="34" charset="0"/>
              </a:rPr>
              <a:t>"""</a:t>
            </a:r>
            <a:r>
              <a:rPr lang="en-US" b="0" dirty="0">
                <a:solidFill>
                  <a:srgbClr val="000000"/>
                </a:solidFill>
                <a:effectLst/>
                <a:latin typeface="Arial" panose="020B0604020202020204" pitchFamily="34" charset="0"/>
              </a:rPr>
              <a:t>).</a:t>
            </a:r>
            <a:r>
              <a:rPr lang="en-US" b="0" dirty="0" err="1">
                <a:solidFill>
                  <a:srgbClr val="795E26"/>
                </a:solidFill>
                <a:effectLst/>
                <a:latin typeface="Arial" panose="020B0604020202020204" pitchFamily="34" charset="0"/>
              </a:rPr>
              <a:t>to_data_frame</a:t>
            </a:r>
            <a:r>
              <a:rPr lang="en-US" b="0" dirty="0">
                <a:solidFill>
                  <a:srgbClr val="000000"/>
                </a:solidFill>
                <a:effectLst/>
                <a:latin typeface="Arial" panose="020B0604020202020204" pitchFamily="34" charset="0"/>
              </a:rPr>
              <a:t>()</a:t>
            </a:r>
          </a:p>
        </p:txBody>
      </p:sp>
      <p:pic>
        <p:nvPicPr>
          <p:cNvPr id="4" name="Picture 3">
            <a:extLst>
              <a:ext uri="{FF2B5EF4-FFF2-40B4-BE49-F238E27FC236}">
                <a16:creationId xmlns:a16="http://schemas.microsoft.com/office/drawing/2014/main" id="{E471D430-BCBB-41D1-A64D-FAE6764AAA1B}"/>
              </a:ext>
            </a:extLst>
          </p:cNvPr>
          <p:cNvPicPr>
            <a:picLocks noChangeAspect="1"/>
          </p:cNvPicPr>
          <p:nvPr/>
        </p:nvPicPr>
        <p:blipFill>
          <a:blip r:embed="rId2"/>
          <a:stretch>
            <a:fillRect/>
          </a:stretch>
        </p:blipFill>
        <p:spPr>
          <a:xfrm>
            <a:off x="144046" y="4125414"/>
            <a:ext cx="2781300" cy="514350"/>
          </a:xfrm>
          <a:prstGeom prst="rect">
            <a:avLst/>
          </a:prstGeom>
        </p:spPr>
      </p:pic>
      <p:pic>
        <p:nvPicPr>
          <p:cNvPr id="8" name="Picture 7">
            <a:extLst>
              <a:ext uri="{FF2B5EF4-FFF2-40B4-BE49-F238E27FC236}">
                <a16:creationId xmlns:a16="http://schemas.microsoft.com/office/drawing/2014/main" id="{64DB3BD0-6D51-4CCE-B950-DAEB05865721}"/>
              </a:ext>
            </a:extLst>
          </p:cNvPr>
          <p:cNvPicPr>
            <a:picLocks noChangeAspect="1"/>
          </p:cNvPicPr>
          <p:nvPr/>
        </p:nvPicPr>
        <p:blipFill>
          <a:blip r:embed="rId3"/>
          <a:stretch>
            <a:fillRect/>
          </a:stretch>
        </p:blipFill>
        <p:spPr>
          <a:xfrm>
            <a:off x="7393577" y="831293"/>
            <a:ext cx="4889863" cy="6036739"/>
          </a:xfrm>
          <a:prstGeom prst="rect">
            <a:avLst/>
          </a:prstGeom>
        </p:spPr>
      </p:pic>
    </p:spTree>
    <p:extLst>
      <p:ext uri="{BB962C8B-B14F-4D97-AF65-F5344CB8AC3E}">
        <p14:creationId xmlns:p14="http://schemas.microsoft.com/office/powerpoint/2010/main" val="2157972596"/>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22C8-93B8-40BB-A64D-FED3D83E1E2F}"/>
              </a:ext>
            </a:extLst>
          </p:cNvPr>
          <p:cNvSpPr>
            <a:spLocks noGrp="1"/>
          </p:cNvSpPr>
          <p:nvPr>
            <p:ph type="title"/>
          </p:nvPr>
        </p:nvSpPr>
        <p:spPr>
          <a:xfrm>
            <a:off x="1534696" y="347320"/>
            <a:ext cx="9520158" cy="587136"/>
          </a:xfrm>
        </p:spPr>
        <p:txBody>
          <a:bodyPr>
            <a:normAutofit/>
          </a:bodyPr>
          <a:lstStyle/>
          <a:p>
            <a:pPr algn="ctr"/>
            <a:r>
              <a:rPr lang="en-US" b="0" dirty="0">
                <a:solidFill>
                  <a:srgbClr val="000000"/>
                </a:solidFill>
                <a:effectLst/>
                <a:latin typeface="Arial" panose="020B0604020202020204" pitchFamily="34" charset="0"/>
              </a:rPr>
              <a:t>Section-5: Evaluation</a:t>
            </a:r>
          </a:p>
        </p:txBody>
      </p:sp>
      <p:sp>
        <p:nvSpPr>
          <p:cNvPr id="3" name="TextBox 2">
            <a:extLst>
              <a:ext uri="{FF2B5EF4-FFF2-40B4-BE49-F238E27FC236}">
                <a16:creationId xmlns:a16="http://schemas.microsoft.com/office/drawing/2014/main" id="{3868B622-593F-4586-BF86-D8BA8DD45490}"/>
              </a:ext>
            </a:extLst>
          </p:cNvPr>
          <p:cNvSpPr txBox="1"/>
          <p:nvPr/>
        </p:nvSpPr>
        <p:spPr>
          <a:xfrm>
            <a:off x="1397727" y="1567542"/>
            <a:ext cx="9953896" cy="3108543"/>
          </a:xfrm>
          <a:prstGeom prst="rect">
            <a:avLst/>
          </a:prstGeom>
          <a:noFill/>
        </p:spPr>
        <p:txBody>
          <a:bodyPr wrap="square" rtlCol="0">
            <a:spAutoFit/>
          </a:bodyPr>
          <a:lstStyle/>
          <a:p>
            <a:pPr algn="just"/>
            <a:r>
              <a:rPr lang="en-US" sz="2800" dirty="0"/>
              <a:t>After performance analysis on our data, we can interpret that weighting for our searches and algorithms - for example, some crimes might be considered more dangerous than others (i.e. Violence and Sexual Offences is more serious than Shoplifting), or some relationships might be considered more reliable or closer (</a:t>
            </a:r>
            <a:r>
              <a:rPr lang="en-US" sz="2800" dirty="0" err="1"/>
              <a:t>i.e</a:t>
            </a:r>
            <a:r>
              <a:rPr lang="en-US" sz="2800" dirty="0"/>
              <a:t> 'Family' or 'Lives With' could be weighted more than 'Social Network')</a:t>
            </a:r>
          </a:p>
        </p:txBody>
      </p:sp>
    </p:spTree>
    <p:extLst>
      <p:ext uri="{BB962C8B-B14F-4D97-AF65-F5344CB8AC3E}">
        <p14:creationId xmlns:p14="http://schemas.microsoft.com/office/powerpoint/2010/main" val="1386210580"/>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22C8-93B8-40BB-A64D-FED3D83E1E2F}"/>
              </a:ext>
            </a:extLst>
          </p:cNvPr>
          <p:cNvSpPr>
            <a:spLocks noGrp="1"/>
          </p:cNvSpPr>
          <p:nvPr>
            <p:ph type="title"/>
          </p:nvPr>
        </p:nvSpPr>
        <p:spPr>
          <a:xfrm>
            <a:off x="1534696" y="347320"/>
            <a:ext cx="9520158" cy="587136"/>
          </a:xfrm>
        </p:spPr>
        <p:txBody>
          <a:bodyPr>
            <a:normAutofit/>
          </a:bodyPr>
          <a:lstStyle/>
          <a:p>
            <a:pPr algn="ctr"/>
            <a:r>
              <a:rPr lang="en-US" b="0" dirty="0">
                <a:solidFill>
                  <a:srgbClr val="000000"/>
                </a:solidFill>
                <a:effectLst/>
                <a:latin typeface="Arial" panose="020B0604020202020204" pitchFamily="34" charset="0"/>
              </a:rPr>
              <a:t>Section-6: Deployment</a:t>
            </a:r>
          </a:p>
        </p:txBody>
      </p:sp>
      <p:sp>
        <p:nvSpPr>
          <p:cNvPr id="3" name="TextBox 2">
            <a:extLst>
              <a:ext uri="{FF2B5EF4-FFF2-40B4-BE49-F238E27FC236}">
                <a16:creationId xmlns:a16="http://schemas.microsoft.com/office/drawing/2014/main" id="{3868B622-593F-4586-BF86-D8BA8DD45490}"/>
              </a:ext>
            </a:extLst>
          </p:cNvPr>
          <p:cNvSpPr txBox="1"/>
          <p:nvPr/>
        </p:nvSpPr>
        <p:spPr>
          <a:xfrm>
            <a:off x="249382" y="934456"/>
            <a:ext cx="11102241" cy="5170646"/>
          </a:xfrm>
          <a:prstGeom prst="rect">
            <a:avLst/>
          </a:prstGeom>
          <a:noFill/>
        </p:spPr>
        <p:txBody>
          <a:bodyPr wrap="square" rtlCol="0">
            <a:spAutoFit/>
          </a:bodyPr>
          <a:lstStyle/>
          <a:p>
            <a:pPr algn="just"/>
            <a:r>
              <a:rPr lang="en-US" sz="2200" dirty="0"/>
              <a:t>In terms of Artificial Intelligence of our domain problem, our derived graph algorithms can be applied to standard approach used in policing, investigative, and security use cases standard approach used in policing, investigative, and security use cases like:</a:t>
            </a:r>
          </a:p>
          <a:p>
            <a:endParaRPr lang="en-US" sz="2200" dirty="0"/>
          </a:p>
          <a:p>
            <a:pPr marL="285750" indent="-285750">
              <a:buFont typeface="Arial" panose="020B0604020202020204" pitchFamily="34" charset="0"/>
              <a:buChar char="•"/>
            </a:pPr>
            <a:r>
              <a:rPr lang="en-US" sz="2200" dirty="0"/>
              <a:t>Policing</a:t>
            </a:r>
          </a:p>
          <a:p>
            <a:pPr marL="285750" indent="-285750">
              <a:buFont typeface="Arial" panose="020B0604020202020204" pitchFamily="34" charset="0"/>
              <a:buChar char="•"/>
            </a:pPr>
            <a:r>
              <a:rPr lang="en-US" sz="2200" dirty="0"/>
              <a:t>Counter Terrorism</a:t>
            </a:r>
          </a:p>
          <a:p>
            <a:pPr marL="285750" indent="-285750">
              <a:buFont typeface="Arial" panose="020B0604020202020204" pitchFamily="34" charset="0"/>
              <a:buChar char="•"/>
            </a:pPr>
            <a:r>
              <a:rPr lang="en-US" sz="2200" dirty="0"/>
              <a:t>Border Control / Immigration</a:t>
            </a:r>
          </a:p>
          <a:p>
            <a:pPr marL="285750" indent="-285750">
              <a:buFont typeface="Arial" panose="020B0604020202020204" pitchFamily="34" charset="0"/>
              <a:buChar char="•"/>
            </a:pPr>
            <a:r>
              <a:rPr lang="en-US" sz="2200" dirty="0"/>
              <a:t>Child Protection / Social Services</a:t>
            </a:r>
          </a:p>
          <a:p>
            <a:pPr marL="285750" indent="-285750">
              <a:buFont typeface="Arial" panose="020B0604020202020204" pitchFamily="34" charset="0"/>
              <a:buChar char="•"/>
            </a:pPr>
            <a:r>
              <a:rPr lang="en-US" sz="2200" dirty="0"/>
              <a:t>Missing Persons</a:t>
            </a:r>
          </a:p>
          <a:p>
            <a:pPr marL="285750" indent="-285750">
              <a:buFont typeface="Arial" panose="020B0604020202020204" pitchFamily="34" charset="0"/>
              <a:buChar char="•"/>
            </a:pPr>
            <a:r>
              <a:rPr lang="en-US" sz="2200" dirty="0"/>
              <a:t>Offender Rehabilitation</a:t>
            </a:r>
          </a:p>
          <a:p>
            <a:pPr marL="285750" indent="-285750">
              <a:buFont typeface="Arial" panose="020B0604020202020204" pitchFamily="34" charset="0"/>
              <a:buChar char="•"/>
            </a:pPr>
            <a:r>
              <a:rPr lang="en-US" sz="2200" dirty="0"/>
              <a:t>Insurance Fraud Investigations</a:t>
            </a:r>
          </a:p>
          <a:p>
            <a:endParaRPr lang="en-US" sz="2200" dirty="0"/>
          </a:p>
          <a:p>
            <a:r>
              <a:rPr lang="en-US" sz="2200" dirty="0"/>
              <a:t>We can predict which location has higher probability of occurring a crime, which person is at venerable condition, that is at higher risk of being indulge in criminal activities in near future.</a:t>
            </a:r>
          </a:p>
        </p:txBody>
      </p:sp>
    </p:spTree>
    <p:extLst>
      <p:ext uri="{BB962C8B-B14F-4D97-AF65-F5344CB8AC3E}">
        <p14:creationId xmlns:p14="http://schemas.microsoft.com/office/powerpoint/2010/main" val="390752198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8C7B-2467-4130-B2CA-0D7C18B06946}"/>
              </a:ext>
            </a:extLst>
          </p:cNvPr>
          <p:cNvSpPr>
            <a:spLocks noGrp="1"/>
          </p:cNvSpPr>
          <p:nvPr>
            <p:ph type="title"/>
          </p:nvPr>
        </p:nvSpPr>
        <p:spPr>
          <a:xfrm>
            <a:off x="1335921" y="483326"/>
            <a:ext cx="9520158" cy="565909"/>
          </a:xfrm>
        </p:spPr>
        <p:txBody>
          <a:bodyPr/>
          <a:lstStyle/>
          <a:p>
            <a:pPr algn="ctr"/>
            <a:r>
              <a:rPr lang="en-US" dirty="0"/>
              <a:t>Section-1: Business Understanding</a:t>
            </a:r>
          </a:p>
        </p:txBody>
      </p:sp>
      <p:sp>
        <p:nvSpPr>
          <p:cNvPr id="3" name="Content Placeholder 2">
            <a:extLst>
              <a:ext uri="{FF2B5EF4-FFF2-40B4-BE49-F238E27FC236}">
                <a16:creationId xmlns:a16="http://schemas.microsoft.com/office/drawing/2014/main" id="{B6195ADB-BEC3-4CC1-A188-F8CC9EDC4495}"/>
              </a:ext>
            </a:extLst>
          </p:cNvPr>
          <p:cNvSpPr>
            <a:spLocks noGrp="1"/>
          </p:cNvSpPr>
          <p:nvPr>
            <p:ph idx="1"/>
          </p:nvPr>
        </p:nvSpPr>
        <p:spPr>
          <a:xfrm>
            <a:off x="304800" y="1219053"/>
            <a:ext cx="11887200" cy="4946220"/>
          </a:xfrm>
        </p:spPr>
        <p:txBody>
          <a:bodyPr>
            <a:noAutofit/>
          </a:bodyPr>
          <a:lstStyle/>
          <a:p>
            <a:pPr marL="0" indent="0">
              <a:buNone/>
            </a:pPr>
            <a:r>
              <a:rPr lang="en-US" sz="2400" dirty="0"/>
              <a:t>Crime data for this demo was downloaded from public sources (</a:t>
            </a:r>
            <a:r>
              <a:rPr lang="en-US" sz="2400" dirty="0">
                <a:hlinkClick r:id="rId2"/>
              </a:rPr>
              <a:t>http://data.gov.uk</a:t>
            </a:r>
            <a:r>
              <a:rPr lang="en-US" sz="2400" dirty="0"/>
              <a:t>), and is freely provided for download with locations defined to the block or street level and crimes defined by month only (i.e. no day or timestamp). This public crime data does not include any sort of information about persons related to crimes, not even as anonymized tokens - it supplies only crime and location data, or in other words only the 'L' and 'E' for the POLE model. This demo uses street crime data for Greater Manchester, UK from August 2017.</a:t>
            </a:r>
          </a:p>
          <a:p>
            <a:pPr marL="0" indent="0">
              <a:buNone/>
            </a:pPr>
            <a:r>
              <a:rPr lang="en-US" sz="2400" dirty="0"/>
              <a:t>Unique crime IDs, longitude, latitude, crime type, street/locale name, and last outcome values were taken from the public street crime data files. UK postcodes were retrieved from a public API using Longitude and Latitude, and randomly generated or curated data was used for other entities in the database (vehicles, officers, people, phone numbers, phone calls, emails, day of the month, etc.).</a:t>
            </a:r>
          </a:p>
        </p:txBody>
      </p:sp>
    </p:spTree>
    <p:extLst>
      <p:ext uri="{BB962C8B-B14F-4D97-AF65-F5344CB8AC3E}">
        <p14:creationId xmlns:p14="http://schemas.microsoft.com/office/powerpoint/2010/main" val="93565461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8C7B-2467-4130-B2CA-0D7C18B06946}"/>
              </a:ext>
            </a:extLst>
          </p:cNvPr>
          <p:cNvSpPr>
            <a:spLocks noGrp="1"/>
          </p:cNvSpPr>
          <p:nvPr>
            <p:ph type="title"/>
          </p:nvPr>
        </p:nvSpPr>
        <p:spPr>
          <a:xfrm>
            <a:off x="1335921" y="483326"/>
            <a:ext cx="9520158" cy="565909"/>
          </a:xfrm>
        </p:spPr>
        <p:txBody>
          <a:bodyPr/>
          <a:lstStyle/>
          <a:p>
            <a:pPr algn="ctr"/>
            <a:r>
              <a:rPr lang="en-US" dirty="0"/>
              <a:t>Section-1: Business Understanding</a:t>
            </a:r>
          </a:p>
        </p:txBody>
      </p:sp>
      <p:sp>
        <p:nvSpPr>
          <p:cNvPr id="3" name="Content Placeholder 2">
            <a:extLst>
              <a:ext uri="{FF2B5EF4-FFF2-40B4-BE49-F238E27FC236}">
                <a16:creationId xmlns:a16="http://schemas.microsoft.com/office/drawing/2014/main" id="{B6195ADB-BEC3-4CC1-A188-F8CC9EDC4495}"/>
              </a:ext>
            </a:extLst>
          </p:cNvPr>
          <p:cNvSpPr>
            <a:spLocks noGrp="1"/>
          </p:cNvSpPr>
          <p:nvPr>
            <p:ph idx="1"/>
          </p:nvPr>
        </p:nvSpPr>
        <p:spPr>
          <a:xfrm>
            <a:off x="387927" y="1049235"/>
            <a:ext cx="11180618" cy="5325439"/>
          </a:xfrm>
        </p:spPr>
        <p:txBody>
          <a:bodyPr>
            <a:normAutofit/>
          </a:bodyPr>
          <a:lstStyle/>
          <a:p>
            <a:pPr marL="0" indent="0">
              <a:buNone/>
            </a:pPr>
            <a:r>
              <a:rPr lang="en-US" sz="2400" dirty="0"/>
              <a:t>The different ways that Persons can be related to each other. There is a general 'KNOWS' relationship, as well as more specific relationship types: FAMILY_REL (related to), KNOWS_LW (lives with), KNOWS_PHONE (has a related phone call), and KNOWS_SN (social network).</a:t>
            </a:r>
          </a:p>
          <a:p>
            <a:pPr marL="0" indent="0">
              <a:buNone/>
            </a:pPr>
            <a:r>
              <a:rPr lang="en-US" sz="2400" dirty="0"/>
              <a:t>Notice also that Location is associated to both Postcode and Area. In the UK, Postcodes follow a format which splits the postcode into two sections - for example, M1 1AA. In this example, 'M1 1AA' is the Postcode, and 'M1' is the area. This allows us to group locations in different ways, and build query paths that are either more specific (like Postcode, which is typically limited to a street or a few blocks) or more general (like Area, which could cover a town or city </a:t>
            </a:r>
            <a:r>
              <a:rPr lang="en-US" sz="2400" dirty="0" err="1"/>
              <a:t>neighbourhood</a:t>
            </a:r>
            <a:r>
              <a:rPr lang="en-US" sz="2400" dirty="0"/>
              <a:t>).</a:t>
            </a:r>
          </a:p>
        </p:txBody>
      </p:sp>
    </p:spTree>
    <p:extLst>
      <p:ext uri="{BB962C8B-B14F-4D97-AF65-F5344CB8AC3E}">
        <p14:creationId xmlns:p14="http://schemas.microsoft.com/office/powerpoint/2010/main" val="100616444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1F08-0078-4B97-8409-B8B19DD35ED2}"/>
              </a:ext>
            </a:extLst>
          </p:cNvPr>
          <p:cNvSpPr>
            <a:spLocks noGrp="1"/>
          </p:cNvSpPr>
          <p:nvPr>
            <p:ph type="title"/>
          </p:nvPr>
        </p:nvSpPr>
        <p:spPr>
          <a:xfrm>
            <a:off x="1335921" y="130629"/>
            <a:ext cx="9520158" cy="586657"/>
          </a:xfrm>
        </p:spPr>
        <p:txBody>
          <a:bodyPr/>
          <a:lstStyle/>
          <a:p>
            <a:pPr algn="ctr"/>
            <a:r>
              <a:rPr lang="en-US" dirty="0"/>
              <a:t>Section-2: Data Understanding</a:t>
            </a:r>
          </a:p>
        </p:txBody>
      </p:sp>
      <p:sp>
        <p:nvSpPr>
          <p:cNvPr id="3" name="Content Placeholder 2">
            <a:extLst>
              <a:ext uri="{FF2B5EF4-FFF2-40B4-BE49-F238E27FC236}">
                <a16:creationId xmlns:a16="http://schemas.microsoft.com/office/drawing/2014/main" id="{B9AE42C7-DD43-40A9-B7A0-0B9F2DB77FEB}"/>
              </a:ext>
            </a:extLst>
          </p:cNvPr>
          <p:cNvSpPr>
            <a:spLocks noGrp="1"/>
          </p:cNvSpPr>
          <p:nvPr>
            <p:ph idx="1"/>
          </p:nvPr>
        </p:nvSpPr>
        <p:spPr>
          <a:xfrm>
            <a:off x="522514" y="613954"/>
            <a:ext cx="11669486" cy="4852391"/>
          </a:xfrm>
        </p:spPr>
        <p:txBody>
          <a:bodyPr/>
          <a:lstStyle/>
          <a:p>
            <a:pPr marL="0" indent="0">
              <a:buNone/>
            </a:pPr>
            <a:r>
              <a:rPr lang="en-US" dirty="0"/>
              <a:t>Crime Investigation </a:t>
            </a:r>
            <a:r>
              <a:rPr lang="en-US" dirty="0" err="1"/>
              <a:t>dbms</a:t>
            </a:r>
            <a:r>
              <a:rPr lang="en-US" dirty="0"/>
              <a:t> can be designed as </a:t>
            </a:r>
            <a:r>
              <a:rPr lang="en-US" b="1" dirty="0"/>
              <a:t>POLE </a:t>
            </a:r>
            <a:r>
              <a:rPr lang="en-US" dirty="0"/>
              <a:t>(</a:t>
            </a:r>
            <a:r>
              <a:rPr lang="en-US" b="1" dirty="0"/>
              <a:t>P</a:t>
            </a:r>
            <a:r>
              <a:rPr lang="en-US" dirty="0"/>
              <a:t>erson, </a:t>
            </a:r>
            <a:r>
              <a:rPr lang="en-US" b="1" dirty="0"/>
              <a:t>O</a:t>
            </a:r>
            <a:r>
              <a:rPr lang="en-US" dirty="0"/>
              <a:t>bject, </a:t>
            </a:r>
            <a:r>
              <a:rPr lang="en-US" b="1" dirty="0"/>
              <a:t>L</a:t>
            </a:r>
            <a:r>
              <a:rPr lang="en-US" dirty="0"/>
              <a:t>ocation, </a:t>
            </a:r>
            <a:r>
              <a:rPr lang="en-US" b="1" dirty="0"/>
              <a:t>E</a:t>
            </a:r>
            <a:r>
              <a:rPr lang="en-US" dirty="0"/>
              <a:t>vents) model</a:t>
            </a:r>
          </a:p>
        </p:txBody>
      </p:sp>
      <p:pic>
        <p:nvPicPr>
          <p:cNvPr id="5" name="Picture 4">
            <a:extLst>
              <a:ext uri="{FF2B5EF4-FFF2-40B4-BE49-F238E27FC236}">
                <a16:creationId xmlns:a16="http://schemas.microsoft.com/office/drawing/2014/main" id="{E3769923-BE66-44A4-856B-BF8A238809A8}"/>
              </a:ext>
            </a:extLst>
          </p:cNvPr>
          <p:cNvPicPr>
            <a:picLocks noChangeAspect="1"/>
          </p:cNvPicPr>
          <p:nvPr/>
        </p:nvPicPr>
        <p:blipFill>
          <a:blip r:embed="rId2"/>
          <a:stretch>
            <a:fillRect/>
          </a:stretch>
        </p:blipFill>
        <p:spPr>
          <a:xfrm>
            <a:off x="522514" y="1141828"/>
            <a:ext cx="11058525" cy="5695950"/>
          </a:xfrm>
          <a:prstGeom prst="rect">
            <a:avLst/>
          </a:prstGeom>
        </p:spPr>
      </p:pic>
    </p:spTree>
    <p:extLst>
      <p:ext uri="{BB962C8B-B14F-4D97-AF65-F5344CB8AC3E}">
        <p14:creationId xmlns:p14="http://schemas.microsoft.com/office/powerpoint/2010/main" val="147608250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1F08-0078-4B97-8409-B8B19DD35ED2}"/>
              </a:ext>
            </a:extLst>
          </p:cNvPr>
          <p:cNvSpPr>
            <a:spLocks noGrp="1"/>
          </p:cNvSpPr>
          <p:nvPr>
            <p:ph type="title"/>
          </p:nvPr>
        </p:nvSpPr>
        <p:spPr>
          <a:xfrm>
            <a:off x="1335921" y="130629"/>
            <a:ext cx="9520158" cy="586657"/>
          </a:xfrm>
        </p:spPr>
        <p:txBody>
          <a:bodyPr/>
          <a:lstStyle/>
          <a:p>
            <a:pPr algn="ctr"/>
            <a:r>
              <a:rPr lang="en-US" dirty="0"/>
              <a:t>Section-2: Data Understanding</a:t>
            </a:r>
          </a:p>
        </p:txBody>
      </p:sp>
      <p:sp>
        <p:nvSpPr>
          <p:cNvPr id="3" name="Content Placeholder 2">
            <a:extLst>
              <a:ext uri="{FF2B5EF4-FFF2-40B4-BE49-F238E27FC236}">
                <a16:creationId xmlns:a16="http://schemas.microsoft.com/office/drawing/2014/main" id="{B9AE42C7-DD43-40A9-B7A0-0B9F2DB77FEB}"/>
              </a:ext>
            </a:extLst>
          </p:cNvPr>
          <p:cNvSpPr>
            <a:spLocks noGrp="1"/>
          </p:cNvSpPr>
          <p:nvPr>
            <p:ph idx="1"/>
          </p:nvPr>
        </p:nvSpPr>
        <p:spPr>
          <a:xfrm>
            <a:off x="261256" y="717286"/>
            <a:ext cx="11736779" cy="6010085"/>
          </a:xfrm>
        </p:spPr>
        <p:txBody>
          <a:bodyPr>
            <a:normAutofit fontScale="92500" lnSpcReduction="10000"/>
          </a:bodyPr>
          <a:lstStyle/>
          <a:p>
            <a:pPr marL="0" indent="0">
              <a:buNone/>
            </a:pPr>
            <a:r>
              <a:rPr lang="en-US" b="1" dirty="0"/>
              <a:t>POLE Model Use Cases</a:t>
            </a:r>
          </a:p>
          <a:p>
            <a:pPr marL="0" indent="0">
              <a:buNone/>
            </a:pPr>
            <a:r>
              <a:rPr lang="en-US" dirty="0"/>
              <a:t>The POLE data model is a standard approach used in policing, investigative, and security use cases. It can also, however, be applied in other areas. Typical POLE use cases include:</a:t>
            </a:r>
          </a:p>
          <a:p>
            <a:pPr>
              <a:buFont typeface="Arial" panose="020B0604020202020204" pitchFamily="34" charset="0"/>
              <a:buChar char="•"/>
            </a:pPr>
            <a:r>
              <a:rPr lang="en-US" dirty="0"/>
              <a:t>Policing</a:t>
            </a:r>
          </a:p>
          <a:p>
            <a:pPr>
              <a:buFont typeface="Arial" panose="020B0604020202020204" pitchFamily="34" charset="0"/>
              <a:buChar char="•"/>
            </a:pPr>
            <a:r>
              <a:rPr lang="en-US" dirty="0"/>
              <a:t>Counter Terrorism</a:t>
            </a:r>
          </a:p>
          <a:p>
            <a:pPr>
              <a:buFont typeface="Arial" panose="020B0604020202020204" pitchFamily="34" charset="0"/>
              <a:buChar char="•"/>
            </a:pPr>
            <a:r>
              <a:rPr lang="en-US" dirty="0"/>
              <a:t>Border Control / Immigration</a:t>
            </a:r>
          </a:p>
          <a:p>
            <a:pPr>
              <a:buFont typeface="Arial" panose="020B0604020202020204" pitchFamily="34" charset="0"/>
              <a:buChar char="•"/>
            </a:pPr>
            <a:r>
              <a:rPr lang="en-US" dirty="0"/>
              <a:t>Child Protection / Social Services</a:t>
            </a:r>
          </a:p>
          <a:p>
            <a:pPr>
              <a:buFont typeface="Arial" panose="020B0604020202020204" pitchFamily="34" charset="0"/>
              <a:buChar char="•"/>
            </a:pPr>
            <a:r>
              <a:rPr lang="en-US" dirty="0"/>
              <a:t>Missing Persons</a:t>
            </a:r>
          </a:p>
          <a:p>
            <a:pPr>
              <a:buFont typeface="Arial" panose="020B0604020202020204" pitchFamily="34" charset="0"/>
              <a:buChar char="•"/>
            </a:pPr>
            <a:r>
              <a:rPr lang="en-US" dirty="0"/>
              <a:t>Offender Rehabilitation</a:t>
            </a:r>
          </a:p>
          <a:p>
            <a:pPr>
              <a:buFont typeface="Arial" panose="020B0604020202020204" pitchFamily="34" charset="0"/>
              <a:buChar char="•"/>
            </a:pPr>
            <a:r>
              <a:rPr lang="en-US" dirty="0"/>
              <a:t>Insurance Fraud Investigations</a:t>
            </a:r>
          </a:p>
          <a:p>
            <a:pPr marL="0" indent="0">
              <a:buNone/>
            </a:pPr>
            <a:r>
              <a:rPr lang="en-US" dirty="0"/>
              <a:t>Graphs are a perfect fit for use cases like these, where it is important to be able to work with highly connected data in real time. Using a real-time graph helps investigators to be </a:t>
            </a:r>
            <a:r>
              <a:rPr lang="en-US" i="1" dirty="0"/>
              <a:t>proactive</a:t>
            </a:r>
            <a:r>
              <a:rPr lang="en-US" dirty="0"/>
              <a:t> and prevent crime or other incidents, rather than simply being reactive after an incident has occurred. A POLE graph can also be used to generate insights into patterns of </a:t>
            </a:r>
            <a:r>
              <a:rPr lang="en-US" dirty="0" err="1"/>
              <a:t>behaviour</a:t>
            </a:r>
            <a:r>
              <a:rPr lang="en-US" dirty="0"/>
              <a:t> and incidents, which can inform new approaches and enable more targeted use of limited resources.</a:t>
            </a:r>
          </a:p>
        </p:txBody>
      </p:sp>
    </p:spTree>
    <p:extLst>
      <p:ext uri="{BB962C8B-B14F-4D97-AF65-F5344CB8AC3E}">
        <p14:creationId xmlns:p14="http://schemas.microsoft.com/office/powerpoint/2010/main" val="350228172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650B6-56D0-4DE0-B473-9B0CDCED51A2}"/>
              </a:ext>
            </a:extLst>
          </p:cNvPr>
          <p:cNvSpPr>
            <a:spLocks noGrp="1"/>
          </p:cNvSpPr>
          <p:nvPr>
            <p:ph idx="1"/>
          </p:nvPr>
        </p:nvSpPr>
        <p:spPr/>
        <p:txBody>
          <a:bodyPr/>
          <a:lstStyle/>
          <a:p>
            <a:pPr marL="0" indent="0">
              <a:buNone/>
            </a:pPr>
            <a:r>
              <a:rPr lang="en-US" b="1" dirty="0">
                <a:solidFill>
                  <a:srgbClr val="569CD6"/>
                </a:solidFill>
                <a:effectLst/>
                <a:latin typeface="Arial" panose="020B0604020202020204" pitchFamily="34" charset="0"/>
              </a:rPr>
              <a:t>Installing necessary libraries</a:t>
            </a:r>
            <a:endParaRPr lang="en-US" dirty="0"/>
          </a:p>
          <a:p>
            <a:r>
              <a:rPr lang="en-US" dirty="0"/>
              <a:t>!pip install py2neo pandas</a:t>
            </a:r>
          </a:p>
          <a:p>
            <a:r>
              <a:rPr lang="en-US" dirty="0"/>
              <a:t>!pip install py2neo pandas matplotlib</a:t>
            </a:r>
          </a:p>
        </p:txBody>
      </p:sp>
      <p:sp>
        <p:nvSpPr>
          <p:cNvPr id="6" name="Title 1">
            <a:extLst>
              <a:ext uri="{FF2B5EF4-FFF2-40B4-BE49-F238E27FC236}">
                <a16:creationId xmlns:a16="http://schemas.microsoft.com/office/drawing/2014/main" id="{6C8E0A24-6CCA-4016-B013-4EE7419713C4}"/>
              </a:ext>
            </a:extLst>
          </p:cNvPr>
          <p:cNvSpPr txBox="1">
            <a:spLocks/>
          </p:cNvSpPr>
          <p:nvPr/>
        </p:nvSpPr>
        <p:spPr>
          <a:xfrm>
            <a:off x="1335921" y="130629"/>
            <a:ext cx="9520158" cy="5866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dirty="0"/>
              <a:t>Section-3: Data Preparation &amp; EDA</a:t>
            </a:r>
          </a:p>
        </p:txBody>
      </p:sp>
    </p:spTree>
    <p:extLst>
      <p:ext uri="{BB962C8B-B14F-4D97-AF65-F5344CB8AC3E}">
        <p14:creationId xmlns:p14="http://schemas.microsoft.com/office/powerpoint/2010/main" val="311911557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FA3B-2FD8-4E97-8395-9620A7255A63}"/>
              </a:ext>
            </a:extLst>
          </p:cNvPr>
          <p:cNvSpPr>
            <a:spLocks noGrp="1"/>
          </p:cNvSpPr>
          <p:nvPr>
            <p:ph type="title"/>
          </p:nvPr>
        </p:nvSpPr>
        <p:spPr/>
        <p:txBody>
          <a:bodyPr/>
          <a:lstStyle/>
          <a:p>
            <a:r>
              <a:rPr lang="en-US" b="1" dirty="0">
                <a:solidFill>
                  <a:srgbClr val="569CD6"/>
                </a:solidFill>
                <a:effectLst/>
                <a:latin typeface="Arial" panose="020B0604020202020204" pitchFamily="34" charset="0"/>
              </a:rPr>
              <a:t>Loading necessary libraries</a:t>
            </a:r>
            <a:br>
              <a:rPr lang="en-US" b="0" dirty="0">
                <a:solidFill>
                  <a:srgbClr val="D4D4D4"/>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06B7137-2E63-4DE8-A1EA-47390DCBBEAE}"/>
              </a:ext>
            </a:extLst>
          </p:cNvPr>
          <p:cNvSpPr>
            <a:spLocks noGrp="1"/>
          </p:cNvSpPr>
          <p:nvPr>
            <p:ph idx="1"/>
          </p:nvPr>
        </p:nvSpPr>
        <p:spPr/>
        <p:txBody>
          <a:bodyPr>
            <a:normAutofit/>
          </a:bodyPr>
          <a:lstStyle/>
          <a:p>
            <a:r>
              <a:rPr lang="en-US" dirty="0"/>
              <a:t>from py2neo import Graph</a:t>
            </a:r>
          </a:p>
          <a:p>
            <a:r>
              <a:rPr lang="en-US" dirty="0"/>
              <a:t>import pandas as pd</a:t>
            </a:r>
          </a:p>
          <a:p>
            <a:r>
              <a:rPr lang="en-US" dirty="0"/>
              <a:t>import </a:t>
            </a:r>
            <a:r>
              <a:rPr lang="en-US" dirty="0" err="1"/>
              <a:t>matplotlib.pyplot</a:t>
            </a:r>
            <a:r>
              <a:rPr lang="en-US" dirty="0"/>
              <a:t> as </a:t>
            </a:r>
            <a:r>
              <a:rPr lang="en-US" dirty="0" err="1"/>
              <a:t>plt</a:t>
            </a:r>
            <a:endParaRPr lang="en-US" dirty="0"/>
          </a:p>
          <a:p>
            <a:r>
              <a:rPr lang="en-US" dirty="0" err="1"/>
              <a:t>plt.style.use</a:t>
            </a:r>
            <a:r>
              <a:rPr lang="en-US" dirty="0"/>
              <a:t>('</a:t>
            </a:r>
            <a:r>
              <a:rPr lang="en-US" dirty="0" err="1"/>
              <a:t>fivethirtyeight</a:t>
            </a:r>
            <a:r>
              <a:rPr lang="en-US" dirty="0"/>
              <a:t>')</a:t>
            </a:r>
          </a:p>
          <a:p>
            <a:r>
              <a:rPr lang="en-US" dirty="0" err="1"/>
              <a:t>pd.set_option</a:t>
            </a:r>
            <a:r>
              <a:rPr lang="en-US" dirty="0"/>
              <a:t>('</a:t>
            </a:r>
            <a:r>
              <a:rPr lang="en-US" dirty="0" err="1"/>
              <a:t>display.float_format</a:t>
            </a:r>
            <a:r>
              <a:rPr lang="en-US" dirty="0"/>
              <a:t>', lambda x: '%.3f' % x)</a:t>
            </a:r>
          </a:p>
          <a:p>
            <a:r>
              <a:rPr lang="en-US" dirty="0"/>
              <a:t>import pandas as pd</a:t>
            </a:r>
          </a:p>
        </p:txBody>
      </p:sp>
    </p:spTree>
    <p:extLst>
      <p:ext uri="{BB962C8B-B14F-4D97-AF65-F5344CB8AC3E}">
        <p14:creationId xmlns:p14="http://schemas.microsoft.com/office/powerpoint/2010/main" val="2687616642"/>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934</TotalTime>
  <Words>1467</Words>
  <Application>Microsoft Office PowerPoint</Application>
  <PresentationFormat>Widescreen</PresentationFormat>
  <Paragraphs>124</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Palatino Linotype</vt:lpstr>
      <vt:lpstr>Gallery</vt:lpstr>
      <vt:lpstr>Apply of the CRISP-DM data mining methodology to analyze the data</vt:lpstr>
      <vt:lpstr>PowerPoint Presentation</vt:lpstr>
      <vt:lpstr>We have the following sections:</vt:lpstr>
      <vt:lpstr>Section-1: Business Understanding</vt:lpstr>
      <vt:lpstr>Section-1: Business Understanding</vt:lpstr>
      <vt:lpstr>Section-2: Data Understanding</vt:lpstr>
      <vt:lpstr>Section-2: Data Understanding</vt:lpstr>
      <vt:lpstr>PowerPoint Presentation</vt:lpstr>
      <vt:lpstr>Loading necessary libraries </vt:lpstr>
      <vt:lpstr>Loading the database into our local neo4j database</vt:lpstr>
      <vt:lpstr>Schema visualization </vt:lpstr>
      <vt:lpstr>No of nodes per label</vt:lpstr>
      <vt:lpstr>List of types of relationships</vt:lpstr>
      <vt:lpstr>List of labels</vt:lpstr>
      <vt:lpstr>Total Crimes</vt:lpstr>
      <vt:lpstr>Top locations for crimes</vt:lpstr>
      <vt:lpstr>Crimes near a particular address</vt:lpstr>
      <vt:lpstr>Crimes investigated by Inspector Wynn</vt:lpstr>
      <vt:lpstr>List of cases being investigated by officer Eimile</vt:lpstr>
      <vt:lpstr>Related people associated with drugs crimes</vt:lpstr>
      <vt:lpstr>Top people at risk of being associated with crimes in future</vt:lpstr>
      <vt:lpstr>Dangerous Family Friends</vt:lpstr>
      <vt:lpstr>PowerPoint Presentation</vt:lpstr>
      <vt:lpstr>Showing the results of the graph by selecting a specific person having relation with others. Here we run the below query and set the limit into 25. So in this 25 nodes, only 7 nodes has relation with the given node. so it is showing 7 nodes.</vt:lpstr>
      <vt:lpstr>Computing Betweenness Centrality Algorithm</vt:lpstr>
      <vt:lpstr>Computing Clossness</vt:lpstr>
      <vt:lpstr>Computing Harmonic Closeness</vt:lpstr>
      <vt:lpstr>Computing PageRank</vt:lpstr>
      <vt:lpstr>Computing Degree Centrality</vt:lpstr>
      <vt:lpstr>Computing EigenVector</vt:lpstr>
      <vt:lpstr>Section-5: Evaluation</vt:lpstr>
      <vt:lpstr>Section-6: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 of the CRISP-DM data mining methodology to analyze the data</dc:title>
  <dc:creator>Saiful Islam</dc:creator>
  <cp:lastModifiedBy>Ruhit Rizon</cp:lastModifiedBy>
  <cp:revision>37</cp:revision>
  <dcterms:created xsi:type="dcterms:W3CDTF">2023-04-16T22:46:57Z</dcterms:created>
  <dcterms:modified xsi:type="dcterms:W3CDTF">2023-04-17T14:41:41Z</dcterms:modified>
</cp:coreProperties>
</file>