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0" r:id="rId3"/>
    <p:sldId id="423" r:id="rId4"/>
    <p:sldId id="422" r:id="rId5"/>
    <p:sldId id="452" r:id="rId6"/>
    <p:sldId id="455" r:id="rId7"/>
    <p:sldId id="425" r:id="rId8"/>
    <p:sldId id="457" r:id="rId9"/>
    <p:sldId id="426" r:id="rId10"/>
    <p:sldId id="428" r:id="rId11"/>
    <p:sldId id="429" r:id="rId12"/>
    <p:sldId id="449" r:id="rId13"/>
    <p:sldId id="434" r:id="rId14"/>
    <p:sldId id="490" r:id="rId15"/>
    <p:sldId id="431" r:id="rId16"/>
    <p:sldId id="433" r:id="rId17"/>
    <p:sldId id="458" r:id="rId18"/>
    <p:sldId id="485" r:id="rId19"/>
    <p:sldId id="484" r:id="rId20"/>
    <p:sldId id="480" r:id="rId21"/>
    <p:sldId id="439" r:id="rId22"/>
    <p:sldId id="440" r:id="rId23"/>
    <p:sldId id="461" r:id="rId24"/>
    <p:sldId id="464" r:id="rId25"/>
    <p:sldId id="479" r:id="rId26"/>
    <p:sldId id="486" r:id="rId27"/>
    <p:sldId id="487" r:id="rId28"/>
    <p:sldId id="462" r:id="rId29"/>
    <p:sldId id="419" r:id="rId30"/>
    <p:sldId id="447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CCCC00"/>
    <a:srgbClr val="FFCCFF"/>
    <a:srgbClr val="FF99CC"/>
    <a:srgbClr val="00FF00"/>
    <a:srgbClr val="CCFF66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9316" autoAdjust="0"/>
  </p:normalViewPr>
  <p:slideViewPr>
    <p:cSldViewPr>
      <p:cViewPr varScale="1">
        <p:scale>
          <a:sx n="62" d="100"/>
          <a:sy n="62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6D2EBD9-638A-421F-A324-AF6918E6F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662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4235EC-EABA-45AB-A3CF-5EF4DF773672}" type="datetimeFigureOut">
              <a:rPr lang="en-US"/>
              <a:pPr>
                <a:defRPr/>
              </a:pPr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052B14-0309-4C40-8E81-EE8FB6AA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9080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/>
              <a:pPr/>
              <a:t>5 May, 2015</a:t>
            </a:fld>
            <a:endParaRPr lang="en-AU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880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CA9615-3D31-134E-8247-5BE96A4E2739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49B13-8F57-5F4A-84BF-502E3F573920}" type="slidenum">
              <a:rPr lang="en-AU"/>
              <a:pPr/>
              <a:t>11</a:t>
            </a:fld>
            <a:endParaRPr lang="en-AU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239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CA9615-3D31-134E-8247-5BE96A4E2739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49B13-8F57-5F4A-84BF-502E3F573920}" type="slidenum">
              <a:rPr lang="en-AU"/>
              <a:pPr/>
              <a:t>12</a:t>
            </a:fld>
            <a:endParaRPr lang="en-AU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06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06D0AE0-7728-E045-B346-F9C448CF3593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EA3-A8FF-F448-BF11-1B77313EABF1}" type="slidenum">
              <a:rPr lang="en-AU"/>
              <a:pPr/>
              <a:t>13</a:t>
            </a:fld>
            <a:endParaRPr lang="en-AU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20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14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34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06D0AE0-7728-E045-B346-F9C448CF3593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EA3-A8FF-F448-BF11-1B77313EABF1}" type="slidenum">
              <a:rPr lang="en-AU"/>
              <a:pPr/>
              <a:t>15</a:t>
            </a:fld>
            <a:endParaRPr lang="en-AU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0313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16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34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17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9499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18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9499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19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340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5FCF71-05B6-304B-95D2-033952119BF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B65FB-DAAD-D64D-BDB3-A7BFAED4C928}" type="slidenum">
              <a:rPr lang="en-AU"/>
              <a:pPr/>
              <a:t>20</a:t>
            </a:fld>
            <a:endParaRPr lang="en-A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348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/>
              <a:pPr/>
              <a:t>5 May, 2015</a:t>
            </a:fld>
            <a:endParaRPr lang="en-AU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36246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D910EF-BBF6-664A-AF02-D4F7299714CE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C829C-74FE-1F41-A335-83ABB19D81DA}" type="slidenum">
              <a:rPr lang="en-AU"/>
              <a:pPr/>
              <a:t>21</a:t>
            </a:fld>
            <a:endParaRPr lang="en-AU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369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99640D-1216-B34F-B8D2-1072E38481A8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CCBBA-A731-3F41-8FAA-B1DBE96A7F36}" type="slidenum">
              <a:rPr lang="en-AU"/>
              <a:pPr/>
              <a:t>22</a:t>
            </a:fld>
            <a:endParaRPr lang="en-AU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32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99640D-1216-B34F-B8D2-1072E38481A8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CCBBA-A731-3F41-8FAA-B1DBE96A7F36}" type="slidenum">
              <a:rPr lang="en-AU"/>
              <a:pPr/>
              <a:t>23</a:t>
            </a:fld>
            <a:endParaRPr lang="en-AU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821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99640D-1216-B34F-B8D2-1072E38481A8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CCBBA-A731-3F41-8FAA-B1DBE96A7F36}" type="slidenum">
              <a:rPr lang="en-AU"/>
              <a:pPr/>
              <a:t>25</a:t>
            </a:fld>
            <a:endParaRPr lang="en-AU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328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6AF67D-8B24-E54A-8E1D-0AE98C315A34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5C11-48A1-254F-81B9-1554293BD10B}" type="slidenum">
              <a:rPr lang="en-AU"/>
              <a:pPr/>
              <a:t>26</a:t>
            </a:fld>
            <a:endParaRPr lang="en-AU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6AF67D-8B24-E54A-8E1D-0AE98C315A34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5C11-48A1-254F-81B9-1554293BD10B}" type="slidenum">
              <a:rPr lang="en-AU"/>
              <a:pPr/>
              <a:t>28</a:t>
            </a:fld>
            <a:endParaRPr lang="en-AU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085110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CS252 S05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18BC71-5BFB-4CD5-9FA9-8D8D61381DD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8489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/>
              <a:pPr/>
              <a:t>5 May, 2015</a:t>
            </a:fld>
            <a:endParaRPr lang="en-AU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5442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BFA77-98E0-5F4A-AC6C-035F2E10682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4C88A-3BAD-0642-AE7D-2EE5436E934B}" type="slidenum">
              <a:rPr lang="en-AU"/>
              <a:pPr/>
              <a:t>5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515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BFA77-98E0-5F4A-AC6C-035F2E10682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4C88A-3BAD-0642-AE7D-2EE5436E934B}" type="slidenum">
              <a:rPr lang="en-AU"/>
              <a:pPr/>
              <a:t>6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187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BFA77-98E0-5F4A-AC6C-035F2E10682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4C88A-3BAD-0642-AE7D-2EE5436E934B}" type="slidenum">
              <a:rPr lang="en-AU"/>
              <a:pPr/>
              <a:t>7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00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BFA77-98E0-5F4A-AC6C-035F2E10682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4C88A-3BAD-0642-AE7D-2EE5436E934B}" type="slidenum">
              <a:rPr lang="en-AU"/>
              <a:pPr/>
              <a:t>8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981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4FDED75-3F06-704B-9F10-1C4D7B55F97D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404EF-0EAA-DB48-A3C1-D33F951B6087}" type="slidenum">
              <a:rPr lang="en-AU"/>
              <a:pPr/>
              <a:t>9</a:t>
            </a:fld>
            <a:endParaRPr lang="en-AU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43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BFA77-98E0-5F4A-AC6C-035F2E106822}" type="datetime3">
              <a:rPr lang="en-AU"/>
              <a:pPr/>
              <a:t>5 May, 2015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4C88A-3BAD-0642-AE7D-2EE5436E934B}" type="slidenum">
              <a:rPr lang="en-AU"/>
              <a:pPr/>
              <a:t>10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168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6863E-4DC5-4883-A332-EEA065F1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60B7-7B6A-4A66-9BB9-0B03639E4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311F-3A9C-4D13-A80D-138C43EEF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3A332-0498-46F5-8F54-E4716DB9247F}" type="datetimeFigureOut">
              <a:rPr lang="en-US"/>
              <a:pPr>
                <a:defRPr/>
              </a:pPr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214F0-BAC9-4A45-91F4-0DDBB1F1B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2437F-4C4E-4345-90D4-AA4A9E5A9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20F31-149E-41EE-9703-69FFFD117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02858-9E10-4397-AB9B-05CA482C8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13C9-22EE-4E9E-9006-4D1EB4F69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C5C69-847B-4009-85BB-2660834E6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AF9E-F625-4A8E-BBCA-D09CFE941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FF84D-27D2-4D7B-8E11-F2B6025FF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55C7CA-BF90-4895-BB99-0AA466B20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ltGray">
          <a:xfrm>
            <a:off x="7212013" y="250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05" r:id="rId4"/>
    <p:sldLayoutId id="2147484006" r:id="rId5"/>
    <p:sldLayoutId id="2147484011" r:id="rId6"/>
    <p:sldLayoutId id="2147484012" r:id="rId7"/>
    <p:sldLayoutId id="2147484013" r:id="rId8"/>
    <p:sldLayoutId id="2147484014" r:id="rId9"/>
    <p:sldLayoutId id="2147484007" r:id="rId10"/>
    <p:sldLayoutId id="21474840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Architecture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Memory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Concepts</a:t>
            </a:r>
            <a:endParaRPr lang="en-A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0" y="1625945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930745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235545"/>
            <a:ext cx="685800" cy="304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97545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43600" y="1649757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43600" y="1954557"/>
            <a:ext cx="685800" cy="304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43600" y="2259357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943600" y="2564157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43600" y="2564157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943600" y="2868957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943600" y="3602382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943600" y="3907182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943600" y="4211982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162800" y="1649757"/>
            <a:ext cx="9144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VPN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077200" y="1649757"/>
            <a:ext cx="6096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offset</a:t>
            </a: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629400" y="1802157"/>
            <a:ext cx="990600" cy="152400"/>
          </a:xfrm>
          <a:custGeom>
            <a:avLst/>
            <a:gdLst>
              <a:gd name="T0" fmla="*/ 624 w 624"/>
              <a:gd name="T1" fmla="*/ 0 h 96"/>
              <a:gd name="T2" fmla="*/ 624 w 624"/>
              <a:gd name="T3" fmla="*/ 96 h 96"/>
              <a:gd name="T4" fmla="*/ 0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624" y="0"/>
                </a:moveTo>
                <a:lnTo>
                  <a:pt x="624" y="96"/>
                </a:lnTo>
                <a:lnTo>
                  <a:pt x="0" y="9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781800" y="195455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7085013" y="1802157"/>
            <a:ext cx="1373187" cy="261938"/>
          </a:xfrm>
          <a:custGeom>
            <a:avLst/>
            <a:gdLst>
              <a:gd name="T0" fmla="*/ 960 w 960"/>
              <a:gd name="T1" fmla="*/ 0 h 144"/>
              <a:gd name="T2" fmla="*/ 960 w 960"/>
              <a:gd name="T3" fmla="*/ 144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0"/>
                </a:moveTo>
                <a:lnTo>
                  <a:pt x="960" y="144"/>
                </a:lnTo>
                <a:lnTo>
                  <a:pt x="0" y="14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6858000" y="1972020"/>
            <a:ext cx="144463" cy="211137"/>
          </a:xfrm>
          <a:prstGeom prst="rightBrace">
            <a:avLst>
              <a:gd name="adj1" fmla="val 1217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963738" y="3567457"/>
            <a:ext cx="1065212" cy="10398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Address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Translation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Data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Structure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297113" y="1951382"/>
            <a:ext cx="9144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PPN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211513" y="1951382"/>
            <a:ext cx="6096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offset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2236788" y="2113307"/>
            <a:ext cx="423862" cy="141288"/>
          </a:xfrm>
          <a:custGeom>
            <a:avLst/>
            <a:gdLst>
              <a:gd name="T0" fmla="*/ 267 w 267"/>
              <a:gd name="T1" fmla="*/ 0 h 89"/>
              <a:gd name="T2" fmla="*/ 267 w 267"/>
              <a:gd name="T3" fmla="*/ 89 h 89"/>
              <a:gd name="T4" fmla="*/ 0 w 267"/>
              <a:gd name="T5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89">
                <a:moveTo>
                  <a:pt x="267" y="0"/>
                </a:moveTo>
                <a:lnTo>
                  <a:pt x="267" y="89"/>
                </a:lnTo>
                <a:lnTo>
                  <a:pt x="0" y="8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343150" y="227840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2452688" y="2287932"/>
            <a:ext cx="144462" cy="211138"/>
          </a:xfrm>
          <a:prstGeom prst="rightBrace">
            <a:avLst>
              <a:gd name="adj1" fmla="val 1218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2684463" y="2105370"/>
            <a:ext cx="847725" cy="298450"/>
          </a:xfrm>
          <a:custGeom>
            <a:avLst/>
            <a:gdLst>
              <a:gd name="T0" fmla="*/ 534 w 534"/>
              <a:gd name="T1" fmla="*/ 0 h 188"/>
              <a:gd name="T2" fmla="*/ 534 w 534"/>
              <a:gd name="T3" fmla="*/ 188 h 188"/>
              <a:gd name="T4" fmla="*/ 0 w 534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188">
                <a:moveTo>
                  <a:pt x="534" y="0"/>
                </a:moveTo>
                <a:lnTo>
                  <a:pt x="534" y="188"/>
                </a:lnTo>
                <a:lnTo>
                  <a:pt x="0" y="18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8143875" y="2387945"/>
            <a:ext cx="492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offset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765925" y="1349720"/>
            <a:ext cx="9413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base address</a:t>
            </a: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481888" y="2113307"/>
            <a:ext cx="739775" cy="309563"/>
          </a:xfrm>
          <a:custGeom>
            <a:avLst/>
            <a:gdLst>
              <a:gd name="T0" fmla="*/ 466 w 466"/>
              <a:gd name="T1" fmla="*/ 131 h 195"/>
              <a:gd name="T2" fmla="*/ 262 w 466"/>
              <a:gd name="T3" fmla="*/ 100 h 195"/>
              <a:gd name="T4" fmla="*/ 251 w 466"/>
              <a:gd name="T5" fmla="*/ 178 h 195"/>
              <a:gd name="T6" fmla="*/ 0 w 466"/>
              <a:gd name="T7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6" h="195">
                <a:moveTo>
                  <a:pt x="466" y="131"/>
                </a:moveTo>
                <a:cubicBezTo>
                  <a:pt x="382" y="111"/>
                  <a:pt x="298" y="92"/>
                  <a:pt x="262" y="100"/>
                </a:cubicBezTo>
                <a:cubicBezTo>
                  <a:pt x="226" y="108"/>
                  <a:pt x="295" y="195"/>
                  <a:pt x="251" y="178"/>
                </a:cubicBezTo>
                <a:cubicBezTo>
                  <a:pt x="207" y="161"/>
                  <a:pt x="103" y="8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6899275" y="1548157"/>
            <a:ext cx="125413" cy="357188"/>
          </a:xfrm>
          <a:custGeom>
            <a:avLst/>
            <a:gdLst>
              <a:gd name="T0" fmla="*/ 79 w 79"/>
              <a:gd name="T1" fmla="*/ 0 h 225"/>
              <a:gd name="T2" fmla="*/ 5 w 79"/>
              <a:gd name="T3" fmla="*/ 53 h 225"/>
              <a:gd name="T4" fmla="*/ 53 w 79"/>
              <a:gd name="T5" fmla="*/ 110 h 225"/>
              <a:gd name="T6" fmla="*/ 0 w 79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25">
                <a:moveTo>
                  <a:pt x="79" y="0"/>
                </a:moveTo>
                <a:cubicBezTo>
                  <a:pt x="44" y="17"/>
                  <a:pt x="9" y="35"/>
                  <a:pt x="5" y="53"/>
                </a:cubicBezTo>
                <a:cubicBezTo>
                  <a:pt x="1" y="71"/>
                  <a:pt x="54" y="81"/>
                  <a:pt x="53" y="110"/>
                </a:cubicBezTo>
                <a:cubicBezTo>
                  <a:pt x="52" y="139"/>
                  <a:pt x="26" y="182"/>
                  <a:pt x="0" y="2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33400" y="4759670"/>
            <a:ext cx="83026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69900" indent="-469900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 dirty="0"/>
              <a:t>Offsets within the virtual page and corresponding physical page are the same</a:t>
            </a:r>
          </a:p>
          <a:p>
            <a:pPr marL="469900" indent="-469900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 dirty="0"/>
              <a:t>We only need to translate the virtual page number (VPN) to the corresponding physical page number (PPN) also called </a:t>
            </a:r>
            <a:r>
              <a:rPr lang="en-US" sz="2000" i="1" dirty="0"/>
              <a:t>page </a:t>
            </a:r>
            <a:r>
              <a:rPr lang="en-US" sz="2000" i="1" dirty="0" smtClean="0"/>
              <a:t>frame </a:t>
            </a:r>
            <a:r>
              <a:rPr lang="en-US" sz="2000" i="1" dirty="0" smtClean="0">
                <a:sym typeface="Wingdings"/>
              </a:rPr>
              <a:t> effectively a base address</a:t>
            </a:r>
            <a:endParaRPr lang="en-US" sz="2000" i="1" dirty="0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1887538" y="2611782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284913" y="3235670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295400" y="1216370"/>
            <a:ext cx="1149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Physical memory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pages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297488" y="1149695"/>
            <a:ext cx="13938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virtual memory pages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(located on disk)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17538" y="1830732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pages</a:t>
            </a: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1138238" y="1972020"/>
            <a:ext cx="341312" cy="107950"/>
          </a:xfrm>
          <a:custGeom>
            <a:avLst/>
            <a:gdLst>
              <a:gd name="T0" fmla="*/ 0 w 215"/>
              <a:gd name="T1" fmla="*/ 0 h 68"/>
              <a:gd name="T2" fmla="*/ 42 w 215"/>
              <a:gd name="T3" fmla="*/ 63 h 68"/>
              <a:gd name="T4" fmla="*/ 147 w 215"/>
              <a:gd name="T5" fmla="*/ 11 h 68"/>
              <a:gd name="T6" fmla="*/ 215 w 215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68">
                <a:moveTo>
                  <a:pt x="0" y="0"/>
                </a:moveTo>
                <a:cubicBezTo>
                  <a:pt x="9" y="30"/>
                  <a:pt x="18" y="61"/>
                  <a:pt x="42" y="63"/>
                </a:cubicBezTo>
                <a:cubicBezTo>
                  <a:pt x="66" y="65"/>
                  <a:pt x="118" y="10"/>
                  <a:pt x="147" y="11"/>
                </a:cubicBezTo>
                <a:cubicBezTo>
                  <a:pt x="176" y="12"/>
                  <a:pt x="195" y="40"/>
                  <a:pt x="215" y="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4173538" y="2072032"/>
            <a:ext cx="765175" cy="349250"/>
          </a:xfrm>
          <a:prstGeom prst="leftArrow">
            <a:avLst>
              <a:gd name="adj1" fmla="val 50000"/>
              <a:gd name="adj2" fmla="val 54773"/>
            </a:avLst>
          </a:prstGeom>
          <a:solidFill>
            <a:srgbClr val="A5002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497263" y="3907182"/>
            <a:ext cx="9144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VPN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36588" y="3894482"/>
            <a:ext cx="914400" cy="15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PPN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3125788" y="3981795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1630363" y="396592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970338" y="2446682"/>
            <a:ext cx="13827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>
                <a:latin typeface="Arial" charset="0"/>
              </a:rPr>
              <a:t>Move page and translate address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74663" y="3449982"/>
            <a:ext cx="4073525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8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Tables</a:t>
            </a:r>
            <a:endParaRPr lang="en-AU"/>
          </a:p>
        </p:txBody>
      </p:sp>
      <p:sp>
        <p:nvSpPr>
          <p:cNvPr id="3328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Stores placement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 of page table entries, indexed by virtual page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 register in CPU points to page table in physical memory</a:t>
            </a:r>
          </a:p>
          <a:p>
            <a:pPr>
              <a:lnSpc>
                <a:spcPct val="90000"/>
              </a:lnSpc>
            </a:pPr>
            <a:r>
              <a:rPr lang="en-US" dirty="0"/>
              <a:t>If page is present in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Page table entry (PTE) </a:t>
            </a:r>
            <a:r>
              <a:rPr lang="en-US" dirty="0"/>
              <a:t>stores the physical page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Plus other status bits (referenced, dirty, …)</a:t>
            </a:r>
          </a:p>
          <a:p>
            <a:pPr>
              <a:lnSpc>
                <a:spcPct val="90000"/>
              </a:lnSpc>
            </a:pPr>
            <a:r>
              <a:rPr lang="en-US" dirty="0"/>
              <a:t>If page is not present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PTE can refer to location in swap space on disk</a:t>
            </a:r>
          </a:p>
        </p:txBody>
      </p:sp>
    </p:spTree>
    <p:extLst>
      <p:ext uri="{BB962C8B-B14F-4D97-AF65-F5344CB8AC3E}">
        <p14:creationId xmlns="" xmlns:p14="http://schemas.microsoft.com/office/powerpoint/2010/main" val="21251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Using a Page Table</a:t>
            </a:r>
            <a:endParaRPr lang="en-AU" dirty="0"/>
          </a:p>
        </p:txBody>
      </p:sp>
      <p:pic>
        <p:nvPicPr>
          <p:cNvPr id="5" name="Picture 4" descr="f05-2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062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Pages to Storage</a:t>
            </a:r>
            <a:endParaRPr lang="en-AU" dirty="0"/>
          </a:p>
        </p:txBody>
      </p:sp>
      <p:pic>
        <p:nvPicPr>
          <p:cNvPr id="5" name="Picture 4" descr="f05-2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4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AU" dirty="0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Virtual Address (bits): 64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Physical DRAM: 16 GB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Page Size 4 KB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PTE Size (byte): 8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C00000"/>
                </a:solidFill>
              </a:rPr>
              <a:t>How many page table entries (PTE) are needed?</a:t>
            </a:r>
          </a:p>
          <a:p>
            <a:pPr lvl="1">
              <a:lnSpc>
                <a:spcPct val="80000"/>
              </a:lnSpc>
            </a:pPr>
            <a:r>
              <a:rPr lang="en-AU" dirty="0" smtClean="0">
                <a:solidFill>
                  <a:schemeClr val="tx1"/>
                </a:solidFill>
              </a:rPr>
              <a:t>#PTE = 64 – 12 = 52 bits or 2</a:t>
            </a:r>
            <a:r>
              <a:rPr lang="en-AU" baseline="30000" dirty="0" smtClean="0">
                <a:solidFill>
                  <a:schemeClr val="tx1"/>
                </a:solidFill>
              </a:rPr>
              <a:t>52</a:t>
            </a:r>
            <a:r>
              <a:rPr lang="en-AU" dirty="0" smtClean="0">
                <a:solidFill>
                  <a:schemeClr val="tx1"/>
                </a:solidFill>
              </a:rPr>
              <a:t> entries</a:t>
            </a:r>
          </a:p>
          <a:p>
            <a:pPr lvl="1">
              <a:lnSpc>
                <a:spcPct val="80000"/>
              </a:lnSpc>
            </a:pPr>
            <a:endParaRPr lang="en-AU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C00000"/>
                </a:solidFill>
              </a:rPr>
              <a:t>How much physical memory is needed for storing the page table?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PT physical memory = 2</a:t>
            </a:r>
            <a:r>
              <a:rPr lang="en-US" baseline="30000" dirty="0" smtClean="0">
                <a:solidFill>
                  <a:schemeClr val="tx1"/>
                </a:solidFill>
              </a:rPr>
              <a:t>52</a:t>
            </a:r>
            <a:r>
              <a:rPr lang="en-US" dirty="0" smtClean="0">
                <a:solidFill>
                  <a:schemeClr val="tx1"/>
                </a:solidFill>
              </a:rPr>
              <a:t> × 2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= 2</a:t>
            </a:r>
            <a:r>
              <a:rPr lang="en-US" baseline="30000" dirty="0" smtClean="0">
                <a:solidFill>
                  <a:schemeClr val="tx1"/>
                </a:solidFill>
              </a:rPr>
              <a:t>55</a:t>
            </a:r>
            <a:r>
              <a:rPr lang="en-US" dirty="0" smtClean="0">
                <a:solidFill>
                  <a:schemeClr val="tx1"/>
                </a:solidFill>
              </a:rPr>
              <a:t> bytes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 Penalty</a:t>
            </a:r>
            <a:endParaRPr lang="en-AU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page fault, the page must be fetched from disk</a:t>
            </a:r>
          </a:p>
          <a:p>
            <a:pPr lvl="1"/>
            <a:r>
              <a:rPr lang="en-US"/>
              <a:t>Takes millions of clock cycles</a:t>
            </a:r>
          </a:p>
          <a:p>
            <a:pPr lvl="1"/>
            <a:r>
              <a:rPr lang="en-US"/>
              <a:t>Handled by OS code</a:t>
            </a:r>
          </a:p>
          <a:p>
            <a:r>
              <a:rPr lang="en-US"/>
              <a:t>Try to minimize page fault rate</a:t>
            </a:r>
          </a:p>
          <a:p>
            <a:pPr lvl="1"/>
            <a:r>
              <a:rPr lang="en-US"/>
              <a:t>Fully associative placement</a:t>
            </a:r>
          </a:p>
          <a:p>
            <a:pPr lvl="1"/>
            <a:r>
              <a:rPr lang="en-US"/>
              <a:t>Smart replacement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26315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and Writes</a:t>
            </a:r>
            <a:endParaRPr lang="en-AU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To reduce page fault rate, prefer least-recently used (LRU) replacement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Reference bit (aka use bit) in PTE set to 1 on access to page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Periodically cleared to 0 by OS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page with reference bit = 0 has not been used recently</a:t>
            </a:r>
          </a:p>
          <a:p>
            <a:pPr>
              <a:lnSpc>
                <a:spcPct val="80000"/>
              </a:lnSpc>
            </a:pPr>
            <a:r>
              <a:rPr lang="en-US" dirty="0"/>
              <a:t>Disk writes take millions of cycles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through is impractical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write-back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Dirty bit in PTE set when page is written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60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AU" dirty="0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happens during a memory access?</a:t>
            </a:r>
          </a:p>
          <a:p>
            <a:pPr lvl="1"/>
            <a:r>
              <a:rPr lang="en-US" altLang="en-US" dirty="0"/>
              <a:t>M</a:t>
            </a:r>
            <a:r>
              <a:rPr lang="en-US" altLang="en-US" dirty="0" smtClean="0"/>
              <a:t>ap </a:t>
            </a:r>
            <a:r>
              <a:rPr lang="en-US" altLang="en-US" dirty="0">
                <a:solidFill>
                  <a:srgbClr val="800000"/>
                </a:solidFill>
              </a:rPr>
              <a:t>virtual address</a:t>
            </a:r>
            <a:r>
              <a:rPr lang="en-US" altLang="en-US" dirty="0"/>
              <a:t> into </a:t>
            </a:r>
            <a:r>
              <a:rPr lang="en-US" altLang="en-US" dirty="0">
                <a:solidFill>
                  <a:srgbClr val="800000"/>
                </a:solidFill>
              </a:rPr>
              <a:t>physical address</a:t>
            </a:r>
            <a:r>
              <a:rPr lang="en-US" altLang="en-US" dirty="0"/>
              <a:t> using </a:t>
            </a:r>
            <a:r>
              <a:rPr lang="en-US" altLang="en-US" dirty="0">
                <a:solidFill>
                  <a:srgbClr val="800000"/>
                </a:solidFill>
              </a:rPr>
              <a:t>page table</a:t>
            </a:r>
            <a:endParaRPr lang="en-US" altLang="en-US" u="sng" dirty="0"/>
          </a:p>
          <a:p>
            <a:pPr lvl="1"/>
            <a:r>
              <a:rPr lang="en-US" altLang="en-US" dirty="0"/>
              <a:t>If the page is in memory: access physical memory</a:t>
            </a:r>
          </a:p>
          <a:p>
            <a:pPr lvl="1"/>
            <a:r>
              <a:rPr lang="en-US" altLang="en-US" dirty="0"/>
              <a:t>If the page is on disk: </a:t>
            </a:r>
            <a:r>
              <a:rPr lang="en-US" altLang="en-US" u="sng" dirty="0">
                <a:solidFill>
                  <a:srgbClr val="800000"/>
                </a:solidFill>
              </a:rPr>
              <a:t>page fault</a:t>
            </a:r>
            <a:endParaRPr lang="en-US" altLang="en-US" u="sng" dirty="0"/>
          </a:p>
          <a:p>
            <a:pPr lvl="2"/>
            <a:r>
              <a:rPr lang="en-US" altLang="en-US" dirty="0"/>
              <a:t>Suspend program</a:t>
            </a:r>
          </a:p>
          <a:p>
            <a:pPr lvl="2"/>
            <a:r>
              <a:rPr lang="en-US" altLang="en-US" dirty="0"/>
              <a:t>Get operating system to load the page from </a:t>
            </a:r>
            <a:r>
              <a:rPr lang="en-US" altLang="en-US" dirty="0" smtClean="0"/>
              <a:t>disk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640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AU" dirty="0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Page </a:t>
            </a:r>
            <a:r>
              <a:rPr lang="en-US" altLang="en-US" dirty="0"/>
              <a:t>table is in memory - this slows down access</a:t>
            </a:r>
            <a:r>
              <a:rPr lang="en-US" altLang="en-US" dirty="0" smtClean="0"/>
              <a:t>!</a:t>
            </a:r>
          </a:p>
          <a:p>
            <a:pPr lvl="1"/>
            <a:r>
              <a:rPr lang="en-US" dirty="0" smtClean="0"/>
              <a:t>Takes an </a:t>
            </a:r>
            <a:r>
              <a:rPr lang="en-US" i="1" dirty="0" smtClean="0"/>
              <a:t>extra</a:t>
            </a:r>
            <a:r>
              <a:rPr lang="en-US" dirty="0" smtClean="0"/>
              <a:t> memory access to translate a VA to a PA</a:t>
            </a:r>
          </a:p>
          <a:p>
            <a:pPr lvl="1"/>
            <a:r>
              <a:rPr lang="en-US" dirty="0" smtClean="0"/>
              <a:t>Makes memory accesses very expensive (if every access was really </a:t>
            </a:r>
            <a:r>
              <a:rPr lang="en-US" i="1" dirty="0" smtClean="0"/>
              <a:t>two</a:t>
            </a:r>
            <a:r>
              <a:rPr lang="en-US" dirty="0" smtClean="0"/>
              <a:t> accesses)</a:t>
            </a:r>
            <a:endParaRPr lang="en-AU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92200" y="1828800"/>
            <a:ext cx="6565900" cy="1554163"/>
            <a:chOff x="600" y="464"/>
            <a:chExt cx="4136" cy="979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32" y="536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56" y="544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00" y="1152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64" y="768"/>
              <a:ext cx="3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72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Trans-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lation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24" y="56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064" y="568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64" y="648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44" y="648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504" y="632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920" y="10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28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1408" y="1416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416" y="107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248" y="1080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664" y="104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496" y="10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656" y="1040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664" y="1048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664" y="1392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80" y="480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VA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60" y="480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PA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36" y="464"/>
              <a:ext cx="40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miss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408" y="1088"/>
              <a:ext cx="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hit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816" y="1264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640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Translation </a:t>
            </a:r>
            <a:r>
              <a:rPr lang="en-US" altLang="en-US" dirty="0" err="1" smtClean="0"/>
              <a:t>lookaside</a:t>
            </a:r>
            <a:r>
              <a:rPr lang="en-US" altLang="en-US" dirty="0" smtClean="0"/>
              <a:t> buffer (</a:t>
            </a:r>
            <a:r>
              <a:rPr lang="en-AU" dirty="0" smtClean="0"/>
              <a:t>TLB)</a:t>
            </a:r>
            <a:endParaRPr lang="en-AU" dirty="0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 smtClean="0"/>
              <a:t>Translation </a:t>
            </a:r>
            <a:r>
              <a:rPr lang="en-US" altLang="en-US" u="sng" dirty="0" err="1" smtClean="0"/>
              <a:t>lookaside</a:t>
            </a:r>
            <a:r>
              <a:rPr lang="en-US" altLang="en-US" u="sng" dirty="0" smtClean="0"/>
              <a:t> buffer</a:t>
            </a:r>
            <a:r>
              <a:rPr lang="en-US" altLang="en-US" dirty="0" smtClean="0"/>
              <a:t> (TLB) </a:t>
            </a:r>
          </a:p>
          <a:p>
            <a:pPr lvl="1"/>
            <a:r>
              <a:rPr lang="en-US" altLang="en-US" dirty="0" smtClean="0"/>
              <a:t>Special cache of translated addresses</a:t>
            </a:r>
          </a:p>
          <a:p>
            <a:pPr lvl="1"/>
            <a:r>
              <a:rPr lang="en-US" dirty="0" smtClean="0"/>
              <a:t>Keeps track of recently used address mappings to avoid having to do a page table lookup</a:t>
            </a:r>
          </a:p>
          <a:p>
            <a:pPr lvl="1"/>
            <a:r>
              <a:rPr lang="en-US" dirty="0" smtClean="0"/>
              <a:t>Just like any other cache, the TLB can be organized as fully associative, set associative, or direct mapped</a:t>
            </a:r>
          </a:p>
          <a:p>
            <a:pPr lvl="1"/>
            <a:r>
              <a:rPr lang="en-US" dirty="0" smtClean="0"/>
              <a:t>TLB access time is typically smaller than cache access time (because TLBs are much smaller than caches)</a:t>
            </a:r>
          </a:p>
          <a:p>
            <a:pPr lvl="2"/>
            <a:r>
              <a:rPr lang="en-US" dirty="0" smtClean="0"/>
              <a:t>TLBs are typically not more than 128 to 256 entries even on high end machines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AU" dirty="0" smtClean="0"/>
          </a:p>
          <a:p>
            <a:pPr>
              <a:lnSpc>
                <a:spcPct val="80000"/>
              </a:lnSpc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60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AU" dirty="0" smtClean="0"/>
          </a:p>
        </p:txBody>
      </p:sp>
      <p:pic>
        <p:nvPicPr>
          <p:cNvPr id="5" name="Picture 6" descr="f05-1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43000"/>
            <a:ext cx="6484938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4062" y="3886200"/>
            <a:ext cx="6891338" cy="2286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v"/>
              <a:defRPr sz="2000"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/>
              <a:t>Example cache block read for organization </a:t>
            </a:r>
            <a:r>
              <a:rPr lang="en-US" sz="1600" dirty="0" smtClean="0">
                <a:solidFill>
                  <a:srgbClr val="FF0000"/>
                </a:solidFill>
              </a:rPr>
              <a:t>a.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for address transfer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15 bus cycles per DRAM access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per data transfer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For 4-word block, 1-word-wide DRAM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Miss penalty = 1 + 4×15 + 4×1 = 65 bus cycles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Bandwidth = 16 bytes / 65 cycles = 0.25 B/cycle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79147" y="1828800"/>
            <a:ext cx="273749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How about bandwidth for these organizations?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7741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Translation Using a TLB</a:t>
            </a:r>
            <a:endParaRPr lang="en-AU" dirty="0"/>
          </a:p>
        </p:txBody>
      </p:sp>
      <p:pic>
        <p:nvPicPr>
          <p:cNvPr id="5" name="Picture 5" descr="f05-2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899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TLB Miss Handler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TLB miss </a:t>
            </a:r>
            <a:r>
              <a:rPr lang="en-AU" dirty="0" smtClean="0"/>
              <a:t>indicates one of </a:t>
            </a:r>
            <a:endParaRPr lang="en-AU" dirty="0"/>
          </a:p>
          <a:p>
            <a:pPr lvl="1"/>
            <a:r>
              <a:rPr lang="en-AU" dirty="0"/>
              <a:t>Page present, but PTE not in TLB</a:t>
            </a:r>
          </a:p>
          <a:p>
            <a:pPr lvl="1"/>
            <a:r>
              <a:rPr lang="en-AU" dirty="0"/>
              <a:t>Page not </a:t>
            </a:r>
            <a:r>
              <a:rPr lang="en-AU" dirty="0" smtClean="0"/>
              <a:t>present (page fault)</a:t>
            </a:r>
            <a:endParaRPr lang="en-AU" dirty="0"/>
          </a:p>
          <a:p>
            <a:r>
              <a:rPr lang="en-AU" dirty="0" smtClean="0"/>
              <a:t>Handler </a:t>
            </a:r>
            <a:r>
              <a:rPr lang="en-AU" dirty="0"/>
              <a:t>copies PTE from memory to TLB</a:t>
            </a:r>
          </a:p>
          <a:p>
            <a:pPr lvl="1"/>
            <a:r>
              <a:rPr lang="en-AU" dirty="0"/>
              <a:t>Then restarts instruction</a:t>
            </a:r>
          </a:p>
          <a:p>
            <a:pPr lvl="1"/>
            <a:r>
              <a:rPr lang="en-AU" dirty="0"/>
              <a:t>If page not present, page fault will </a:t>
            </a:r>
            <a:r>
              <a:rPr lang="en-AU" dirty="0" smtClean="0"/>
              <a:t>occur</a:t>
            </a:r>
          </a:p>
          <a:p>
            <a:r>
              <a:rPr lang="en-US" sz="2800" dirty="0" smtClean="0"/>
              <a:t>TLB misses are much more frequent than page faults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19305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Page Fault Handler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 faulting virtual address to find PTE</a:t>
            </a:r>
          </a:p>
          <a:p>
            <a:r>
              <a:rPr lang="en-AU" dirty="0"/>
              <a:t>Locate page on disk</a:t>
            </a:r>
          </a:p>
          <a:p>
            <a:r>
              <a:rPr lang="en-AU" dirty="0"/>
              <a:t>Choose page to replace</a:t>
            </a:r>
          </a:p>
          <a:p>
            <a:pPr lvl="1"/>
            <a:r>
              <a:rPr lang="en-AU" dirty="0"/>
              <a:t>If dirty, write to disk </a:t>
            </a:r>
            <a:r>
              <a:rPr lang="en-AU" dirty="0" smtClean="0"/>
              <a:t>first</a:t>
            </a:r>
          </a:p>
          <a:p>
            <a:r>
              <a:rPr lang="en-AU" dirty="0" smtClean="0"/>
              <a:t>What about copies in the cache?</a:t>
            </a:r>
            <a:endParaRPr lang="en-AU" dirty="0"/>
          </a:p>
          <a:p>
            <a:r>
              <a:rPr lang="en-AU" dirty="0"/>
              <a:t>Read page into memory and update page table</a:t>
            </a:r>
          </a:p>
          <a:p>
            <a:r>
              <a:rPr lang="en-AU" dirty="0" smtClean="0"/>
              <a:t>Interaction with the operating system: make </a:t>
            </a:r>
            <a:r>
              <a:rPr lang="en-AU" dirty="0"/>
              <a:t>process runnable again</a:t>
            </a:r>
          </a:p>
          <a:p>
            <a:pPr lvl="1"/>
            <a:r>
              <a:rPr lang="en-AU" dirty="0"/>
              <a:t>Restart from faulting instruction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7286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Cache Interaction</a:t>
            </a:r>
            <a:endParaRPr lang="en-A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05401" y="1124700"/>
            <a:ext cx="3849688" cy="511175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 cache tag uses physical address</a:t>
            </a:r>
          </a:p>
          <a:p>
            <a:pPr lvl="1"/>
            <a:r>
              <a:rPr lang="en-US" sz="2000" dirty="0" smtClean="0"/>
              <a:t>Need to translate before cache lookup</a:t>
            </a:r>
          </a:p>
          <a:p>
            <a:r>
              <a:rPr lang="en-US" sz="2400" dirty="0" smtClean="0"/>
              <a:t>Alternative: use virtual address tag</a:t>
            </a:r>
          </a:p>
          <a:p>
            <a:pPr lvl="1"/>
            <a:r>
              <a:rPr lang="en-US" sz="2000" dirty="0" smtClean="0"/>
              <a:t>Complications due to aliasing</a:t>
            </a:r>
          </a:p>
          <a:p>
            <a:pPr lvl="2"/>
            <a:r>
              <a:rPr lang="en-US" sz="1800" dirty="0" smtClean="0"/>
              <a:t>Different virtual addresses for shared </a:t>
            </a:r>
            <a:r>
              <a:rPr lang="en-US" sz="1800" smtClean="0"/>
              <a:t>physical address</a:t>
            </a:r>
            <a:endParaRPr lang="en-US" sz="1800" dirty="0" smtClean="0"/>
          </a:p>
        </p:txBody>
      </p:sp>
      <p:pic>
        <p:nvPicPr>
          <p:cNvPr id="6" name="Picture 5" descr="f05-2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7575"/>
            <a:ext cx="4956175" cy="5084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476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Big Picture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767138" y="1139825"/>
            <a:ext cx="1441450" cy="50165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783013" y="1974850"/>
            <a:ext cx="1414462" cy="7000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014538" y="2592388"/>
            <a:ext cx="1687512" cy="70485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411663" y="3297238"/>
            <a:ext cx="1500187" cy="70485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5624513" y="2597150"/>
            <a:ext cx="1414462" cy="7000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4483100" y="4438650"/>
            <a:ext cx="1414463" cy="7000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2270125" y="4878388"/>
            <a:ext cx="1644650" cy="70485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7061200" y="3297238"/>
            <a:ext cx="1370013" cy="460375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6867525" y="4184650"/>
            <a:ext cx="1730375" cy="906463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88963" y="3492500"/>
            <a:ext cx="1789112" cy="74295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358775" y="4843463"/>
            <a:ext cx="1746250" cy="950912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760788" y="1235075"/>
            <a:ext cx="151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TLB access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41763" y="2124075"/>
            <a:ext cx="1130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TLB hit?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24" name="AutoShape 16"/>
          <p:cNvCxnSpPr>
            <a:cxnSpLocks noChangeShapeType="1"/>
            <a:stCxn id="43012" idx="1"/>
            <a:endCxn id="43013" idx="0"/>
          </p:cNvCxnSpPr>
          <p:nvPr/>
        </p:nvCxnSpPr>
        <p:spPr bwMode="auto">
          <a:xfrm rot="10800000" flipV="1">
            <a:off x="2859088" y="2325688"/>
            <a:ext cx="923925" cy="2667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17"/>
          <p:cNvCxnSpPr>
            <a:cxnSpLocks noChangeShapeType="1"/>
            <a:stCxn id="43012" idx="3"/>
            <a:endCxn id="43015" idx="0"/>
          </p:cNvCxnSpPr>
          <p:nvPr/>
        </p:nvCxnSpPr>
        <p:spPr bwMode="auto">
          <a:xfrm>
            <a:off x="5197475" y="2325688"/>
            <a:ext cx="1135063" cy="27146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6" name="AutoShape 18"/>
          <p:cNvCxnSpPr>
            <a:cxnSpLocks noChangeShapeType="1"/>
            <a:stCxn id="43011" idx="2"/>
            <a:endCxn id="43012" idx="0"/>
          </p:cNvCxnSpPr>
          <p:nvPr/>
        </p:nvCxnSpPr>
        <p:spPr bwMode="auto">
          <a:xfrm>
            <a:off x="4487863" y="1641475"/>
            <a:ext cx="3175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7" name="AutoShape 19"/>
          <p:cNvCxnSpPr>
            <a:cxnSpLocks noChangeShapeType="1"/>
            <a:endCxn id="43022" idx="1"/>
          </p:cNvCxnSpPr>
          <p:nvPr/>
        </p:nvCxnSpPr>
        <p:spPr bwMode="auto">
          <a:xfrm>
            <a:off x="2727325" y="1427163"/>
            <a:ext cx="1033463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881063" y="1212850"/>
            <a:ext cx="1878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Virtual address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074863" y="2592388"/>
            <a:ext cx="16351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try to read from PT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88988" y="3662363"/>
            <a:ext cx="14398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page fault?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31" name="AutoShape 23"/>
          <p:cNvCxnSpPr>
            <a:cxnSpLocks noChangeShapeType="1"/>
            <a:endCxn id="43020" idx="0"/>
          </p:cNvCxnSpPr>
          <p:nvPr/>
        </p:nvCxnSpPr>
        <p:spPr bwMode="auto">
          <a:xfrm rot="10800000" flipV="1">
            <a:off x="1484313" y="3030538"/>
            <a:ext cx="517525" cy="46196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2" name="AutoShape 24"/>
          <p:cNvCxnSpPr>
            <a:cxnSpLocks noChangeShapeType="1"/>
            <a:stCxn id="43020" idx="1"/>
            <a:endCxn id="43021" idx="0"/>
          </p:cNvCxnSpPr>
          <p:nvPr/>
        </p:nvCxnSpPr>
        <p:spPr bwMode="auto">
          <a:xfrm rot="10800000" flipH="1" flipV="1">
            <a:off x="588963" y="3863975"/>
            <a:ext cx="642937" cy="979488"/>
          </a:xfrm>
          <a:prstGeom prst="bentConnector4">
            <a:avLst>
              <a:gd name="adj1" fmla="val -35556"/>
              <a:gd name="adj2" fmla="val 69042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358775" y="4840288"/>
            <a:ext cx="163512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replace page from disk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34" name="AutoShape 26"/>
          <p:cNvCxnSpPr>
            <a:cxnSpLocks noChangeShapeType="1"/>
            <a:endCxn id="43017" idx="0"/>
          </p:cNvCxnSpPr>
          <p:nvPr/>
        </p:nvCxnSpPr>
        <p:spPr bwMode="auto">
          <a:xfrm rot="16200000" flipH="1">
            <a:off x="2241550" y="4027488"/>
            <a:ext cx="1014413" cy="687387"/>
          </a:xfrm>
          <a:prstGeom prst="bentConnector3">
            <a:avLst>
              <a:gd name="adj1" fmla="val -15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2325688" y="4870450"/>
            <a:ext cx="16351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TLB miss stall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3025775" y="1900238"/>
            <a:ext cx="509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No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5429250" y="1922463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Yes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5913438" y="2724150"/>
            <a:ext cx="917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Write?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39" name="AutoShape 31"/>
          <p:cNvCxnSpPr>
            <a:cxnSpLocks noChangeShapeType="1"/>
            <a:stCxn id="43015" idx="1"/>
            <a:endCxn id="43014" idx="0"/>
          </p:cNvCxnSpPr>
          <p:nvPr/>
        </p:nvCxnSpPr>
        <p:spPr bwMode="auto">
          <a:xfrm rot="10800000" flipV="1">
            <a:off x="5162550" y="2947988"/>
            <a:ext cx="461963" cy="3492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375150" y="3281363"/>
            <a:ext cx="16351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try to read from cache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41" name="AutoShape 33"/>
          <p:cNvCxnSpPr>
            <a:cxnSpLocks noChangeShapeType="1"/>
            <a:stCxn id="43040" idx="2"/>
            <a:endCxn id="43016" idx="0"/>
          </p:cNvCxnSpPr>
          <p:nvPr/>
        </p:nvCxnSpPr>
        <p:spPr bwMode="auto">
          <a:xfrm rot="5400000">
            <a:off x="4964113" y="4210050"/>
            <a:ext cx="455612" cy="1588"/>
          </a:xfrm>
          <a:prstGeom prst="bentConnector3">
            <a:avLst>
              <a:gd name="adj1" fmla="val 4982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4568825" y="4586288"/>
            <a:ext cx="1398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Cache hit?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5168900" y="2514600"/>
            <a:ext cx="509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No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44" name="AutoShape 36"/>
          <p:cNvCxnSpPr>
            <a:cxnSpLocks noChangeShapeType="1"/>
          </p:cNvCxnSpPr>
          <p:nvPr/>
        </p:nvCxnSpPr>
        <p:spPr bwMode="auto">
          <a:xfrm>
            <a:off x="7067550" y="2952750"/>
            <a:ext cx="635000" cy="3857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7069138" y="2492375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Yes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7116763" y="3324225"/>
            <a:ext cx="1370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Set in TLB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47" name="AutoShape 39"/>
          <p:cNvCxnSpPr>
            <a:cxnSpLocks noChangeShapeType="1"/>
          </p:cNvCxnSpPr>
          <p:nvPr/>
        </p:nvCxnSpPr>
        <p:spPr bwMode="auto">
          <a:xfrm rot="5400000">
            <a:off x="7496175" y="3973513"/>
            <a:ext cx="455613" cy="1587"/>
          </a:xfrm>
          <a:prstGeom prst="bentConnector3">
            <a:avLst>
              <a:gd name="adj1" fmla="val 4982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6937375" y="4327525"/>
            <a:ext cx="16494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cache/buffer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mem. write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49" name="AutoShape 41"/>
          <p:cNvCxnSpPr>
            <a:cxnSpLocks noChangeShapeType="1"/>
          </p:cNvCxnSpPr>
          <p:nvPr/>
        </p:nvCxnSpPr>
        <p:spPr bwMode="auto">
          <a:xfrm>
            <a:off x="5891213" y="4810125"/>
            <a:ext cx="715962" cy="639763"/>
          </a:xfrm>
          <a:prstGeom prst="bentConnector3">
            <a:avLst>
              <a:gd name="adj1" fmla="val 10244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5389563" y="5448300"/>
            <a:ext cx="24288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Deliver data to CPU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43051" name="AutoShape 43"/>
          <p:cNvCxnSpPr>
            <a:cxnSpLocks noChangeShapeType="1"/>
            <a:stCxn id="43016" idx="1"/>
            <a:endCxn id="43053" idx="0"/>
          </p:cNvCxnSpPr>
          <p:nvPr/>
        </p:nvCxnSpPr>
        <p:spPr bwMode="auto">
          <a:xfrm rot="10800000" flipH="1" flipV="1">
            <a:off x="4483100" y="4789488"/>
            <a:ext cx="53975" cy="823912"/>
          </a:xfrm>
          <a:prstGeom prst="bentConnector4">
            <a:avLst>
              <a:gd name="adj1" fmla="val -423528"/>
              <a:gd name="adj2" fmla="val 71292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3756025" y="5629275"/>
            <a:ext cx="1500188" cy="70485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Text Box 45"/>
          <p:cNvSpPr txBox="1">
            <a:spLocks noChangeArrowheads="1"/>
          </p:cNvSpPr>
          <p:nvPr/>
        </p:nvSpPr>
        <p:spPr bwMode="auto">
          <a:xfrm>
            <a:off x="3719513" y="5613400"/>
            <a:ext cx="16351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cache miss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stall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6053138" y="4376738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Yes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4022725" y="4325938"/>
            <a:ext cx="509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No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2570163" y="3441700"/>
            <a:ext cx="509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No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358775" y="3309938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Yes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Event Combinations</a:t>
            </a:r>
            <a:endParaRPr lang="en-AU" dirty="0"/>
          </a:p>
        </p:txBody>
      </p:sp>
      <p:graphicFrame>
        <p:nvGraphicFramePr>
          <p:cNvPr id="5" name="Group 106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153400" cy="505968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51816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TLB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Possible?  Under what circumstances?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Hit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3505200" y="1981200"/>
            <a:ext cx="2513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Yes – what we want!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3505200" y="2413000"/>
            <a:ext cx="43084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Yes – although the page table is not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checked if the TLB hits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3505200" y="3175000"/>
            <a:ext cx="3967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Yes – TLB miss, PA in page table</a:t>
            </a: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505200" y="3632200"/>
            <a:ext cx="50276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Yes – TLB miss, PA in page table, but data</a:t>
            </a:r>
          </a:p>
          <a:p>
            <a:r>
              <a:rPr lang="en-US" sz="2000">
                <a:solidFill>
                  <a:schemeClr val="tx1"/>
                </a:solidFill>
              </a:rPr>
              <a:t>not in cache</a:t>
            </a: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505200" y="4394200"/>
            <a:ext cx="201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Yes – page fault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505200" y="4775200"/>
            <a:ext cx="50133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Impossible – TLB translation not possible if</a:t>
            </a:r>
          </a:p>
          <a:p>
            <a:r>
              <a:rPr lang="en-US" sz="2000">
                <a:solidFill>
                  <a:schemeClr val="tx1"/>
                </a:solidFill>
              </a:rPr>
              <a:t>page is not present in memory</a:t>
            </a: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505200" y="5562600"/>
            <a:ext cx="48148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Impossible – data not allowed in cache if </a:t>
            </a:r>
          </a:p>
          <a:p>
            <a:r>
              <a:rPr lang="en-US" sz="2000">
                <a:solidFill>
                  <a:schemeClr val="tx1"/>
                </a:solidFill>
              </a:rPr>
              <a:t>page is not in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11728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Virtually Addressed Cache?</a:t>
            </a:r>
            <a:endParaRPr lang="en-AU" dirty="0"/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virtually addressed cache would only require</a:t>
            </a:r>
            <a:br>
              <a:rPr lang="en-US" dirty="0" smtClean="0"/>
            </a:br>
            <a:r>
              <a:rPr lang="en-US" dirty="0" smtClean="0"/>
              <a:t>address translation on cache misses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But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Two different virtual addresses can map to the same physical address (when processes are sharing data), i.e., two different cache entries hold data for the same physical address – </a:t>
            </a:r>
            <a:r>
              <a:rPr lang="en-US" dirty="0" smtClean="0"/>
              <a:t>synonyms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1958975"/>
            <a:ext cx="5334000" cy="2079625"/>
            <a:chOff x="1004" y="600"/>
            <a:chExt cx="3360" cy="131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74" y="1731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28" y="662"/>
              <a:ext cx="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70" y="666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004" y="112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062" y="826"/>
              <a:ext cx="3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91" y="677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Trans-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lation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091" y="1166"/>
              <a:ext cx="695" cy="4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69" y="695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74" y="745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830" y="1233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94" y="745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236" y="1096"/>
              <a:ext cx="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23" y="1100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80" y="1709"/>
              <a:ext cx="184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1372" y="1116"/>
              <a:ext cx="16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2954" y="1437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86" y="1441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928" y="1429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32" y="143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950" y="1689"/>
              <a:ext cx="24" cy="2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92" y="612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VA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667" y="1457"/>
              <a:ext cx="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hit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1809" y="747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910" y="600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641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4191000"/>
            <a:ext cx="80010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Must update all cache entries with the same physical address or the memory becomes inconsistent</a:t>
            </a:r>
          </a:p>
        </p:txBody>
      </p:sp>
      <p:sp>
        <p:nvSpPr>
          <p:cNvPr id="4" name="Rectangle 4" descr="Wide downward diagonal"/>
          <p:cNvSpPr>
            <a:spLocks noChangeArrowheads="1"/>
          </p:cNvSpPr>
          <p:nvPr/>
        </p:nvSpPr>
        <p:spPr bwMode="auto">
          <a:xfrm>
            <a:off x="2133600" y="1143000"/>
            <a:ext cx="106363" cy="301625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" name="Rectangle 5" descr="Solid diamond"/>
          <p:cNvSpPr>
            <a:spLocks noChangeArrowheads="1"/>
          </p:cNvSpPr>
          <p:nvPr/>
        </p:nvSpPr>
        <p:spPr bwMode="auto">
          <a:xfrm>
            <a:off x="2133600" y="1447800"/>
            <a:ext cx="106363" cy="301625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" name="Rectangle 6" descr="White marble"/>
          <p:cNvSpPr>
            <a:spLocks noChangeArrowheads="1"/>
          </p:cNvSpPr>
          <p:nvPr/>
        </p:nvSpPr>
        <p:spPr bwMode="auto">
          <a:xfrm>
            <a:off x="2133600" y="1752600"/>
            <a:ext cx="106363" cy="3016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2057400"/>
            <a:ext cx="106363" cy="301625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133600" y="2362200"/>
            <a:ext cx="106363" cy="301625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Rectangle 9" descr="Dark horizontal"/>
          <p:cNvSpPr>
            <a:spLocks noChangeArrowheads="1"/>
          </p:cNvSpPr>
          <p:nvPr/>
        </p:nvSpPr>
        <p:spPr bwMode="auto">
          <a:xfrm>
            <a:off x="2133600" y="2667000"/>
            <a:ext cx="106363" cy="301625"/>
          </a:xfrm>
          <a:prstGeom prst="rect">
            <a:avLst/>
          </a:prstGeom>
          <a:pattFill prst="dkHorz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33600" y="2971800"/>
            <a:ext cx="106363" cy="3016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33600" y="3276600"/>
            <a:ext cx="106363" cy="3016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429000" y="1828800"/>
            <a:ext cx="106363" cy="758825"/>
            <a:chOff x="1728" y="912"/>
            <a:chExt cx="67" cy="1534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28" y="912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28" y="1104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28" y="1296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728" y="1488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728" y="1680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728" y="1872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728" y="2064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728" y="2256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800600" y="1066800"/>
            <a:ext cx="106363" cy="301625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" name="Rectangle 22" descr="Solid diamond"/>
          <p:cNvSpPr>
            <a:spLocks noChangeArrowheads="1"/>
          </p:cNvSpPr>
          <p:nvPr/>
        </p:nvSpPr>
        <p:spPr bwMode="auto">
          <a:xfrm>
            <a:off x="4800600" y="1371600"/>
            <a:ext cx="106363" cy="301625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" name="Rectangle 23" descr="White marble"/>
          <p:cNvSpPr>
            <a:spLocks noChangeArrowheads="1"/>
          </p:cNvSpPr>
          <p:nvPr/>
        </p:nvSpPr>
        <p:spPr bwMode="auto">
          <a:xfrm>
            <a:off x="4800600" y="1676400"/>
            <a:ext cx="106363" cy="3016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800600" y="19812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800600" y="2286000"/>
            <a:ext cx="106363" cy="301625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" name="Rectangle 26" descr="Wide downward diagonal"/>
          <p:cNvSpPr>
            <a:spLocks noChangeArrowheads="1"/>
          </p:cNvSpPr>
          <p:nvPr/>
        </p:nvSpPr>
        <p:spPr bwMode="auto">
          <a:xfrm>
            <a:off x="4800600" y="2590800"/>
            <a:ext cx="106363" cy="301625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" name="Rectangle 27" descr="Dark horizontal"/>
          <p:cNvSpPr>
            <a:spLocks noChangeArrowheads="1"/>
          </p:cNvSpPr>
          <p:nvPr/>
        </p:nvSpPr>
        <p:spPr bwMode="auto">
          <a:xfrm>
            <a:off x="4800600" y="2895600"/>
            <a:ext cx="106363" cy="301625"/>
          </a:xfrm>
          <a:prstGeom prst="rect">
            <a:avLst/>
          </a:prstGeom>
          <a:pattFill prst="dkHorz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800600" y="3200400"/>
            <a:ext cx="106363" cy="3016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9" name="AutoShape 29"/>
          <p:cNvCxnSpPr>
            <a:cxnSpLocks noChangeShapeType="1"/>
            <a:stCxn id="4" idx="3"/>
            <a:endCxn id="13" idx="1"/>
          </p:cNvCxnSpPr>
          <p:nvPr/>
        </p:nvCxnSpPr>
        <p:spPr bwMode="auto">
          <a:xfrm>
            <a:off x="2239963" y="1293813"/>
            <a:ext cx="1189037" cy="582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0"/>
          <p:cNvCxnSpPr>
            <a:cxnSpLocks noChangeShapeType="1"/>
            <a:stCxn id="5" idx="3"/>
            <a:endCxn id="14" idx="1"/>
          </p:cNvCxnSpPr>
          <p:nvPr/>
        </p:nvCxnSpPr>
        <p:spPr bwMode="auto">
          <a:xfrm>
            <a:off x="2239963" y="1598613"/>
            <a:ext cx="1189037" cy="373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1"/>
          <p:cNvCxnSpPr>
            <a:cxnSpLocks noChangeShapeType="1"/>
            <a:stCxn id="15" idx="1"/>
            <a:endCxn id="6" idx="3"/>
          </p:cNvCxnSpPr>
          <p:nvPr/>
        </p:nvCxnSpPr>
        <p:spPr bwMode="auto">
          <a:xfrm flipH="1" flipV="1">
            <a:off x="2239963" y="1903413"/>
            <a:ext cx="11890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32"/>
          <p:cNvCxnSpPr>
            <a:cxnSpLocks noChangeShapeType="1"/>
            <a:stCxn id="16" idx="1"/>
            <a:endCxn id="7" idx="3"/>
          </p:cNvCxnSpPr>
          <p:nvPr/>
        </p:nvCxnSpPr>
        <p:spPr bwMode="auto">
          <a:xfrm flipH="1">
            <a:off x="2239963" y="2160588"/>
            <a:ext cx="1189037" cy="47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33"/>
          <p:cNvCxnSpPr>
            <a:cxnSpLocks noChangeShapeType="1"/>
            <a:stCxn id="17" idx="1"/>
            <a:endCxn id="8" idx="3"/>
          </p:cNvCxnSpPr>
          <p:nvPr/>
        </p:nvCxnSpPr>
        <p:spPr bwMode="auto">
          <a:xfrm flipH="1">
            <a:off x="2239963" y="2255838"/>
            <a:ext cx="1189037" cy="257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18" idx="1"/>
            <a:endCxn id="9" idx="3"/>
          </p:cNvCxnSpPr>
          <p:nvPr/>
        </p:nvCxnSpPr>
        <p:spPr bwMode="auto">
          <a:xfrm flipH="1">
            <a:off x="2239963" y="2351088"/>
            <a:ext cx="1189037" cy="466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35"/>
          <p:cNvCxnSpPr>
            <a:cxnSpLocks noChangeShapeType="1"/>
            <a:stCxn id="19" idx="1"/>
            <a:endCxn id="10" idx="3"/>
          </p:cNvCxnSpPr>
          <p:nvPr/>
        </p:nvCxnSpPr>
        <p:spPr bwMode="auto">
          <a:xfrm flipH="1">
            <a:off x="2239963" y="2446338"/>
            <a:ext cx="1189037" cy="676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36"/>
          <p:cNvCxnSpPr>
            <a:cxnSpLocks noChangeShapeType="1"/>
            <a:stCxn id="20" idx="1"/>
            <a:endCxn id="11" idx="3"/>
          </p:cNvCxnSpPr>
          <p:nvPr/>
        </p:nvCxnSpPr>
        <p:spPr bwMode="auto">
          <a:xfrm flipH="1">
            <a:off x="2239963" y="2541588"/>
            <a:ext cx="1189037" cy="885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AutoShape 37"/>
          <p:cNvCxnSpPr>
            <a:cxnSpLocks noChangeShapeType="1"/>
            <a:stCxn id="13" idx="3"/>
            <a:endCxn id="26" idx="1"/>
          </p:cNvCxnSpPr>
          <p:nvPr/>
        </p:nvCxnSpPr>
        <p:spPr bwMode="auto">
          <a:xfrm>
            <a:off x="3535363" y="1876425"/>
            <a:ext cx="1265237" cy="8651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38"/>
          <p:cNvCxnSpPr>
            <a:cxnSpLocks noChangeShapeType="1"/>
            <a:stCxn id="14" idx="3"/>
            <a:endCxn id="22" idx="1"/>
          </p:cNvCxnSpPr>
          <p:nvPr/>
        </p:nvCxnSpPr>
        <p:spPr bwMode="auto">
          <a:xfrm flipV="1">
            <a:off x="3535363" y="1522413"/>
            <a:ext cx="1265237" cy="4492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39"/>
          <p:cNvCxnSpPr>
            <a:cxnSpLocks noChangeShapeType="1"/>
            <a:stCxn id="15" idx="3"/>
            <a:endCxn id="23" idx="1"/>
          </p:cNvCxnSpPr>
          <p:nvPr/>
        </p:nvCxnSpPr>
        <p:spPr bwMode="auto">
          <a:xfrm flipV="1">
            <a:off x="3535363" y="1827213"/>
            <a:ext cx="1265237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AutoShape 40"/>
          <p:cNvCxnSpPr>
            <a:cxnSpLocks noChangeShapeType="1"/>
            <a:stCxn id="16" idx="3"/>
            <a:endCxn id="25" idx="1"/>
          </p:cNvCxnSpPr>
          <p:nvPr/>
        </p:nvCxnSpPr>
        <p:spPr bwMode="auto">
          <a:xfrm>
            <a:off x="3535363" y="2160588"/>
            <a:ext cx="1265237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AutoShape 41"/>
          <p:cNvCxnSpPr>
            <a:cxnSpLocks noChangeShapeType="1"/>
            <a:stCxn id="17" idx="3"/>
            <a:endCxn id="21" idx="1"/>
          </p:cNvCxnSpPr>
          <p:nvPr/>
        </p:nvCxnSpPr>
        <p:spPr bwMode="auto">
          <a:xfrm flipV="1">
            <a:off x="3535363" y="1217613"/>
            <a:ext cx="1265237" cy="1038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42"/>
          <p:cNvCxnSpPr>
            <a:cxnSpLocks noChangeShapeType="1"/>
            <a:stCxn id="18" idx="3"/>
            <a:endCxn id="27" idx="1"/>
          </p:cNvCxnSpPr>
          <p:nvPr/>
        </p:nvCxnSpPr>
        <p:spPr bwMode="auto">
          <a:xfrm>
            <a:off x="3535363" y="2351088"/>
            <a:ext cx="1265237" cy="695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AutoShape 43"/>
          <p:cNvCxnSpPr>
            <a:cxnSpLocks noChangeShapeType="1"/>
            <a:stCxn id="19" idx="3"/>
            <a:endCxn id="28" idx="1"/>
          </p:cNvCxnSpPr>
          <p:nvPr/>
        </p:nvCxnSpPr>
        <p:spPr bwMode="auto">
          <a:xfrm>
            <a:off x="3535363" y="2446338"/>
            <a:ext cx="1265237" cy="904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AutoShape 44"/>
          <p:cNvCxnSpPr>
            <a:cxnSpLocks noChangeShapeType="1"/>
            <a:stCxn id="20" idx="3"/>
            <a:endCxn id="28" idx="1"/>
          </p:cNvCxnSpPr>
          <p:nvPr/>
        </p:nvCxnSpPr>
        <p:spPr bwMode="auto">
          <a:xfrm>
            <a:off x="3535363" y="2541588"/>
            <a:ext cx="1265237" cy="809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477000" y="10668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6477000" y="1371600"/>
            <a:ext cx="106363" cy="301625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6477000" y="16764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6477000" y="19812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477000" y="22860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6477000" y="25908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477000" y="28956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6477000" y="3200400"/>
            <a:ext cx="106363" cy="30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5562600" y="1828800"/>
            <a:ext cx="106363" cy="758825"/>
            <a:chOff x="1728" y="912"/>
            <a:chExt cx="67" cy="1534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728" y="912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728" y="1104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728" y="1296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728" y="1488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728" y="1680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728" y="1872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728" y="2064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728" y="2256"/>
              <a:ext cx="67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cxnSp>
        <p:nvCxnSpPr>
          <p:cNvPr id="62" name="AutoShape 62"/>
          <p:cNvCxnSpPr>
            <a:cxnSpLocks noChangeShapeType="1"/>
            <a:stCxn id="46" idx="1"/>
            <a:endCxn id="55" idx="3"/>
          </p:cNvCxnSpPr>
          <p:nvPr/>
        </p:nvCxnSpPr>
        <p:spPr bwMode="auto">
          <a:xfrm flipH="1">
            <a:off x="5668963" y="1522413"/>
            <a:ext cx="808037" cy="4492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63"/>
          <p:cNvCxnSpPr>
            <a:cxnSpLocks noChangeShapeType="1"/>
            <a:stCxn id="55" idx="1"/>
            <a:endCxn id="21" idx="3"/>
          </p:cNvCxnSpPr>
          <p:nvPr/>
        </p:nvCxnSpPr>
        <p:spPr bwMode="auto">
          <a:xfrm flipH="1" flipV="1">
            <a:off x="4906963" y="1217613"/>
            <a:ext cx="655637" cy="754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1752600" y="3733800"/>
            <a:ext cx="8778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Process A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6096000" y="3733800"/>
            <a:ext cx="8778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Process B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2990850" y="2895600"/>
            <a:ext cx="11636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A</a:t>
            </a:r>
            <a:r>
              <a:rPr lang="ja-JP" altLang="en-US" sz="1200">
                <a:solidFill>
                  <a:srgbClr val="00279F"/>
                </a:solidFill>
                <a:latin typeface="Arial"/>
              </a:rPr>
              <a:t>’</a:t>
            </a:r>
            <a:r>
              <a:rPr lang="en-US" sz="1200">
                <a:solidFill>
                  <a:srgbClr val="00279F"/>
                </a:solidFill>
                <a:latin typeface="Arial" charset="0"/>
              </a:rPr>
              <a:t>s Page table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5132388" y="2819400"/>
            <a:ext cx="11636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B</a:t>
            </a:r>
            <a:r>
              <a:rPr lang="ja-JP" altLang="en-US" sz="1200">
                <a:solidFill>
                  <a:srgbClr val="00279F"/>
                </a:solidFill>
                <a:latin typeface="Arial"/>
              </a:rPr>
              <a:t>’</a:t>
            </a:r>
            <a:r>
              <a:rPr lang="en-US" sz="1200">
                <a:solidFill>
                  <a:srgbClr val="00279F"/>
                </a:solidFill>
                <a:latin typeface="Arial" charset="0"/>
              </a:rPr>
              <a:t>s Page table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4386263" y="3733800"/>
            <a:ext cx="1104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200">
                <a:solidFill>
                  <a:srgbClr val="00279F"/>
                </a:solidFill>
                <a:latin typeface="Arial" charset="0"/>
              </a:rPr>
              <a:t>Main Memory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5181600" y="1066800"/>
            <a:ext cx="8842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charset="0"/>
              <a:buNone/>
            </a:pPr>
            <a:r>
              <a:rPr lang="en-US" sz="1000" i="1">
                <a:solidFill>
                  <a:srgbClr val="00279F"/>
                </a:solidFill>
                <a:latin typeface="Arial" charset="0"/>
              </a:rPr>
              <a:t>shared page</a:t>
            </a:r>
          </a:p>
        </p:txBody>
      </p:sp>
      <p:cxnSp>
        <p:nvCxnSpPr>
          <p:cNvPr id="70" name="AutoShape 70"/>
          <p:cNvCxnSpPr>
            <a:cxnSpLocks noChangeShapeType="1"/>
            <a:stCxn id="21" idx="3"/>
            <a:endCxn id="69" idx="1"/>
          </p:cNvCxnSpPr>
          <p:nvPr/>
        </p:nvCxnSpPr>
        <p:spPr bwMode="auto">
          <a:xfrm flipV="1">
            <a:off x="4906963" y="1181100"/>
            <a:ext cx="274637" cy="36513"/>
          </a:xfrm>
          <a:prstGeom prst="curvedConnector3">
            <a:avLst>
              <a:gd name="adj1" fmla="val 49713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54211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</a:t>
            </a:r>
            <a:endParaRPr lang="en-AU" dirty="0"/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Important function of virtual memory: Protection</a:t>
            </a:r>
          </a:p>
          <a:p>
            <a:pPr lvl="1"/>
            <a:r>
              <a:rPr lang="en-US" altLang="en-US" dirty="0" smtClean="0"/>
              <a:t>Allow sharing of single main memory by multiple processes</a:t>
            </a:r>
          </a:p>
          <a:p>
            <a:pPr lvl="1"/>
            <a:r>
              <a:rPr lang="en-US" altLang="en-US" dirty="0" smtClean="0"/>
              <a:t>Provide each process with its own address space</a:t>
            </a:r>
          </a:p>
          <a:p>
            <a:pPr lvl="1"/>
            <a:r>
              <a:rPr lang="en-US" altLang="en-US" dirty="0" smtClean="0"/>
              <a:t>Protect each process from memory accesses by other processes</a:t>
            </a:r>
          </a:p>
          <a:p>
            <a:r>
              <a:rPr lang="en-US" altLang="en-US" dirty="0" smtClean="0"/>
              <a:t>Basic mechanism: two modes of operation</a:t>
            </a:r>
          </a:p>
          <a:p>
            <a:pPr lvl="1"/>
            <a:r>
              <a:rPr lang="en-US" altLang="en-US" dirty="0" smtClean="0"/>
              <a:t>User mode - allows access only to user address space</a:t>
            </a:r>
          </a:p>
          <a:p>
            <a:pPr lvl="1"/>
            <a:r>
              <a:rPr lang="en-US" altLang="en-US" dirty="0" smtClean="0"/>
              <a:t>Supervisor (kernel) mode - allows access to OS address space</a:t>
            </a:r>
          </a:p>
          <a:p>
            <a:pPr lvl="2"/>
            <a:r>
              <a:rPr lang="en-US" dirty="0" smtClean="0"/>
              <a:t>Page tables and other state information only accessible in supervisor mode</a:t>
            </a:r>
            <a:endParaRPr lang="en-US" altLang="en-US" dirty="0" smtClean="0"/>
          </a:p>
          <a:p>
            <a:r>
              <a:rPr lang="en-US" altLang="en-US" dirty="0" smtClean="0"/>
              <a:t>System call - allows processor to change mode</a:t>
            </a:r>
          </a:p>
        </p:txBody>
      </p:sp>
    </p:spTree>
    <p:extLst>
      <p:ext uri="{BB962C8B-B14F-4D97-AF65-F5344CB8AC3E}">
        <p14:creationId xmlns:p14="http://schemas.microsoft.com/office/powerpoint/2010/main" xmlns="" val="1564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Materials </a:t>
            </a:r>
          </a:p>
        </p:txBody>
      </p:sp>
      <p:sp>
        <p:nvSpPr>
          <p:cNvPr id="14848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2400" dirty="0" smtClean="0"/>
              <a:t>Class Lectures</a:t>
            </a:r>
          </a:p>
          <a:p>
            <a:r>
              <a:rPr lang="en-US" sz="2400" dirty="0" smtClean="0"/>
              <a:t>Computer Organization and </a:t>
            </a:r>
            <a:r>
              <a:rPr lang="en-US" sz="2400" smtClean="0"/>
              <a:t>Design </a:t>
            </a:r>
            <a:r>
              <a:rPr lang="en-US" sz="2400" smtClean="0"/>
              <a:t>(4th </a:t>
            </a:r>
            <a:r>
              <a:rPr lang="en-US" sz="2400" dirty="0" smtClean="0"/>
              <a:t>Edition)</a:t>
            </a:r>
          </a:p>
          <a:p>
            <a:pPr lvl="1"/>
            <a:r>
              <a:rPr lang="en-US" sz="2500" dirty="0" smtClean="0"/>
              <a:t>Sections </a:t>
            </a:r>
            <a:r>
              <a:rPr lang="en-US" sz="2500" dirty="0" smtClean="0"/>
              <a:t>5.1 – 5.3, 5.4 (</a:t>
            </a:r>
            <a:r>
              <a:rPr lang="en-AU" sz="2100" dirty="0" smtClean="0"/>
              <a:t>Pages 513-515 are excluded</a:t>
            </a:r>
            <a:r>
              <a:rPr lang="en-US" sz="2500" dirty="0" smtClean="0"/>
              <a:t>), 5.5, 5.8, </a:t>
            </a:r>
            <a:r>
              <a:rPr lang="en-US" sz="2500" dirty="0" smtClean="0"/>
              <a:t>5.12</a:t>
            </a:r>
            <a:endParaRPr lang="en-AU" sz="2500" dirty="0" smtClean="0"/>
          </a:p>
          <a:p>
            <a:pPr lvl="1"/>
            <a:r>
              <a:rPr lang="en-US" sz="2400" dirty="0" smtClean="0"/>
              <a:t>Related </a:t>
            </a:r>
            <a:r>
              <a:rPr lang="en-US" sz="2400" dirty="0" smtClean="0"/>
              <a:t>Exercise from 5.14</a:t>
            </a:r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AU" dirty="0" smtClean="0"/>
          </a:p>
        </p:txBody>
      </p:sp>
      <p:pic>
        <p:nvPicPr>
          <p:cNvPr id="5" name="Picture 6" descr="f05-1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43000"/>
            <a:ext cx="6484938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4062" y="3886200"/>
            <a:ext cx="6891338" cy="2286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v"/>
              <a:defRPr sz="2000"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/>
              <a:t>Example cache block read for organization </a:t>
            </a:r>
            <a:r>
              <a:rPr lang="en-US" sz="1600" dirty="0" smtClean="0">
                <a:solidFill>
                  <a:srgbClr val="FF0000"/>
                </a:solidFill>
              </a:rPr>
              <a:t>b.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for address transfer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15 bus cycles per DRAM access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per data transfer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For 4-word block, 2-word-wide DRAM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Miss penalty = 1 + 2×15 + 2×1 = 33 bus cycles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Bandwidth = 16 bytes / 33 cycles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79147" y="1828800"/>
            <a:ext cx="273749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How about bandwidth for these organizations?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2283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These slides contain material developed and copyright by:</a:t>
            </a:r>
          </a:p>
          <a:p>
            <a:pPr lvl="1" eaLnBrk="1" hangingPunct="1"/>
            <a:r>
              <a:rPr lang="en-US" sz="2000" dirty="0" err="1" smtClean="0"/>
              <a:t>Sudhakar</a:t>
            </a:r>
            <a:r>
              <a:rPr lang="en-US" sz="2000" dirty="0" smtClean="0"/>
              <a:t> </a:t>
            </a:r>
            <a:r>
              <a:rPr lang="en-US" sz="2000" dirty="0" err="1" smtClean="0"/>
              <a:t>Yalamanchili</a:t>
            </a:r>
            <a:r>
              <a:rPr lang="en-US" sz="2000" dirty="0" smtClean="0"/>
              <a:t> (GATECH) (Course# ECE3056, Fall 2012)</a:t>
            </a:r>
          </a:p>
          <a:p>
            <a:pPr lvl="1" eaLnBrk="1" hangingPunct="1"/>
            <a:r>
              <a:rPr lang="en-US" altLang="zh-CN" sz="2000" dirty="0">
                <a:ea typeface="SimSun" panose="02010600030101010101" pitchFamily="2" charset="-122"/>
              </a:rPr>
              <a:t>Hong </a:t>
            </a:r>
            <a:r>
              <a:rPr lang="en-US" altLang="zh-CN" sz="2000" dirty="0" smtClean="0">
                <a:ea typeface="SimSun" panose="02010600030101010101" pitchFamily="2" charset="-122"/>
              </a:rPr>
              <a:t>Jiang </a:t>
            </a:r>
            <a:r>
              <a:rPr lang="en-US" sz="2000" dirty="0" smtClean="0"/>
              <a:t>(University of Nebraska) </a:t>
            </a:r>
            <a:r>
              <a:rPr lang="en-US" sz="2000" dirty="0"/>
              <a:t>(Course# </a:t>
            </a:r>
            <a:r>
              <a:rPr lang="en-US" sz="2000" dirty="0" smtClean="0"/>
              <a:t>CSCE430, </a:t>
            </a:r>
            <a:r>
              <a:rPr lang="en-US" sz="2000" dirty="0"/>
              <a:t>Fall 2012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Duncan 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Smeed</a:t>
            </a:r>
            <a:r>
              <a:rPr lang="en-US" altLang="zh-CN" sz="2000" dirty="0" smtClean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Jiang </a:t>
            </a:r>
            <a:r>
              <a:rPr lang="en-US" sz="2000" dirty="0"/>
              <a:t>(University of </a:t>
            </a:r>
            <a:r>
              <a:rPr lang="en-US" sz="2000" dirty="0" err="1" smtClean="0"/>
              <a:t>Strathclyde</a:t>
            </a:r>
            <a:r>
              <a:rPr lang="en-US" sz="2000" dirty="0" smtClean="0"/>
              <a:t>) </a:t>
            </a:r>
            <a:r>
              <a:rPr lang="en-US" sz="2000" dirty="0"/>
              <a:t>(Course# </a:t>
            </a:r>
            <a:r>
              <a:rPr lang="en-US" sz="2000" dirty="0" smtClean="0"/>
              <a:t>CS305)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>
              <a:buFont typeface="Wingdings 3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664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AU" dirty="0" smtClean="0"/>
          </a:p>
        </p:txBody>
      </p:sp>
      <p:pic>
        <p:nvPicPr>
          <p:cNvPr id="5" name="Picture 6" descr="f05-1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43000"/>
            <a:ext cx="6484938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4062" y="3886200"/>
            <a:ext cx="6891338" cy="2286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v"/>
              <a:defRPr sz="2000"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effectLst/>
                <a:latin typeface="+mn-lt"/>
                <a:ea typeface="ＭＳ Ｐゴシック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/>
              <a:t>Example cache block read for organization </a:t>
            </a:r>
            <a:r>
              <a:rPr lang="en-US" sz="1600" dirty="0" smtClean="0">
                <a:solidFill>
                  <a:srgbClr val="FF0000"/>
                </a:solidFill>
              </a:rPr>
              <a:t>c.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for address transfer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15 bus cycles per DRAM access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1 bus cycle per data transfer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For 4-word block, 1nterleaved Memory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Miss penalty = </a:t>
            </a:r>
            <a:r>
              <a:rPr lang="en-US" sz="1600" dirty="0"/>
              <a:t>1 + 1x15 +  4x1 = 20 cycles 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Bandwidth = 16 bytes / 20 cycles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79147" y="1828800"/>
            <a:ext cx="273749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How about bandwidth for these organizations?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7222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Review:  The Memory Hierarchy</a:t>
            </a:r>
            <a:endParaRPr lang="en-AU" dirty="0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Take </a:t>
            </a:r>
            <a:r>
              <a:rPr lang="en-US" sz="2200" dirty="0"/>
              <a:t>advantage of the principle of locality to present</a:t>
            </a:r>
            <a:br>
              <a:rPr lang="en-US" sz="2200" dirty="0"/>
            </a:br>
            <a:r>
              <a:rPr lang="en-US" sz="2200" dirty="0"/>
              <a:t>the user with as much memory as is available in the cheapest technology at the speed offered by the fastest </a:t>
            </a:r>
            <a:r>
              <a:rPr lang="en-US" sz="2200" dirty="0" smtClean="0"/>
              <a:t>technology</a:t>
            </a:r>
            <a:endParaRPr lang="en-AU" sz="22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57400" y="2757488"/>
            <a:ext cx="4800600" cy="3200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886200" y="35194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3062288"/>
            <a:ext cx="1447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Increasing distance from the processor in </a:t>
            </a:r>
            <a:r>
              <a:rPr lang="en-US" sz="1800"/>
              <a:t>access</a:t>
            </a:r>
            <a:r>
              <a:rPr lang="en-US" sz="1800">
                <a:solidFill>
                  <a:schemeClr val="tx1"/>
                </a:solidFill>
              </a:rPr>
              <a:t> time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3062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L1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52800" y="428148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743200" y="5043488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191000" y="3748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L2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352800" y="45100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71800" y="5424488"/>
            <a:ext cx="304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chemeClr val="tx1"/>
                </a:solidFill>
              </a:rPr>
              <a:t>Secondary  Memory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905000" y="2743200"/>
            <a:ext cx="0" cy="313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86200" y="21478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057400" y="6186488"/>
            <a:ext cx="480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33600" y="6262688"/>
            <a:ext cx="472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>
                <a:solidFill>
                  <a:schemeClr val="tx1"/>
                </a:solidFill>
              </a:rPr>
              <a:t>(Relative) size of the memory at each level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010400" y="2667000"/>
            <a:ext cx="1752600" cy="3214688"/>
            <a:chOff x="4416" y="864"/>
            <a:chExt cx="1104" cy="2304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960"/>
              <a:ext cx="0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416" y="864"/>
              <a:ext cx="1104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 dirty="0"/>
                <a:t>Inclusive</a:t>
              </a:r>
              <a:r>
                <a:rPr lang="en-US" sz="1800" dirty="0">
                  <a:solidFill>
                    <a:schemeClr val="tx1"/>
                  </a:solidFill>
                </a:rPr>
                <a:t>– what is in </a:t>
              </a:r>
              <a:r>
                <a:rPr lang="en-US" sz="1800" dirty="0" smtClean="0">
                  <a:solidFill>
                    <a:schemeClr val="tx1"/>
                  </a:solidFill>
                </a:rPr>
                <a:t>L1 </a:t>
              </a:r>
              <a:r>
                <a:rPr lang="en-US" sz="1800" dirty="0">
                  <a:solidFill>
                    <a:schemeClr val="tx1"/>
                  </a:solidFill>
                </a:rPr>
                <a:t>is a subset of what is in </a:t>
              </a:r>
              <a:r>
                <a:rPr lang="en-US" sz="1800" dirty="0" smtClean="0">
                  <a:solidFill>
                    <a:schemeClr val="tx1"/>
                  </a:solidFill>
                </a:rPr>
                <a:t>L2  </a:t>
              </a:r>
              <a:r>
                <a:rPr lang="en-US" sz="1800" dirty="0">
                  <a:solidFill>
                    <a:schemeClr val="tx1"/>
                  </a:solidFill>
                </a:rPr>
                <a:t>is a subset of what is in MM that is a subset of is in SM</a:t>
              </a: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495800" y="2452688"/>
            <a:ext cx="0" cy="2895600"/>
            <a:chOff x="2832" y="1065"/>
            <a:chExt cx="0" cy="1824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32" y="106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832" y="16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832" y="255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832" y="212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286000" y="4495800"/>
            <a:ext cx="4495800" cy="1295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2424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  <a:endParaRPr lang="en-AU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Use main memory as a “cache” for secondary 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Allows efficient and safe sharing of memory among multiple programs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Provides the ability to easily run programs larger than the size of physical 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Simplifies loading a program for execution by providing for code relocation (i.e., the code can be loaded anywhere in main memory)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What makes it work?  – again the Principle of Locality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A program is likely to access a relatively small portion of its address space during any period of </a:t>
            </a:r>
            <a:r>
              <a:rPr lang="en-US" dirty="0" smtClean="0">
                <a:ea typeface="ＭＳ Ｐゴシック" panose="020B0600070205080204" pitchFamily="34" charset="-128"/>
              </a:rPr>
              <a:t>time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55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  <a:endParaRPr lang="en-AU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Programs </a:t>
            </a:r>
            <a:r>
              <a:rPr lang="en-US" dirty="0"/>
              <a:t>share main </a:t>
            </a:r>
            <a:r>
              <a:rPr lang="en-US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Each program is compiled into its own address space – a “virtual” address space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During run-time each </a:t>
            </a:r>
            <a:r>
              <a:rPr 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virtual</a:t>
            </a:r>
            <a:r>
              <a:rPr lang="en-US" dirty="0">
                <a:ea typeface="ＭＳ Ｐゴシック" panose="020B0600070205080204" pitchFamily="34" charset="-128"/>
              </a:rPr>
              <a:t> address must be translated to a </a:t>
            </a:r>
            <a:r>
              <a:rPr 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physical</a:t>
            </a:r>
            <a:r>
              <a:rPr lang="en-US" dirty="0">
                <a:ea typeface="ＭＳ Ｐゴシック" panose="020B0600070205080204" pitchFamily="34" charset="-128"/>
              </a:rPr>
              <a:t> address (an address in main memory)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CPU </a:t>
            </a:r>
            <a:r>
              <a:rPr lang="en-US" dirty="0"/>
              <a:t>and OS translate virtual addresses to physical addresses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VM “block” is called a page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VM translation “miss” is called a page fault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132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Two Programs Sharing Physical Memory</a:t>
            </a:r>
            <a:endParaRPr lang="en-AU" dirty="0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/>
              <a:t>program’s address space is divided into pages (all one fixed size) or segments (variable </a:t>
            </a:r>
            <a:r>
              <a:rPr lang="en-US" dirty="0" smtClean="0"/>
              <a:t>sizes)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14700" y="2771235"/>
            <a:ext cx="17526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314700" y="29998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314700" y="32284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314700" y="34570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14700" y="36856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314700" y="39142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6267450" y="3380835"/>
            <a:ext cx="1752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6267450" y="36094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6267450" y="38380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267450" y="40666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267450" y="42952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6267450" y="45238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6267450" y="47524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6267450" y="49810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704850" y="3990435"/>
            <a:ext cx="1905000" cy="685800"/>
          </a:xfrm>
          <a:prstGeom prst="can">
            <a:avLst>
              <a:gd name="adj" fmla="val 4606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3073400" y="2161635"/>
            <a:ext cx="2344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>
                <a:solidFill>
                  <a:schemeClr val="tx1"/>
                </a:solidFill>
              </a:rPr>
              <a:t>Program 1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virtual address space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400800" y="299983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4133850" y="2847435"/>
            <a:ext cx="21336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H="1">
            <a:off x="1695450" y="3152235"/>
            <a:ext cx="2438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2133600" y="3380835"/>
            <a:ext cx="200025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 flipV="1">
            <a:off x="1924050" y="4371435"/>
            <a:ext cx="2209800" cy="1066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4133850" y="3838035"/>
            <a:ext cx="2133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4133850" y="3533235"/>
            <a:ext cx="211455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H="1">
            <a:off x="1924050" y="4066635"/>
            <a:ext cx="2209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V="1">
            <a:off x="4133850" y="4904835"/>
            <a:ext cx="21336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V="1">
            <a:off x="4133850" y="4447635"/>
            <a:ext cx="2133600" cy="1447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V="1">
            <a:off x="4133850" y="4142835"/>
            <a:ext cx="21336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 flipV="1">
            <a:off x="1771650" y="4447635"/>
            <a:ext cx="2362200" cy="1676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3314700" y="5057235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3314700" y="52858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>
            <a:off x="3314700" y="55144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>
            <a:off x="3314700" y="57430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3314700" y="597163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073400" y="4447635"/>
            <a:ext cx="2344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</a:rPr>
              <a:t>Program 2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virtual address space</a:t>
            </a:r>
          </a:p>
        </p:txBody>
      </p:sp>
    </p:spTree>
    <p:extLst>
      <p:ext uri="{BB962C8B-B14F-4D97-AF65-F5344CB8AC3E}">
        <p14:creationId xmlns="" xmlns:p14="http://schemas.microsoft.com/office/powerpoint/2010/main" val="1686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  <a:endParaRPr lang="en-AU"/>
          </a:p>
        </p:txBody>
      </p:sp>
      <p:sp>
        <p:nvSpPr>
          <p:cNvPr id="328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Fixed-size pages (e.g., 4K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 of translation</a:t>
            </a:r>
            <a:endParaRPr lang="en-AU" dirty="0"/>
          </a:p>
        </p:txBody>
      </p:sp>
      <p:pic>
        <p:nvPicPr>
          <p:cNvPr id="328712" name="Picture 8" descr="f05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713" name="Picture 9" descr="f05-1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96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9114</TotalTime>
  <Words>1889</Words>
  <Application>Microsoft Office PowerPoint</Application>
  <PresentationFormat>On-screen Show (4:3)</PresentationFormat>
  <Paragraphs>405</Paragraphs>
  <Slides>31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Computer Architecture</vt:lpstr>
      <vt:lpstr>Memory Organization</vt:lpstr>
      <vt:lpstr>Memory Organization</vt:lpstr>
      <vt:lpstr>Memory Organization</vt:lpstr>
      <vt:lpstr>Review:  The Memory Hierarchy</vt:lpstr>
      <vt:lpstr>Virtual Memory</vt:lpstr>
      <vt:lpstr>Virtual Memory</vt:lpstr>
      <vt:lpstr>Two Programs Sharing Physical Memory</vt:lpstr>
      <vt:lpstr>Address Translation</vt:lpstr>
      <vt:lpstr>Address Translation: Concepts</vt:lpstr>
      <vt:lpstr>Page Tables</vt:lpstr>
      <vt:lpstr>Translation Using a Page Table</vt:lpstr>
      <vt:lpstr>Mapping Pages to Storage</vt:lpstr>
      <vt:lpstr>Practice</vt:lpstr>
      <vt:lpstr>Page Fault Penalty</vt:lpstr>
      <vt:lpstr>Replacement and Writes</vt:lpstr>
      <vt:lpstr>Address Translation</vt:lpstr>
      <vt:lpstr>Address Translation</vt:lpstr>
      <vt:lpstr>Translation lookaside buffer (TLB)</vt:lpstr>
      <vt:lpstr>Fast Translation Using a TLB</vt:lpstr>
      <vt:lpstr>TLB Miss Handler</vt:lpstr>
      <vt:lpstr>Page Fault Handler</vt:lpstr>
      <vt:lpstr>TLB and Cache Interaction</vt:lpstr>
      <vt:lpstr>The Big Picture</vt:lpstr>
      <vt:lpstr>TLB Event Combinations</vt:lpstr>
      <vt:lpstr>Why Not a Virtually Addressed Cache?</vt:lpstr>
      <vt:lpstr>Sharing</vt:lpstr>
      <vt:lpstr>Memory Protection</vt:lpstr>
      <vt:lpstr>Reading Materials </vt:lpstr>
      <vt:lpstr>Acknowledgements</vt:lpstr>
      <vt:lpstr>The End</vt:lpstr>
    </vt:vector>
  </TitlesOfParts>
  <Company>CSE, 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Tanzima</cp:lastModifiedBy>
  <cp:revision>903</cp:revision>
  <dcterms:created xsi:type="dcterms:W3CDTF">2002-08-18T16:43:01Z</dcterms:created>
  <dcterms:modified xsi:type="dcterms:W3CDTF">2015-05-05T11:59:59Z</dcterms:modified>
</cp:coreProperties>
</file>