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C52C-4399-8691-EA78-DE19D18FD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LLM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A53F4-F2E1-BD91-1F1E-F535ED45A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Md Saiful Islam</a:t>
            </a:r>
          </a:p>
          <a:p>
            <a:r>
              <a:rPr lang="en-US" dirty="0"/>
              <a:t>AI/HCI PhD Candidate,</a:t>
            </a:r>
          </a:p>
          <a:p>
            <a:r>
              <a:rPr lang="en-US" dirty="0"/>
              <a:t>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400737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BEE9D-8894-DCC6-1CAC-78C8C9CE6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4613-CC32-7F79-3D9A-461DE8AE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6A93-BAC0-ECBE-E598-0ABEB1CC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framework that provides fundamentals for implementing and managing LLM workflows.</a:t>
            </a:r>
          </a:p>
          <a:p>
            <a:r>
              <a:rPr lang="en-US" dirty="0"/>
              <a:t>Basic Components</a:t>
            </a:r>
          </a:p>
          <a:p>
            <a:pPr lvl="1"/>
            <a:r>
              <a:rPr lang="en-US" dirty="0"/>
              <a:t>State Graph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States (Nodes)</a:t>
            </a:r>
          </a:p>
          <a:p>
            <a:pPr lvl="1"/>
            <a:r>
              <a:rPr lang="en-US" dirty="0"/>
              <a:t>Transitions (Edges)</a:t>
            </a:r>
          </a:p>
          <a:p>
            <a:pPr lvl="1"/>
            <a:r>
              <a:rPr lang="en-US" dirty="0"/>
              <a:t>LLM Calls</a:t>
            </a:r>
          </a:p>
          <a:p>
            <a:pPr lvl="1"/>
            <a:r>
              <a:rPr lang="en-US" dirty="0"/>
              <a:t>Persistent Memory</a:t>
            </a:r>
          </a:p>
          <a:p>
            <a:pPr lvl="1"/>
            <a:r>
              <a:rPr lang="en-US" dirty="0"/>
              <a:t>Human in the loop</a:t>
            </a:r>
          </a:p>
        </p:txBody>
      </p:sp>
    </p:spTree>
    <p:extLst>
      <p:ext uri="{BB962C8B-B14F-4D97-AF65-F5344CB8AC3E}">
        <p14:creationId xmlns:p14="http://schemas.microsoft.com/office/powerpoint/2010/main" val="423034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07542-558E-B056-1472-F6886EEF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3CFD-684F-E287-7D32-3243CC7D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997-6E61-2F67-EB32-7579441E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Finite State Machines (DFA/NFA)</a:t>
            </a:r>
          </a:p>
        </p:txBody>
      </p:sp>
      <p:pic>
        <p:nvPicPr>
          <p:cNvPr id="11266" name="Picture 2" descr="shows the state transition diagram for a sample DFA. A... | Download  Scientific Diagram">
            <a:extLst>
              <a:ext uri="{FF2B5EF4-FFF2-40B4-BE49-F238E27FC236}">
                <a16:creationId xmlns:a16="http://schemas.microsoft.com/office/drawing/2014/main" id="{F393142B-A9FF-849A-E676-18DE48A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7073"/>
            <a:ext cx="5044769" cy="38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A5C6557-7EC1-DE80-58AF-5DA175CB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00" y="2703975"/>
            <a:ext cx="2730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04D0C-11CB-0222-9ACB-703058370A45}"/>
              </a:ext>
            </a:extLst>
          </p:cNvPr>
          <p:cNvSpPr txBox="1"/>
          <p:nvPr/>
        </p:nvSpPr>
        <p:spPr>
          <a:xfrm>
            <a:off x="4846299" y="626329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Defines the Workflow</a:t>
            </a:r>
          </a:p>
        </p:txBody>
      </p:sp>
    </p:spTree>
    <p:extLst>
      <p:ext uri="{BB962C8B-B14F-4D97-AF65-F5344CB8AC3E}">
        <p14:creationId xmlns:p14="http://schemas.microsoft.com/office/powerpoint/2010/main" val="172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2AAB-D6BF-9B7F-EC48-44C8D291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6029-4276-8A7D-CE10-93D17FF5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481E-5D63-712B-E506-87A4A0C7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Environment</a:t>
            </a:r>
          </a:p>
          <a:p>
            <a:r>
              <a:rPr lang="en-US" dirty="0"/>
              <a:t>Information available to each state</a:t>
            </a:r>
          </a:p>
        </p:txBody>
      </p:sp>
    </p:spTree>
    <p:extLst>
      <p:ext uri="{BB962C8B-B14F-4D97-AF65-F5344CB8AC3E}">
        <p14:creationId xmlns:p14="http://schemas.microsoft.com/office/powerpoint/2010/main" val="252374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A04A-F2D8-843F-AA1A-BAC6D5385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EA30-AAF6-A6DE-D716-4214848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37EB-C8E0-FC3E-D5CE-094CEA8B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Accomplish a narrow objective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Algorithmic Step</a:t>
            </a:r>
          </a:p>
          <a:p>
            <a:pPr lvl="1"/>
            <a:r>
              <a:rPr lang="en-US" dirty="0"/>
              <a:t>LLM Call</a:t>
            </a:r>
          </a:p>
          <a:p>
            <a:pPr lvl="1"/>
            <a:r>
              <a:rPr lang="en-US" dirty="0"/>
              <a:t>Tool Call</a:t>
            </a:r>
          </a:p>
        </p:txBody>
      </p:sp>
    </p:spTree>
    <p:extLst>
      <p:ext uri="{BB962C8B-B14F-4D97-AF65-F5344CB8AC3E}">
        <p14:creationId xmlns:p14="http://schemas.microsoft.com/office/powerpoint/2010/main" val="422501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29D58-69A4-6606-75E6-8BB73A1C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D376-3467-F08C-1662-8516C5D4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902-2CED-0397-9222-FDFA5269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Next step of the agent</a:t>
            </a:r>
          </a:p>
          <a:p>
            <a:pPr lvl="1"/>
            <a:r>
              <a:rPr lang="en-US" dirty="0"/>
              <a:t>Fixed step (</a:t>
            </a:r>
            <a:r>
              <a:rPr lang="en-US" b="1" dirty="0"/>
              <a:t>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Deterministic single step (</a:t>
            </a:r>
            <a:r>
              <a:rPr lang="en-US" b="1" dirty="0"/>
              <a:t>if x in state A, 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Nondeterministic steps (</a:t>
            </a:r>
            <a:r>
              <a:rPr lang="en-US" b="1" dirty="0"/>
              <a:t>randomly select either state A or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Parallel steps (</a:t>
            </a:r>
            <a:r>
              <a:rPr lang="en-US" b="1" dirty="0"/>
              <a:t>delegate sub-tasks across multiple states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7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399D4-0B52-528E-2ED7-AEF9968E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C41F-A29F-92D5-448F-7EC0DCE2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2170-B48A-F953-5FF7-DC72809A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Each step can make LLM calls</a:t>
            </a:r>
          </a:p>
          <a:p>
            <a:pPr lvl="1"/>
            <a:r>
              <a:rPr lang="en-US" dirty="0"/>
              <a:t>We can use a single LLM for all steps</a:t>
            </a:r>
          </a:p>
          <a:p>
            <a:pPr lvl="1"/>
            <a:r>
              <a:rPr lang="en-US" dirty="0"/>
              <a:t>We can use different LLMs for different steps</a:t>
            </a:r>
          </a:p>
        </p:txBody>
      </p:sp>
    </p:spTree>
    <p:extLst>
      <p:ext uri="{BB962C8B-B14F-4D97-AF65-F5344CB8AC3E}">
        <p14:creationId xmlns:p14="http://schemas.microsoft.com/office/powerpoint/2010/main" val="395763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D00EE-2E86-B072-E1A9-AD7ECEF0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357-D562-13D8-1F14-8643F08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9D44-8C0E-0F39-A5CA-A2200A4B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Keeps a copy of the graph in case we need to resume or recall</a:t>
            </a:r>
          </a:p>
        </p:txBody>
      </p:sp>
    </p:spTree>
    <p:extLst>
      <p:ext uri="{BB962C8B-B14F-4D97-AF65-F5344CB8AC3E}">
        <p14:creationId xmlns:p14="http://schemas.microsoft.com/office/powerpoint/2010/main" val="316099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C161-B239-DB83-2D60-3BF53ADC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BCE1-6A97-22E7-D5DD-EA070694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679"/>
          </a:xfrm>
        </p:spPr>
        <p:txBody>
          <a:bodyPr/>
          <a:lstStyle/>
          <a:p>
            <a:r>
              <a:rPr lang="en-US" dirty="0"/>
              <a:t>Human in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024A-3637-EF2A-771F-D4FB40F1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Pause graph execution and resume with human input</a:t>
            </a:r>
          </a:p>
        </p:txBody>
      </p:sp>
    </p:spTree>
    <p:extLst>
      <p:ext uri="{BB962C8B-B14F-4D97-AF65-F5344CB8AC3E}">
        <p14:creationId xmlns:p14="http://schemas.microsoft.com/office/powerpoint/2010/main" val="283700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7A5C9-6CDB-83D2-8EE7-9026AD37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1A92-D331-B254-EA74-54A163FE9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Let’s Build an Investment Agent</a:t>
            </a:r>
          </a:p>
        </p:txBody>
      </p:sp>
    </p:spTree>
    <p:extLst>
      <p:ext uri="{BB962C8B-B14F-4D97-AF65-F5344CB8AC3E}">
        <p14:creationId xmlns:p14="http://schemas.microsoft.com/office/powerpoint/2010/main" val="268142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B9CE-1D69-C3AE-AC64-37FEAF52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34A3-3070-1C94-4E82-C4EC13A0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07D1-9220-6ED9-EA66-EFA20BE1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I have 100$ to invest. Which stocks should I buy?</a:t>
            </a:r>
          </a:p>
          <a:p>
            <a:r>
              <a:rPr lang="en-US" b="1" dirty="0"/>
              <a:t>Agent’s Goal:</a:t>
            </a:r>
            <a:r>
              <a:rPr lang="en-US" dirty="0"/>
              <a:t> Propose an investment thesis optimizing long-term profit.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Specifically list a set of companies for the user to buy.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Split the total amount mentioned by the user into the suggested companies.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Then provide exact amount of money the user should invest in each company.</a:t>
            </a:r>
          </a:p>
        </p:txBody>
      </p:sp>
    </p:spTree>
    <p:extLst>
      <p:ext uri="{BB962C8B-B14F-4D97-AF65-F5344CB8AC3E}">
        <p14:creationId xmlns:p14="http://schemas.microsoft.com/office/powerpoint/2010/main" val="20255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586F-6E32-CE97-9466-ABCC36D1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8961-FAA8-D396-0E4F-773C6C1A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 agent is an </a:t>
            </a:r>
            <a:r>
              <a:rPr lang="en-US" b="1" dirty="0"/>
              <a:t>autonomous</a:t>
            </a:r>
            <a:r>
              <a:rPr lang="en-US" dirty="0"/>
              <a:t> software system designed to </a:t>
            </a:r>
            <a:r>
              <a:rPr lang="en-US" b="1" dirty="0"/>
              <a:t>perceive its environment</a:t>
            </a:r>
            <a:r>
              <a:rPr lang="en-US" dirty="0"/>
              <a:t>, </a:t>
            </a:r>
            <a:r>
              <a:rPr lang="en-US" b="1" dirty="0"/>
              <a:t>reason</a:t>
            </a:r>
            <a:r>
              <a:rPr lang="en-US" dirty="0"/>
              <a:t>, </a:t>
            </a:r>
            <a:r>
              <a:rPr lang="en-US" b="1" dirty="0"/>
              <a:t>make decisions</a:t>
            </a:r>
            <a:r>
              <a:rPr lang="en-US" dirty="0"/>
              <a:t>, and take </a:t>
            </a:r>
            <a:r>
              <a:rPr lang="en-US" b="1" dirty="0"/>
              <a:t>actions</a:t>
            </a:r>
            <a:r>
              <a:rPr lang="en-US" dirty="0"/>
              <a:t> to achieve specific </a:t>
            </a:r>
            <a:r>
              <a:rPr lang="en-US" b="1" dirty="0"/>
              <a:t>goals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without direct human instruction</a:t>
            </a:r>
            <a:r>
              <a:rPr lang="en-US" dirty="0"/>
              <a:t>.</a:t>
            </a:r>
          </a:p>
        </p:txBody>
      </p:sp>
      <p:pic>
        <p:nvPicPr>
          <p:cNvPr id="1026" name="Picture 2" descr="What Is a Rational AI Agent?">
            <a:extLst>
              <a:ext uri="{FF2B5EF4-FFF2-40B4-BE49-F238E27FC236}">
                <a16:creationId xmlns:a16="http://schemas.microsoft.com/office/drawing/2014/main" id="{C0B16A4D-29D6-1276-FFCD-10E0A1B0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82" y="3592715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6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9D0AE-953B-2A9B-F331-03E87BAF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2038-4C93-6554-1FCC-D65255DA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655C7-3E81-2BCD-3C24-B743D150C800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stock_agent_v0.py</a:t>
            </a:r>
          </a:p>
        </p:txBody>
      </p:sp>
    </p:spTree>
    <p:extLst>
      <p:ext uri="{BB962C8B-B14F-4D97-AF65-F5344CB8AC3E}">
        <p14:creationId xmlns:p14="http://schemas.microsoft.com/office/powerpoint/2010/main" val="243749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2092-0A97-0997-D964-1CFDD0B8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A184-3E99-B815-C09E-F06254D8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Let’s Add Structured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421D5-404E-9373-077F-29E3F9333406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stock_agent_v1.py</a:t>
            </a:r>
          </a:p>
        </p:txBody>
      </p:sp>
    </p:spTree>
    <p:extLst>
      <p:ext uri="{BB962C8B-B14F-4D97-AF65-F5344CB8AC3E}">
        <p14:creationId xmlns:p14="http://schemas.microsoft.com/office/powerpoint/2010/main" val="181901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1214F-8B30-4980-9479-3DB246E7E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1792-FB9F-ACC4-634E-6853DDB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Putting things in LangGraph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BF197-474F-6DC5-675F-FBD1B08FC232}"/>
              </a:ext>
            </a:extLst>
          </p:cNvPr>
          <p:cNvSpPr txBox="1"/>
          <p:nvPr/>
        </p:nvSpPr>
        <p:spPr>
          <a:xfrm>
            <a:off x="3041583" y="3251553"/>
            <a:ext cx="6102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Simplest Architecture</a:t>
            </a:r>
          </a:p>
          <a:p>
            <a:br>
              <a:rPr lang="en-US" dirty="0"/>
            </a:br>
            <a:r>
              <a:rPr lang="en-US" dirty="0"/>
              <a:t>stock_agent_v2.py</a:t>
            </a:r>
          </a:p>
        </p:txBody>
      </p:sp>
      <p:pic>
        <p:nvPicPr>
          <p:cNvPr id="4" name="Picture 3" descr="A diagram of a stock recommender&#10;&#10;AI-generated content may be incorrect.">
            <a:extLst>
              <a:ext uri="{FF2B5EF4-FFF2-40B4-BE49-F238E27FC236}">
                <a16:creationId xmlns:a16="http://schemas.microsoft.com/office/drawing/2014/main" id="{D1579997-722F-5EB9-8525-F509E37E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87" y="2110572"/>
            <a:ext cx="2971629" cy="36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FFDF-7D68-8CC3-FEE1-DB9BA160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7F10-86AF-7657-60A0-46241023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Add Multiple Reasoning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1ECD8-BED2-A8AB-0BE6-EDDEEF1A344F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stock_agent_v3.py</a:t>
            </a:r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89E98A54-A062-E84F-8107-2623B1A0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34" y="159522"/>
            <a:ext cx="1949349" cy="65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0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25AB2-4390-3D81-2868-9071C0F7A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480-AE66-5B69-9C2E-E0E651F0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Add Search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DE584-7A69-D348-E142-01C227E36A03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stock_agent_v4.py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D133F-B7AD-DCD3-E758-B20AB229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09" y="402768"/>
            <a:ext cx="1697167" cy="62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7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6193E-7781-80B1-9A57-629985DF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24DC-1C14-02F5-035C-3BFE9684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Systems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1E57-3564-B55F-868B-B70326F9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Academic Research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</a:t>
            </a:r>
          </a:p>
          <a:p>
            <a:r>
              <a:rPr lang="en-US" dirty="0"/>
              <a:t>Collaborate</a:t>
            </a:r>
          </a:p>
          <a:p>
            <a:r>
              <a:rPr lang="en-US" dirty="0"/>
              <a:t>Delegate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074A3-2178-93DB-8F02-1E3E3FEC8F52}"/>
              </a:ext>
            </a:extLst>
          </p:cNvPr>
          <p:cNvSpPr txBox="1"/>
          <p:nvPr/>
        </p:nvSpPr>
        <p:spPr>
          <a:xfrm>
            <a:off x="4040659" y="4707925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Utilize the best ability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33407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3A2A7-DC31-68B8-F467-61F59C16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7D4B-A2E7-7F2B-4A80-F5306A89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034-C132-7D70-FB74-08DA8A66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AI reaches true agentic capabilities</a:t>
            </a:r>
          </a:p>
          <a:p>
            <a:r>
              <a:rPr lang="en-US" dirty="0"/>
              <a:t>A single model can be expert of everything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D5DFD-BA34-AB6A-2594-A03D2D341EF8}"/>
              </a:ext>
            </a:extLst>
          </p:cNvPr>
          <p:cNvSpPr txBox="1"/>
          <p:nvPr/>
        </p:nvSpPr>
        <p:spPr>
          <a:xfrm>
            <a:off x="4040659" y="4707925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However, we are not there yet</a:t>
            </a:r>
          </a:p>
        </p:txBody>
      </p:sp>
    </p:spTree>
    <p:extLst>
      <p:ext uri="{BB962C8B-B14F-4D97-AF65-F5344CB8AC3E}">
        <p14:creationId xmlns:p14="http://schemas.microsoft.com/office/powerpoint/2010/main" val="36499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280AB-B89B-35DC-EC95-7BFEBC94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78C-7765-6826-D101-EE3F9499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E0A9-7398-4D29-7F34-8BCCF17F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long as AI is </a:t>
            </a:r>
            <a:r>
              <a:rPr lang="en-US" b="1" dirty="0"/>
              <a:t>unreliable</a:t>
            </a:r>
            <a:r>
              <a:rPr lang="en-US" dirty="0"/>
              <a:t>, we cannot rely on delegating a task to a model and hoping that it will figure out how to accomplish the task.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application domain</a:t>
            </a:r>
            <a:r>
              <a:rPr lang="en-US" dirty="0"/>
              <a:t> is sensitive (i.e., health, finance). We may trust a system that mimics a real-life workflow more than an agent that does unexplainable “voodoo” magic to solve a problem. </a:t>
            </a:r>
          </a:p>
        </p:txBody>
      </p:sp>
    </p:spTree>
    <p:extLst>
      <p:ext uri="{BB962C8B-B14F-4D97-AF65-F5344CB8AC3E}">
        <p14:creationId xmlns:p14="http://schemas.microsoft.com/office/powerpoint/2010/main" val="23476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595A-950C-09EE-A0F6-A0ADB60E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697D-E53F-C181-6AEB-174C16E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Workflow vs.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8639-72F5-4E1F-0653-40E69C46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LLM workflow is </a:t>
            </a:r>
            <a:r>
              <a:rPr lang="en-US" b="1" dirty="0"/>
              <a:t>a fixed sequence of steps</a:t>
            </a:r>
            <a:r>
              <a:rPr lang="en-US" dirty="0"/>
              <a:t> where LLMs and tools are called in a pre-defined order, providing </a:t>
            </a:r>
            <a:r>
              <a:rPr lang="en-US" b="1" dirty="0"/>
              <a:t>deterministic and predictable outcomes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 agent is an </a:t>
            </a:r>
            <a:r>
              <a:rPr lang="en-US" b="1" dirty="0"/>
              <a:t>autonomous system</a:t>
            </a:r>
            <a:r>
              <a:rPr lang="en-US" dirty="0"/>
              <a:t> that uses a powerful </a:t>
            </a:r>
            <a:br>
              <a:rPr lang="en-US" dirty="0"/>
            </a:br>
            <a:r>
              <a:rPr lang="en-US" dirty="0"/>
              <a:t>LLM to make independent decisions, select tools, and </a:t>
            </a:r>
            <a:br>
              <a:rPr lang="en-US" dirty="0"/>
            </a:br>
            <a:r>
              <a:rPr lang="en-US" b="1" dirty="0"/>
              <a:t>dynamically determine its own processes</a:t>
            </a:r>
            <a:r>
              <a:rPr lang="en-US" dirty="0"/>
              <a:t> to achieve </a:t>
            </a:r>
            <a:br>
              <a:rPr lang="en-US" dirty="0"/>
            </a:br>
            <a:r>
              <a:rPr lang="en-US" dirty="0"/>
              <a:t>a goal.</a:t>
            </a:r>
          </a:p>
        </p:txBody>
      </p:sp>
      <p:pic>
        <p:nvPicPr>
          <p:cNvPr id="4" name="Picture 2" descr="langgraph] ReAct AgentExecutor in LangGraph - [루닥스 블로그] 연습만이 살길이다">
            <a:extLst>
              <a:ext uri="{FF2B5EF4-FFF2-40B4-BE49-F238E27FC236}">
                <a16:creationId xmlns:a16="http://schemas.microsoft.com/office/drawing/2014/main" id="{DF58C2B9-224B-D65F-0832-49D72700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2" y="3218935"/>
            <a:ext cx="2578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085F-2815-5837-5C10-BB82EC2C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437E-9643-7CE8-626F-1187AC5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a True Agent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272D-FD27-EE1D-9168-BD5141CE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Relies on core abilities, rather than user defined logics and workflows.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Ideally, as long as these components are provided, agent can figure out its own algorithm:</a:t>
            </a:r>
            <a:endParaRPr lang="en-US" b="1" dirty="0"/>
          </a:p>
          <a:p>
            <a:r>
              <a:rPr lang="en-US" b="1" dirty="0"/>
              <a:t>LLM:</a:t>
            </a:r>
            <a:r>
              <a:rPr lang="en-US" dirty="0"/>
              <a:t> The "brain" that processes text, reasons, and generates responses.</a:t>
            </a:r>
          </a:p>
          <a:p>
            <a:r>
              <a:rPr lang="en-US" b="1" dirty="0"/>
              <a:t>Tools:</a:t>
            </a:r>
            <a:r>
              <a:rPr lang="en-US" dirty="0"/>
              <a:t> The "hands" that allow the agent to interact with the outside world, like searching the web, executing code, or using APIs.</a:t>
            </a:r>
          </a:p>
          <a:p>
            <a:r>
              <a:rPr lang="en-US" b="1" dirty="0"/>
              <a:t>Memory:</a:t>
            </a:r>
            <a:r>
              <a:rPr lang="en-US" dirty="0"/>
              <a:t> Provides recall for previous interactions and information. This can be short-term (like a conversation buffer) or long-term (a vector database). </a:t>
            </a:r>
          </a:p>
        </p:txBody>
      </p:sp>
    </p:spTree>
    <p:extLst>
      <p:ext uri="{BB962C8B-B14F-4D97-AF65-F5344CB8AC3E}">
        <p14:creationId xmlns:p14="http://schemas.microsoft.com/office/powerpoint/2010/main" val="4750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E2506-EDEB-BE33-7534-5734E567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B844-300B-63C6-576B-82F589D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Strategies Maybe Better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E05-73D9-59CA-34BE-1DEB7347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fixed workflow and control over the process.</a:t>
            </a:r>
          </a:p>
          <a:p>
            <a:pPr lvl="1"/>
            <a:r>
              <a:rPr lang="en-US" dirty="0"/>
              <a:t>Define states and their transitions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 LLMs to independently figure out a narrow objective.</a:t>
            </a:r>
          </a:p>
          <a:p>
            <a:pPr lvl="1"/>
            <a:r>
              <a:rPr lang="en-US" dirty="0"/>
              <a:t>Provide tools to LLM, and instruct it to accomplish a narrow task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Autonomy vs. Control is a trade-off</a:t>
            </a:r>
          </a:p>
          <a:p>
            <a:pPr lvl="1"/>
            <a:r>
              <a:rPr lang="en-US" dirty="0"/>
              <a:t>How do you define the granularity of states?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F192-D546-93B6-CB21-CC4407F054D0}"/>
              </a:ext>
            </a:extLst>
          </p:cNvPr>
          <p:cNvSpPr txBox="1"/>
          <p:nvPr/>
        </p:nvSpPr>
        <p:spPr>
          <a:xfrm>
            <a:off x="4324521" y="5029201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Experience &amp;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5337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6103-A0D6-DF01-E93F-5EDD1AFD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30 LangGraph - by Everyday by Pol and David Andrés">
            <a:extLst>
              <a:ext uri="{FF2B5EF4-FFF2-40B4-BE49-F238E27FC236}">
                <a16:creationId xmlns:a16="http://schemas.microsoft.com/office/drawing/2014/main" id="{F0F7A371-F97A-631E-412F-A0322788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3" y="1927396"/>
            <a:ext cx="6006414" cy="30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97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</TotalTime>
  <Words>718</Words>
  <Application>Microsoft Macintosh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Multi-Agent LLM Workflow</vt:lpstr>
      <vt:lpstr>AI Agent</vt:lpstr>
      <vt:lpstr>Multi-Agent Systems in Real Life</vt:lpstr>
      <vt:lpstr>Do We Need Multi-Agent AI Systems</vt:lpstr>
      <vt:lpstr>Do We Need Multi-Agent AI Systems</vt:lpstr>
      <vt:lpstr>LLM Workflow vs. Agent</vt:lpstr>
      <vt:lpstr>Utilizing a True Agent is Simple</vt:lpstr>
      <vt:lpstr>Hybrid Strategies Maybe Better for Now</vt:lpstr>
      <vt:lpstr>PowerPoint Presentation</vt:lpstr>
      <vt:lpstr>What is LangGraph?</vt:lpstr>
      <vt:lpstr>State Graph</vt:lpstr>
      <vt:lpstr>Shared Memory</vt:lpstr>
      <vt:lpstr>States</vt:lpstr>
      <vt:lpstr>Transitions</vt:lpstr>
      <vt:lpstr>LLM Calls</vt:lpstr>
      <vt:lpstr>Persistent Memory</vt:lpstr>
      <vt:lpstr>Human in the Loop</vt:lpstr>
      <vt:lpstr>Let’s Build an Investment Agent</vt:lpstr>
      <vt:lpstr>Problem Setup</vt:lpstr>
      <vt:lpstr>Baseline</vt:lpstr>
      <vt:lpstr>Let’s Add Structured Output</vt:lpstr>
      <vt:lpstr>Putting things in LangGraph</vt:lpstr>
      <vt:lpstr>Add Multiple Reasoning Steps</vt:lpstr>
      <vt:lpstr>Add Search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Saiful Islam</dc:creator>
  <cp:lastModifiedBy>Md Saiful Islam</cp:lastModifiedBy>
  <cp:revision>27</cp:revision>
  <dcterms:created xsi:type="dcterms:W3CDTF">2025-09-17T15:03:18Z</dcterms:created>
  <dcterms:modified xsi:type="dcterms:W3CDTF">2025-09-17T20:25:52Z</dcterms:modified>
</cp:coreProperties>
</file>