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5" r:id="rId3"/>
    <p:sldId id="284" r:id="rId4"/>
    <p:sldId id="259" r:id="rId5"/>
    <p:sldId id="296" r:id="rId6"/>
    <p:sldId id="283" r:id="rId7"/>
    <p:sldId id="257" r:id="rId8"/>
    <p:sldId id="275" r:id="rId9"/>
    <p:sldId id="263" r:id="rId10"/>
    <p:sldId id="264" r:id="rId11"/>
    <p:sldId id="258" r:id="rId12"/>
    <p:sldId id="268" r:id="rId13"/>
    <p:sldId id="308" r:id="rId14"/>
    <p:sldId id="309" r:id="rId15"/>
    <p:sldId id="310" r:id="rId16"/>
    <p:sldId id="267" r:id="rId17"/>
    <p:sldId id="297" r:id="rId1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88" d="100"/>
          <a:sy n="88" d="100"/>
        </p:scale>
        <p:origin x="-422" y="-77"/>
      </p:cViewPr>
      <p:guideLst>
        <p:guide orient="horz" pos="2160"/>
        <p:guide pos="3833"/>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10818" y="1057048"/>
            <a:ext cx="7962314" cy="2387600"/>
          </a:xfrm>
        </p:spPr>
        <p:txBody>
          <a:bodyPr anchor="b">
            <a:normAutofit/>
          </a:bodyPr>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3910818" y="3536723"/>
            <a:ext cx="7962314" cy="78205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04943" y="1873975"/>
            <a:ext cx="4206240" cy="4351338"/>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404941" y="2439761"/>
            <a:ext cx="438912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911629" y="2439761"/>
            <a:ext cx="411697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8623663"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04943" y="1841862"/>
            <a:ext cx="8623663" cy="4387352"/>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04943"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3"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sldNum="0" hdr="0" ftr="0" dt="0"/>
  <p:txStyles>
    <p:titleStyle>
      <a:lvl1pPr algn="ctr" defTabSz="914400" rtl="0" eaLnBrk="1" latinLnBrk="0" hangingPunct="1">
        <a:lnSpc>
          <a:spcPct val="90000"/>
        </a:lnSpc>
        <a:spcBef>
          <a:spcPct val="0"/>
        </a:spcBef>
        <a:buNone/>
        <a:defRPr sz="4400" b="1" kern="1200">
          <a:solidFill>
            <a:srgbClr val="9B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7343" y="1250496"/>
            <a:ext cx="8623663" cy="1325563"/>
          </a:xfrm>
        </p:spPr>
        <p:txBody>
          <a:bodyPr/>
          <a:p>
            <a:r>
              <a:rPr lang="en-US" sz="8000"/>
              <a:t>RakthDaan</a:t>
            </a:r>
            <a:endParaRPr lang="en-US" sz="8000"/>
          </a:p>
        </p:txBody>
      </p:sp>
      <p:sp>
        <p:nvSpPr>
          <p:cNvPr id="5" name="Text Box 4"/>
          <p:cNvSpPr txBox="1"/>
          <p:nvPr/>
        </p:nvSpPr>
        <p:spPr>
          <a:xfrm>
            <a:off x="4895215" y="5003800"/>
            <a:ext cx="3647440" cy="922020"/>
          </a:xfrm>
          <a:prstGeom prst="rect">
            <a:avLst/>
          </a:prstGeom>
          <a:noFill/>
        </p:spPr>
        <p:txBody>
          <a:bodyPr wrap="square" rtlCol="0">
            <a:spAutoFit/>
          </a:bodyPr>
          <a:p>
            <a:r>
              <a:rPr lang="en-US">
                <a:solidFill>
                  <a:srgbClr val="C00000"/>
                </a:solidFill>
                <a:sym typeface="+mn-ea"/>
              </a:rPr>
              <a:t>Presented By:-</a:t>
            </a:r>
            <a:endParaRPr lang="en-US">
              <a:solidFill>
                <a:srgbClr val="C00000"/>
              </a:solidFill>
              <a:sym typeface="+mn-ea"/>
            </a:endParaRPr>
          </a:p>
          <a:p>
            <a:r>
              <a:rPr lang="en-US">
                <a:solidFill>
                  <a:srgbClr val="C00000"/>
                </a:solidFill>
                <a:sym typeface="+mn-ea"/>
              </a:rPr>
              <a:t>	1. SAIFUL ISLAM</a:t>
            </a:r>
            <a:endParaRPr lang="en-US">
              <a:solidFill>
                <a:srgbClr val="C00000"/>
              </a:solidFill>
              <a:sym typeface="+mn-ea"/>
            </a:endParaRPr>
          </a:p>
          <a:p>
            <a:r>
              <a:rPr lang="en-US">
                <a:solidFill>
                  <a:srgbClr val="C00000"/>
                </a:solidFill>
                <a:sym typeface="+mn-ea"/>
              </a:rPr>
              <a:t>	2. ARUNAV CHETIA</a:t>
            </a:r>
            <a:endParaRPr lang="en-US">
              <a:solidFill>
                <a:srgbClr val="C00000"/>
              </a:solidFill>
              <a:sym typeface="+mn-ea"/>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RaktDaan or Old fashioned</a:t>
            </a:r>
            <a:endParaRPr lang="en-US" altLang="en-IN" dirty="0"/>
          </a:p>
        </p:txBody>
      </p:sp>
      <p:sp>
        <p:nvSpPr>
          <p:cNvPr id="3" name="Content Placeholder 2"/>
          <p:cNvSpPr>
            <a:spLocks noGrp="1"/>
          </p:cNvSpPr>
          <p:nvPr>
            <p:ph idx="1"/>
          </p:nvPr>
        </p:nvSpPr>
        <p:spPr/>
        <p:txBody>
          <a:bodyPr/>
          <a:lstStyle/>
          <a:p>
            <a:pPr marL="0" indent="0">
              <a:buNone/>
            </a:pPr>
            <a:r>
              <a:rPr lang="en-US">
                <a:latin typeface="Malgun Gothic Semilight" panose="020B0502040204020203" charset="-122"/>
                <a:ea typeface="Malgun Gothic Semilight" panose="020B0502040204020203" charset="-122"/>
                <a:sym typeface="+mn-ea"/>
              </a:rPr>
              <a:t>Forwarding messages</a:t>
            </a:r>
            <a:endParaRPr lang="en-US">
              <a:latin typeface="Malgun Gothic Semilight" panose="020B0502040204020203" charset="-122"/>
              <a:ea typeface="Malgun Gothic Semilight" panose="020B0502040204020203" charset="-122"/>
            </a:endParaRPr>
          </a:p>
          <a:p>
            <a:pPr marL="0" indent="0">
              <a:buNone/>
            </a:pPr>
            <a:r>
              <a:rPr lang="en-US">
                <a:latin typeface="Malgun Gothic Semilight" panose="020B0502040204020203" charset="-122"/>
                <a:ea typeface="Malgun Gothic Semilight" panose="020B0502040204020203" charset="-122"/>
                <a:sym typeface="+mn-ea"/>
              </a:rPr>
              <a:t>Calling numerous people</a:t>
            </a:r>
            <a:endParaRPr lang="en-US">
              <a:latin typeface="Malgun Gothic Semilight" panose="020B0502040204020203" charset="-122"/>
              <a:ea typeface="Malgun Gothic Semilight" panose="020B0502040204020203" charset="-122"/>
            </a:endParaRPr>
          </a:p>
          <a:p>
            <a:pPr marL="0" indent="0">
              <a:buNone/>
            </a:pPr>
            <a:r>
              <a:rPr lang="en-US">
                <a:latin typeface="Malgun Gothic Semilight" panose="020B0502040204020203" charset="-122"/>
                <a:ea typeface="Malgun Gothic Semilight" panose="020B0502040204020203" charset="-122"/>
                <a:sym typeface="+mn-ea"/>
              </a:rPr>
              <a:t>Visting or Contacting Blood Blood Banks/Hospitals</a:t>
            </a:r>
            <a:endParaRPr lang="en-US">
              <a:latin typeface="Malgun Gothic Semilight" panose="020B0502040204020203" charset="-122"/>
              <a:ea typeface="Malgun Gothic Semilight" panose="020B0502040204020203" charset="-122"/>
            </a:endParaRPr>
          </a:p>
          <a:p>
            <a:endParaRPr lang="en-IN" altLang="en-US"/>
          </a:p>
          <a:p>
            <a:endParaRPr lang="en-IN" altLang="en-US"/>
          </a:p>
        </p:txBody>
      </p:sp>
      <p:pic>
        <p:nvPicPr>
          <p:cNvPr id="5" name="Content Placeholder 3" descr="dib-univ-logo1"/>
          <p:cNvPicPr>
            <a:picLocks noGrp="1" noChangeAspect="1"/>
          </p:cNvPicPr>
          <p:nvPr/>
        </p:nvPicPr>
        <p:blipFill>
          <a:blip r:embed="rId1" cstate="print"/>
          <a:srcRect/>
          <a:stretch>
            <a:fillRect/>
          </a:stretch>
        </p:blipFill>
        <p:spPr>
          <a:xfrm>
            <a:off x="17780" y="27940"/>
            <a:ext cx="1089660" cy="1165225"/>
          </a:xfrm>
          <a:prstGeom prst="ellipse">
            <a:avLst/>
          </a:prstGeom>
        </p:spPr>
      </p:pic>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t>Future Directions</a:t>
            </a:r>
            <a:endParaRPr lang="en-US" altLang="en-IN"/>
          </a:p>
        </p:txBody>
      </p:sp>
      <p:sp>
        <p:nvSpPr>
          <p:cNvPr id="3" name="Content Placeholder 2"/>
          <p:cNvSpPr>
            <a:spLocks noGrp="1"/>
          </p:cNvSpPr>
          <p:nvPr>
            <p:ph idx="1"/>
          </p:nvPr>
        </p:nvSpPr>
        <p:spPr/>
        <p:txBody>
          <a:bodyPr/>
          <a:lstStyle/>
          <a:p>
            <a:r>
              <a:rPr lang="en-US"/>
              <a:t>RaktDaaan v2.0</a:t>
            </a:r>
            <a:endParaRPr lang="en-US"/>
          </a:p>
          <a:p>
            <a:r>
              <a:rPr lang="en-US"/>
              <a:t>Interactive</a:t>
            </a:r>
            <a:endParaRPr lang="en-US"/>
          </a:p>
          <a:p>
            <a:r>
              <a:rPr lang="en-US"/>
              <a:t>One to One chat and voice functions</a:t>
            </a:r>
            <a:endParaRPr lang="en-US"/>
          </a:p>
          <a:p>
            <a:r>
              <a:rPr lang="en-US"/>
              <a:t>Location of donors real time</a:t>
            </a:r>
            <a:endParaRPr lang="en-US"/>
          </a:p>
          <a:p>
            <a:r>
              <a:rPr lang="en-US"/>
              <a:t>Realtime request for receiving or donoting</a:t>
            </a:r>
            <a:endParaRPr lang="en-US"/>
          </a:p>
          <a:p>
            <a:r>
              <a:rPr lang="en-US"/>
              <a:t>Adding sections for Blood Banks and Hospitals </a:t>
            </a:r>
            <a:endParaRPr lang="en-US"/>
          </a:p>
        </p:txBody>
      </p:sp>
      <p:pic>
        <p:nvPicPr>
          <p:cNvPr id="4" name="Content Placeholder 3" descr="dib-univ-logo1"/>
          <p:cNvPicPr>
            <a:picLocks noGrp="1" noChangeAspect="1"/>
          </p:cNvPicPr>
          <p:nvPr>
            <p:ph sz="half" idx="4294967295"/>
          </p:nvPr>
        </p:nvPicPr>
        <p:blipFill>
          <a:blip r:embed="rId1" cstate="print"/>
          <a:srcRect/>
          <a:stretch>
            <a:fillRect/>
          </a:stretch>
        </p:blipFill>
        <p:spPr>
          <a:xfrm>
            <a:off x="17780" y="27940"/>
            <a:ext cx="1089660" cy="1165225"/>
          </a:xfrm>
          <a:prstGeom prst="ellipse">
            <a:avLst/>
          </a:prstGeom>
        </p:spPr>
      </p:pic>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Database</a:t>
            </a:r>
            <a:endParaRPr lang="en-US"/>
          </a:p>
        </p:txBody>
      </p:sp>
      <p:sp>
        <p:nvSpPr>
          <p:cNvPr id="3" name="Content Placeholder 2"/>
          <p:cNvSpPr>
            <a:spLocks noGrp="1"/>
          </p:cNvSpPr>
          <p:nvPr>
            <p:ph idx="1"/>
          </p:nvPr>
        </p:nvSpPr>
        <p:spPr/>
        <p:txBody>
          <a:bodyPr/>
          <a:p>
            <a:endParaRPr lang="en-US"/>
          </a:p>
        </p:txBody>
      </p:sp>
      <p:pic>
        <p:nvPicPr>
          <p:cNvPr id="20" name="Picture 19" descr="Screenshot (72)"/>
          <p:cNvPicPr>
            <a:picLocks noChangeAspect="1"/>
          </p:cNvPicPr>
          <p:nvPr/>
        </p:nvPicPr>
        <p:blipFill>
          <a:blip r:embed="rId1"/>
          <a:stretch>
            <a:fillRect/>
          </a:stretch>
        </p:blipFill>
        <p:spPr>
          <a:xfrm>
            <a:off x="192405" y="1539240"/>
            <a:ext cx="9276080" cy="52171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Database</a:t>
            </a:r>
            <a:endParaRPr lang="en-US"/>
          </a:p>
        </p:txBody>
      </p:sp>
      <p:sp>
        <p:nvSpPr>
          <p:cNvPr id="3" name="Content Placeholder 2"/>
          <p:cNvSpPr>
            <a:spLocks noGrp="1"/>
          </p:cNvSpPr>
          <p:nvPr>
            <p:ph idx="1"/>
          </p:nvPr>
        </p:nvSpPr>
        <p:spPr/>
        <p:txBody>
          <a:bodyPr/>
          <a:p>
            <a:endParaRPr lang="en-US"/>
          </a:p>
        </p:txBody>
      </p:sp>
      <p:pic>
        <p:nvPicPr>
          <p:cNvPr id="4" name="Picture 3" descr="Screenshot (75)"/>
          <p:cNvPicPr>
            <a:picLocks noChangeAspect="1"/>
          </p:cNvPicPr>
          <p:nvPr/>
        </p:nvPicPr>
        <p:blipFill>
          <a:blip r:embed="rId1"/>
          <a:stretch>
            <a:fillRect/>
          </a:stretch>
        </p:blipFill>
        <p:spPr>
          <a:xfrm>
            <a:off x="109855" y="1376045"/>
            <a:ext cx="9458960" cy="53200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Database</a:t>
            </a:r>
            <a:endParaRPr lang="en-US"/>
          </a:p>
        </p:txBody>
      </p:sp>
      <p:sp>
        <p:nvSpPr>
          <p:cNvPr id="3" name="Content Placeholder 2"/>
          <p:cNvSpPr>
            <a:spLocks noGrp="1"/>
          </p:cNvSpPr>
          <p:nvPr>
            <p:ph idx="1"/>
          </p:nvPr>
        </p:nvSpPr>
        <p:spPr/>
        <p:txBody>
          <a:bodyPr/>
          <a:p>
            <a:endParaRPr lang="en-US"/>
          </a:p>
        </p:txBody>
      </p:sp>
      <p:pic>
        <p:nvPicPr>
          <p:cNvPr id="4" name="Picture 3" descr="Screenshot (76)"/>
          <p:cNvPicPr>
            <a:picLocks noChangeAspect="1"/>
          </p:cNvPicPr>
          <p:nvPr/>
        </p:nvPicPr>
        <p:blipFill>
          <a:blip r:embed="rId1"/>
          <a:stretch>
            <a:fillRect/>
          </a:stretch>
        </p:blipFill>
        <p:spPr>
          <a:xfrm>
            <a:off x="170815" y="1743710"/>
            <a:ext cx="8341360" cy="50057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Conclusion</a:t>
            </a:r>
            <a:endParaRPr lang="en-IN" altLang="en-US"/>
          </a:p>
        </p:txBody>
      </p:sp>
      <p:sp>
        <p:nvSpPr>
          <p:cNvPr id="3" name="Content Placeholder 2"/>
          <p:cNvSpPr>
            <a:spLocks noGrp="1"/>
          </p:cNvSpPr>
          <p:nvPr>
            <p:ph idx="1"/>
          </p:nvPr>
        </p:nvSpPr>
        <p:spPr/>
        <p:txBody>
          <a:bodyPr>
            <a:normAutofit lnSpcReduction="20000"/>
          </a:bodyPr>
          <a:lstStyle/>
          <a:p>
            <a:r>
              <a:rPr lang="en-US" altLang="en-IN" sz="2400"/>
              <a:t>With this application we hope that we can save atleast 100 lives by provding them blood on time.</a:t>
            </a:r>
            <a:endParaRPr lang="en-US" altLang="en-IN" sz="2400"/>
          </a:p>
          <a:p>
            <a:r>
              <a:rPr lang="en-US" altLang="en-IN" sz="2400"/>
              <a:t>The android application for blood donation can be used by a lot of people and will help a lot of different communities</a:t>
            </a:r>
            <a:endParaRPr lang="en-US" altLang="en-IN" sz="2400"/>
          </a:p>
          <a:p>
            <a:r>
              <a:rPr lang="en-US" altLang="en-IN" sz="2400"/>
              <a:t> The user can be a blood donor as well as a recipient.</a:t>
            </a:r>
            <a:endParaRPr lang="en-US" altLang="en-IN" sz="2400"/>
          </a:p>
          <a:p>
            <a:r>
              <a:rPr lang="en-US" altLang="en-IN" sz="2400"/>
              <a:t>The goal of the application is to provide solution to the existing deficit of blood and will connect the donors and the receivers who need blood. </a:t>
            </a:r>
            <a:endParaRPr lang="en-US" altLang="en-IN" sz="2400"/>
          </a:p>
          <a:p>
            <a:r>
              <a:rPr lang="en-US" altLang="en-IN" sz="2400"/>
              <a:t>This application will solve the current problem that the world is facing, and hence save a lot of lives. </a:t>
            </a:r>
            <a:endParaRPr lang="en-US" altLang="en-IN" sz="2400"/>
          </a:p>
          <a:p>
            <a:r>
              <a:rPr lang="en-US" altLang="en-IN" sz="2400"/>
              <a:t>This is the solution that we have for the existing problem</a:t>
            </a:r>
            <a:endParaRPr lang="en-US" altLang="en-IN" sz="2400"/>
          </a:p>
        </p:txBody>
      </p:sp>
      <p:pic>
        <p:nvPicPr>
          <p:cNvPr id="4" name="Content Placeholder 3" descr="dib-univ-logo1"/>
          <p:cNvPicPr>
            <a:picLocks noGrp="1" noChangeAspect="1"/>
          </p:cNvPicPr>
          <p:nvPr>
            <p:ph sz="half" idx="4294967295"/>
          </p:nvPr>
        </p:nvPicPr>
        <p:blipFill>
          <a:blip r:embed="rId1" cstate="print"/>
          <a:srcRect/>
          <a:stretch>
            <a:fillRect/>
          </a:stretch>
        </p:blipFill>
        <p:spPr>
          <a:xfrm>
            <a:off x="17780" y="27940"/>
            <a:ext cx="1089660" cy="1165225"/>
          </a:xfrm>
          <a:prstGeom prst="ellipse">
            <a:avLst/>
          </a:prstGeom>
        </p:spPr>
      </p:pic>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8623" y="1738176"/>
            <a:ext cx="8623663" cy="1325563"/>
          </a:xfrm>
        </p:spPr>
        <p:txBody>
          <a:bodyPr/>
          <a:p>
            <a:r>
              <a:rPr lang="en-US" sz="6600"/>
              <a:t>THANK YOU</a:t>
            </a:r>
            <a:endParaRPr lang="en-US" sz="6600"/>
          </a:p>
        </p:txBody>
      </p:sp>
      <p:sp>
        <p:nvSpPr>
          <p:cNvPr id="4" name="Text Box 3"/>
          <p:cNvSpPr txBox="1"/>
          <p:nvPr/>
        </p:nvSpPr>
        <p:spPr>
          <a:xfrm>
            <a:off x="2812415" y="3733800"/>
            <a:ext cx="7122160" cy="521970"/>
          </a:xfrm>
          <a:prstGeom prst="rect">
            <a:avLst/>
          </a:prstGeom>
          <a:noFill/>
        </p:spPr>
        <p:txBody>
          <a:bodyPr wrap="square" rtlCol="0">
            <a:spAutoFit/>
          </a:bodyPr>
          <a:p>
            <a:r>
              <a:rPr lang="en-US" sz="2800" b="1">
                <a:solidFill>
                  <a:srgbClr val="C00000"/>
                </a:solidFill>
              </a:rPr>
              <a:t>~~~~~~Application Demo~~~~~~~</a:t>
            </a:r>
            <a:endParaRPr lang="en-US" sz="2800" b="1">
              <a:solidFill>
                <a:srgbClr val="C00000"/>
              </a:solidFill>
            </a:endParaRP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General Problem </a:t>
            </a:r>
            <a:endParaRPr lang="en-US"/>
          </a:p>
        </p:txBody>
      </p:sp>
      <p:sp>
        <p:nvSpPr>
          <p:cNvPr id="3" name="Content Placeholder 2"/>
          <p:cNvSpPr>
            <a:spLocks noGrp="1"/>
          </p:cNvSpPr>
          <p:nvPr>
            <p:ph idx="1"/>
          </p:nvPr>
        </p:nvSpPr>
        <p:spPr>
          <a:xfrm>
            <a:off x="405130" y="1842135"/>
            <a:ext cx="8623935" cy="4884420"/>
          </a:xfrm>
        </p:spPr>
        <p:txBody>
          <a:bodyPr>
            <a:normAutofit/>
          </a:bodyPr>
          <a:p>
            <a:r>
              <a:rPr lang="en-US" sz="2000"/>
              <a:t>Estimated our country has a blood deficit of between 30% and 35% every year. In a land of 1.2 billion people it's ridiculous to say we can't meet the requirement. </a:t>
            </a:r>
            <a:endParaRPr lang="en-US" sz="2000"/>
          </a:p>
          <a:p>
            <a:r>
              <a:rPr lang="en-US" sz="2000"/>
              <a:t>"The problem is not insufficient number of donors, but finding a willing donor at the right time.</a:t>
            </a:r>
            <a:endParaRPr lang="en-US" sz="2000"/>
          </a:p>
          <a:p>
            <a:r>
              <a:rPr lang="en-US" sz="2000"/>
              <a:t> If someone needs blood, first - his family members - nearest hospitals and blood banks.</a:t>
            </a:r>
            <a:endParaRPr lang="en-US" sz="2000"/>
          </a:p>
          <a:p>
            <a:r>
              <a:rPr lang="en-US" sz="2000"/>
              <a:t> If they cannot manage blood in these ways - really hard for them to     contact people to collect blood in a short span of time. </a:t>
            </a:r>
            <a:endParaRPr lang="en-US" sz="2000"/>
          </a:p>
          <a:p>
            <a:pPr marL="0" indent="0">
              <a:buNone/>
            </a:pPr>
            <a:endParaRPr lang="en-US" sz="2000"/>
          </a:p>
          <a:p>
            <a:endParaRPr lang="en-US" sz="2000"/>
          </a:p>
          <a:p>
            <a:endParaRPr lang="en-US" sz="2000"/>
          </a:p>
        </p:txBody>
      </p:sp>
      <p:pic>
        <p:nvPicPr>
          <p:cNvPr id="4" name="Content Placeholder 3" descr="dib-univ-logo1"/>
          <p:cNvPicPr>
            <a:picLocks noGrp="1" noChangeAspect="1"/>
          </p:cNvPicPr>
          <p:nvPr>
            <p:ph sz="half" idx="4294967295"/>
          </p:nvPr>
        </p:nvPicPr>
        <p:blipFill>
          <a:blip r:embed="rId1" cstate="print"/>
          <a:srcRect/>
          <a:stretch>
            <a:fillRect/>
          </a:stretch>
        </p:blipFill>
        <p:spPr>
          <a:xfrm>
            <a:off x="17780" y="27940"/>
            <a:ext cx="1089660" cy="1165225"/>
          </a:xfrm>
          <a:prstGeom prst="ellipse">
            <a:avLst/>
          </a:prstGeom>
        </p:spPr>
      </p:pic>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t>Real World Problem</a:t>
            </a:r>
            <a:endParaRPr lang="en-US" altLang="en-IN"/>
          </a:p>
        </p:txBody>
      </p:sp>
      <p:sp>
        <p:nvSpPr>
          <p:cNvPr id="3" name="Content Placeholder 2"/>
          <p:cNvSpPr>
            <a:spLocks noGrp="1"/>
          </p:cNvSpPr>
          <p:nvPr>
            <p:ph idx="1"/>
          </p:nvPr>
        </p:nvSpPr>
        <p:spPr/>
        <p:txBody>
          <a:bodyPr>
            <a:normAutofit lnSpcReduction="20000"/>
          </a:bodyPr>
          <a:lstStyle/>
          <a:p>
            <a:pPr marL="0" indent="0">
              <a:buNone/>
            </a:pPr>
            <a:endParaRPr lang="en-US" sz="2000"/>
          </a:p>
          <a:p>
            <a:r>
              <a:rPr lang="en-US" sz="2000"/>
              <a:t>Social media -”Urgently need X blood group”</a:t>
            </a:r>
            <a:endParaRPr lang="en-US" sz="2000"/>
          </a:p>
          <a:p>
            <a:r>
              <a:rPr lang="en-US" sz="2000"/>
              <a:t>Increase in accident victims - high amount of loss in blood - “Blood Bank / Hospital crrently out of blood stock” </a:t>
            </a:r>
            <a:endParaRPr lang="en-US" sz="2000"/>
          </a:p>
          <a:p>
            <a:r>
              <a:rPr lang="en-US" sz="2000"/>
              <a:t>Blood transfusion - “Needs High amount of blood”</a:t>
            </a:r>
            <a:endParaRPr lang="en-US" sz="2000"/>
          </a:p>
          <a:p>
            <a:r>
              <a:rPr lang="en-US" sz="2000"/>
              <a:t>Blood is not Artificial - Find  Donor - Loss Time -  chance the victim is out of time.</a:t>
            </a:r>
            <a:endParaRPr lang="en-US" sz="2000"/>
          </a:p>
          <a:p>
            <a:r>
              <a:rPr lang="en-US" sz="2000"/>
              <a:t>So there should be a portal for all the eligible donors whom on cases can be contacted </a:t>
            </a:r>
            <a:endParaRPr lang="en-US" sz="2000"/>
          </a:p>
          <a:p>
            <a:endParaRPr lang="en-US" sz="2000"/>
          </a:p>
          <a:p>
            <a:pPr marL="0" indent="0">
              <a:buNone/>
            </a:pPr>
            <a:endParaRPr lang="en-US" sz="2000"/>
          </a:p>
          <a:p>
            <a:endParaRPr lang="en-US" sz="2000"/>
          </a:p>
          <a:p>
            <a:endParaRPr lang="en-US" sz="2000"/>
          </a:p>
          <a:p>
            <a:endParaRPr lang="en-IN" altLang="en-US" sz="2000"/>
          </a:p>
          <a:p>
            <a:pPr marL="0" indent="0">
              <a:buNone/>
            </a:pPr>
            <a:endParaRPr lang="en-IN" altLang="en-US" sz="2000"/>
          </a:p>
        </p:txBody>
      </p:sp>
      <p:pic>
        <p:nvPicPr>
          <p:cNvPr id="5" name="Content Placeholder 4" descr="dib-univ-logo1"/>
          <p:cNvPicPr>
            <a:picLocks noGrp="1" noChangeAspect="1"/>
          </p:cNvPicPr>
          <p:nvPr>
            <p:ph sz="half" idx="4294967295"/>
          </p:nvPr>
        </p:nvPicPr>
        <p:blipFill>
          <a:blip r:embed="rId1" cstate="print"/>
          <a:srcRect/>
          <a:stretch>
            <a:fillRect/>
          </a:stretch>
        </p:blipFill>
        <p:spPr>
          <a:xfrm>
            <a:off x="17780" y="27940"/>
            <a:ext cx="1089660" cy="1165225"/>
          </a:xfrm>
          <a:prstGeom prst="ellipse">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Solution is RaktDaaan App</a:t>
            </a:r>
            <a:endParaRPr lang="en-US"/>
          </a:p>
        </p:txBody>
      </p:sp>
      <p:sp>
        <p:nvSpPr>
          <p:cNvPr id="3" name="Content Placeholder 2"/>
          <p:cNvSpPr>
            <a:spLocks noGrp="1"/>
          </p:cNvSpPr>
          <p:nvPr>
            <p:ph idx="1"/>
          </p:nvPr>
        </p:nvSpPr>
        <p:spPr/>
        <p:txBody>
          <a:bodyPr/>
          <a:p>
            <a:r>
              <a:rPr lang="en-US">
                <a:sym typeface="+mn-ea"/>
              </a:rPr>
              <a:t>Blood is precious gift - Gift of life</a:t>
            </a:r>
            <a:endParaRPr lang="en-US"/>
          </a:p>
          <a:p>
            <a:r>
              <a:rPr lang="en-US">
                <a:sym typeface="+mn-ea"/>
              </a:rPr>
              <a:t>A simple pint can save three lives, a single gesture can create millions smiles</a:t>
            </a:r>
            <a:endParaRPr lang="en-US"/>
          </a:p>
        </p:txBody>
      </p:sp>
      <p:pic>
        <p:nvPicPr>
          <p:cNvPr id="5" name="Content Placeholder 4" descr="dib-univ-logo1"/>
          <p:cNvPicPr>
            <a:picLocks noGrp="1" noChangeAspect="1"/>
          </p:cNvPicPr>
          <p:nvPr>
            <p:ph sz="half" idx="4294967295"/>
          </p:nvPr>
        </p:nvPicPr>
        <p:blipFill>
          <a:blip r:embed="rId1" cstate="print"/>
          <a:srcRect/>
          <a:stretch>
            <a:fillRect/>
          </a:stretch>
        </p:blipFill>
        <p:spPr>
          <a:xfrm>
            <a:off x="17780" y="27940"/>
            <a:ext cx="1089660" cy="1165225"/>
          </a:xfrm>
          <a:prstGeom prst="ellipse">
            <a:avLst/>
          </a:prstGeom>
        </p:spPr>
      </p:pic>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Solution</a:t>
            </a:r>
            <a:endParaRPr lang="en-US"/>
          </a:p>
        </p:txBody>
      </p:sp>
      <p:sp>
        <p:nvSpPr>
          <p:cNvPr id="3" name="Content Placeholder 2"/>
          <p:cNvSpPr>
            <a:spLocks noGrp="1"/>
          </p:cNvSpPr>
          <p:nvPr>
            <p:ph idx="1"/>
          </p:nvPr>
        </p:nvSpPr>
        <p:spPr/>
        <p:txBody>
          <a:bodyPr>
            <a:normAutofit fontScale="90000"/>
          </a:bodyPr>
          <a:p>
            <a:r>
              <a:rPr lang="en-US"/>
              <a:t>Focusing on building a network where people can help each other during an emergency.</a:t>
            </a:r>
            <a:endParaRPr lang="en-US"/>
          </a:p>
          <a:p>
            <a:r>
              <a:rPr lang="en-US">
                <a:sym typeface="+mn-ea"/>
              </a:rPr>
              <a:t>What we aim for through this application, is that any person interested in donating blood can register himself as donor. Moreover if any  consumer wants to make request to have blood online, he can also take the help of this application. </a:t>
            </a:r>
            <a:endParaRPr lang="en-US">
              <a:sym typeface="+mn-ea"/>
            </a:endParaRPr>
          </a:p>
          <a:p>
            <a:r>
              <a:rPr lang="en-US">
                <a:sym typeface="+mn-ea"/>
              </a:rPr>
              <a:t>Instead of just providing people who need blood with an outdated list of regular donors who may or may not be available to help, Our application used to find rightfull person</a:t>
            </a:r>
            <a:endParaRPr lang="en-US"/>
          </a:p>
          <a:p>
            <a:endParaRPr lang="en-US"/>
          </a:p>
          <a:p>
            <a:endParaRPr lang="en-US"/>
          </a:p>
        </p:txBody>
      </p:sp>
      <p:pic>
        <p:nvPicPr>
          <p:cNvPr id="4" name="Content Placeholder 3" descr="dib-univ-logo1"/>
          <p:cNvPicPr>
            <a:picLocks noGrp="1" noChangeAspect="1"/>
          </p:cNvPicPr>
          <p:nvPr>
            <p:ph sz="half" idx="4294967295"/>
          </p:nvPr>
        </p:nvPicPr>
        <p:blipFill>
          <a:blip r:embed="rId1" cstate="print"/>
          <a:srcRect/>
          <a:stretch>
            <a:fillRect/>
          </a:stretch>
        </p:blipFill>
        <p:spPr>
          <a:xfrm>
            <a:off x="17780" y="27940"/>
            <a:ext cx="1089660" cy="1165225"/>
          </a:xfrm>
          <a:prstGeom prst="ellipse">
            <a:avLst/>
          </a:prstGeom>
        </p:spPr>
      </p:pic>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a:t>
            </a:r>
            <a:r>
              <a:rPr lang="en-US" altLang="en-IN"/>
              <a:t>bout</a:t>
            </a:r>
            <a:endParaRPr lang="en-US" altLang="en-IN"/>
          </a:p>
        </p:txBody>
      </p:sp>
      <p:sp>
        <p:nvSpPr>
          <p:cNvPr id="3" name="Content Placeholder 2"/>
          <p:cNvSpPr>
            <a:spLocks noGrp="1"/>
          </p:cNvSpPr>
          <p:nvPr>
            <p:ph sz="half" idx="1"/>
          </p:nvPr>
        </p:nvSpPr>
        <p:spPr>
          <a:xfrm>
            <a:off x="404943" y="1873340"/>
            <a:ext cx="4206240" cy="4351338"/>
          </a:xfrm>
        </p:spPr>
        <p:txBody>
          <a:bodyPr>
            <a:normAutofit fontScale="70000"/>
          </a:bodyPr>
          <a:lstStyle/>
          <a:p>
            <a:r>
              <a:rPr lang="en-US">
                <a:latin typeface="Malgun Gothic Semilight" panose="020B0502040204020203" charset="-122"/>
                <a:ea typeface="Malgun Gothic Semilight" panose="020B0502040204020203" charset="-122"/>
              </a:rPr>
              <a:t>Android application </a:t>
            </a:r>
            <a:endParaRPr lang="en-US">
              <a:latin typeface="Malgun Gothic Semilight" panose="020B0502040204020203" charset="-122"/>
              <a:ea typeface="Malgun Gothic Semilight" panose="020B0502040204020203" charset="-122"/>
            </a:endParaRPr>
          </a:p>
          <a:p>
            <a:r>
              <a:rPr lang="en-US">
                <a:latin typeface="Malgun Gothic Semilight" panose="020B0502040204020203" charset="-122"/>
                <a:ea typeface="Malgun Gothic Semilight" panose="020B0502040204020203" charset="-122"/>
              </a:rPr>
              <a:t>Finding available blood donors around the locality without wandering here and there.</a:t>
            </a:r>
            <a:endParaRPr lang="en-US">
              <a:latin typeface="Malgun Gothic Semilight" panose="020B0502040204020203" charset="-122"/>
              <a:ea typeface="Malgun Gothic Semilight" panose="020B0502040204020203" charset="-122"/>
            </a:endParaRPr>
          </a:p>
          <a:p>
            <a:endParaRPr lang="en-US">
              <a:latin typeface="Malgun Gothic Semilight" panose="020B0502040204020203" charset="-122"/>
              <a:ea typeface="Malgun Gothic Semilight" panose="020B0502040204020203" charset="-122"/>
            </a:endParaRPr>
          </a:p>
          <a:p>
            <a:r>
              <a:rPr lang="en-US">
                <a:latin typeface="Malgun Gothic Semilight" panose="020B0502040204020203" charset="-122"/>
                <a:ea typeface="Malgun Gothic Semilight" panose="020B0502040204020203" charset="-122"/>
                <a:sym typeface="+mn-ea"/>
              </a:rPr>
              <a:t>We designed this application for android users to use it convieniently and offcourse it's easy to operate.</a:t>
            </a:r>
            <a:endParaRPr lang="en-US">
              <a:latin typeface="Malgun Gothic Semilight" panose="020B0502040204020203" charset="-122"/>
              <a:ea typeface="Malgun Gothic Semilight" panose="020B0502040204020203" charset="-122"/>
            </a:endParaRPr>
          </a:p>
          <a:p>
            <a:pPr>
              <a:buNone/>
            </a:pPr>
            <a:endParaRPr lang="en-US">
              <a:latin typeface="Malgun Gothic Semilight" panose="020B0502040204020203" charset="-122"/>
              <a:ea typeface="Malgun Gothic Semilight" panose="020B0502040204020203" charset="-122"/>
            </a:endParaRPr>
          </a:p>
          <a:p>
            <a:r>
              <a:rPr lang="en-US">
                <a:latin typeface="Malgun Gothic Semilight" panose="020B0502040204020203" charset="-122"/>
                <a:ea typeface="Malgun Gothic Semilight" panose="020B0502040204020203" charset="-122"/>
              </a:rPr>
              <a:t>For the donors we assured you the donors will be fully verified by our medical experts.</a:t>
            </a:r>
            <a:endParaRPr lang="en-US">
              <a:latin typeface="Malgun Gothic Semilight" panose="020B0502040204020203" charset="-122"/>
              <a:ea typeface="Malgun Gothic Semilight" panose="020B0502040204020203" charset="-122"/>
            </a:endParaRPr>
          </a:p>
          <a:p>
            <a:pPr marL="0" indent="0">
              <a:buNone/>
            </a:pPr>
            <a:endParaRPr lang="en-US">
              <a:latin typeface="Malgun Gothic Semilight" panose="020B0502040204020203" charset="-122"/>
              <a:ea typeface="Malgun Gothic Semilight" panose="020B0502040204020203" charset="-122"/>
            </a:endParaRPr>
          </a:p>
          <a:p>
            <a:pPr marL="0" indent="0">
              <a:buNone/>
            </a:pPr>
            <a:endParaRPr lang="en-US">
              <a:latin typeface="Malgun Gothic Semilight" panose="020B0502040204020203" charset="-122"/>
              <a:ea typeface="Malgun Gothic Semilight" panose="020B0502040204020203" charset="-122"/>
            </a:endParaRPr>
          </a:p>
          <a:p>
            <a:pPr marL="0" indent="0">
              <a:buNone/>
            </a:pPr>
            <a:endParaRPr lang="en-US">
              <a:latin typeface="Malgun Gothic Semilight" panose="020B0502040204020203" charset="-122"/>
              <a:ea typeface="Malgun Gothic Semilight" panose="020B0502040204020203" charset="-122"/>
            </a:endParaRPr>
          </a:p>
          <a:p>
            <a:pPr marL="0" indent="0">
              <a:buNone/>
            </a:pPr>
            <a:endParaRPr lang="en-US">
              <a:latin typeface="Malgun Gothic Semilight" panose="020B0502040204020203" charset="-122"/>
              <a:ea typeface="Malgun Gothic Semilight" panose="020B0502040204020203" charset="-122"/>
            </a:endParaRPr>
          </a:p>
          <a:p>
            <a:pPr marL="0" indent="0">
              <a:buNone/>
            </a:pPr>
            <a:endParaRPr lang="en-US" altLang="en-US">
              <a:latin typeface="Malgun Gothic Semilight" panose="020B0502040204020203" charset="-122"/>
              <a:ea typeface="Malgun Gothic Semilight" panose="020B0502040204020203" charset="-122"/>
            </a:endParaRPr>
          </a:p>
          <a:p>
            <a:pPr marL="0" indent="0">
              <a:buNone/>
            </a:pPr>
            <a:endParaRPr lang="en-IN" altLang="en-US"/>
          </a:p>
          <a:p>
            <a:endParaRPr lang="en-IN" altLang="en-US"/>
          </a:p>
        </p:txBody>
      </p:sp>
      <p:sp>
        <p:nvSpPr>
          <p:cNvPr id="7" name="Picture 1" descr="D:\test\src\testfx\Images\logo.jpg"/>
          <p:cNvSpPr/>
          <p:nvPr/>
        </p:nvSpPr>
        <p:spPr>
          <a:xfrm>
            <a:off x="5433060" y="6155690"/>
            <a:ext cx="1616075" cy="1551940"/>
          </a:xfrm>
        </p:spPr>
      </p:sp>
      <p:pic>
        <p:nvPicPr>
          <p:cNvPr id="4" name="Content Placeholder 3" descr="dib-univ-logo1"/>
          <p:cNvPicPr>
            <a:picLocks noGrp="1" noChangeAspect="1"/>
          </p:cNvPicPr>
          <p:nvPr>
            <p:ph sz="half" idx="4294967295"/>
          </p:nvPr>
        </p:nvPicPr>
        <p:blipFill>
          <a:blip r:embed="rId1" cstate="print"/>
          <a:srcRect/>
          <a:stretch>
            <a:fillRect/>
          </a:stretch>
        </p:blipFill>
        <p:spPr>
          <a:xfrm>
            <a:off x="17780" y="27940"/>
            <a:ext cx="1089660" cy="1165225"/>
          </a:xfrm>
          <a:prstGeom prst="ellipse">
            <a:avLst/>
          </a:prstGeom>
        </p:spPr>
      </p:pic>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a:t>
            </a:r>
            <a:endParaRPr lang="en-US"/>
          </a:p>
        </p:txBody>
      </p:sp>
      <p:sp>
        <p:nvSpPr>
          <p:cNvPr id="3" name="Content Placeholder 2"/>
          <p:cNvSpPr>
            <a:spLocks noGrp="1"/>
          </p:cNvSpPr>
          <p:nvPr>
            <p:ph idx="1"/>
          </p:nvPr>
        </p:nvSpPr>
        <p:spPr/>
        <p:txBody>
          <a:bodyPr/>
          <a:p>
            <a:r>
              <a:rPr lang="en-US">
                <a:latin typeface="Malgun Gothic Semilight" panose="020B0502040204020203" charset="-122"/>
                <a:ea typeface="Malgun Gothic Semilight" panose="020B0502040204020203" charset="-122"/>
              </a:rPr>
              <a:t>To find easily the nearby donors.</a:t>
            </a:r>
            <a:endParaRPr lang="en-US">
              <a:latin typeface="Malgun Gothic Semilight" panose="020B0502040204020203" charset="-122"/>
              <a:ea typeface="Malgun Gothic Semilight" panose="020B0502040204020203" charset="-122"/>
            </a:endParaRPr>
          </a:p>
          <a:p>
            <a:r>
              <a:rPr lang="en-US">
                <a:latin typeface="Malgun Gothic Semilight" panose="020B0502040204020203" charset="-122"/>
                <a:ea typeface="Malgun Gothic Semilight" panose="020B0502040204020203" charset="-122"/>
              </a:rPr>
              <a:t>Save time in wandering </a:t>
            </a:r>
            <a:endParaRPr lang="en-US">
              <a:latin typeface="Malgun Gothic Semilight" panose="020B0502040204020203" charset="-122"/>
              <a:ea typeface="Malgun Gothic Semilight" panose="020B0502040204020203" charset="-122"/>
            </a:endParaRPr>
          </a:p>
          <a:p>
            <a:r>
              <a:rPr lang="en-US">
                <a:latin typeface="Malgun Gothic" panose="020B0503020000020004" charset="-127"/>
                <a:ea typeface="Malgun Gothic" panose="020B0503020000020004" charset="-127"/>
                <a:sym typeface="+mn-ea"/>
              </a:rPr>
              <a:t>The main objective of this app is to improve the communication between donors and receivers/ consumers.</a:t>
            </a:r>
            <a:endParaRPr lang="en-US">
              <a:latin typeface="Malgun Gothic Semilight" panose="020B0502040204020203" charset="-122"/>
              <a:ea typeface="Malgun Gothic Semilight" panose="020B0502040204020203" charset="-122"/>
            </a:endParaRPr>
          </a:p>
          <a:p>
            <a:endParaRPr lang="en-US">
              <a:latin typeface="Malgun Gothic Semilight" panose="020B0502040204020203" charset="-122"/>
              <a:ea typeface="Malgun Gothic Semilight" panose="020B0502040204020203" charset="-122"/>
            </a:endParaRPr>
          </a:p>
        </p:txBody>
      </p:sp>
      <p:pic>
        <p:nvPicPr>
          <p:cNvPr id="4" name="Content Placeholder 3" descr="dib-univ-logo1"/>
          <p:cNvPicPr>
            <a:picLocks noGrp="1" noChangeAspect="1"/>
          </p:cNvPicPr>
          <p:nvPr>
            <p:ph sz="half" idx="4294967295"/>
          </p:nvPr>
        </p:nvPicPr>
        <p:blipFill>
          <a:blip r:embed="rId1" cstate="print"/>
          <a:srcRect/>
          <a:stretch>
            <a:fillRect/>
          </a:stretch>
        </p:blipFill>
        <p:spPr>
          <a:xfrm>
            <a:off x="17780" y="27940"/>
            <a:ext cx="1089660" cy="1165225"/>
          </a:xfrm>
          <a:prstGeom prst="ellipse">
            <a:avLst/>
          </a:prstGeom>
        </p:spPr>
      </p:pic>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   Technology used to Design Our Application</a:t>
            </a:r>
            <a:endParaRPr lang="en-US"/>
          </a:p>
        </p:txBody>
      </p:sp>
      <p:sp>
        <p:nvSpPr>
          <p:cNvPr id="3" name="Content Placeholder 2"/>
          <p:cNvSpPr>
            <a:spLocks noGrp="1"/>
          </p:cNvSpPr>
          <p:nvPr>
            <p:ph idx="1"/>
          </p:nvPr>
        </p:nvSpPr>
        <p:spPr/>
        <p:txBody>
          <a:bodyPr/>
          <a:lstStyle/>
          <a:p>
            <a:pPr marL="0" indent="0">
              <a:buNone/>
            </a:pPr>
            <a:r>
              <a:rPr lang="en-US"/>
              <a:t>Android Studio</a:t>
            </a:r>
            <a:endParaRPr lang="en-US"/>
          </a:p>
          <a:p>
            <a:pPr marL="0" indent="0">
              <a:buNone/>
            </a:pPr>
            <a:r>
              <a:rPr lang="en-US" sz="2800">
                <a:sym typeface="+mn-ea"/>
              </a:rPr>
              <a:t>Java </a:t>
            </a:r>
            <a:endParaRPr lang="en-US" sz="2800">
              <a:sym typeface="+mn-ea"/>
            </a:endParaRPr>
          </a:p>
          <a:p>
            <a:pPr marL="0" indent="0">
              <a:buNone/>
            </a:pPr>
            <a:r>
              <a:rPr lang="en-US" sz="2800">
                <a:sym typeface="+mn-ea"/>
              </a:rPr>
              <a:t>XML</a:t>
            </a:r>
            <a:endParaRPr lang="en-US" sz="2800">
              <a:sym typeface="+mn-ea"/>
            </a:endParaRPr>
          </a:p>
          <a:p>
            <a:pPr marL="0" indent="0">
              <a:buNone/>
            </a:pPr>
            <a:r>
              <a:rPr lang="en-US" sz="2800">
                <a:sym typeface="+mn-ea"/>
              </a:rPr>
              <a:t>Firebase</a:t>
            </a:r>
            <a:endParaRPr lang="en-US" sz="2800"/>
          </a:p>
          <a:p>
            <a:pPr marL="0" indent="0">
              <a:buNone/>
            </a:pPr>
            <a:endParaRPr lang="en-US"/>
          </a:p>
        </p:txBody>
      </p:sp>
      <p:pic>
        <p:nvPicPr>
          <p:cNvPr id="4" name="Content Placeholder 3" descr="dib-univ-logo1"/>
          <p:cNvPicPr>
            <a:picLocks noGrp="1" noChangeAspect="1"/>
          </p:cNvPicPr>
          <p:nvPr/>
        </p:nvPicPr>
        <p:blipFill>
          <a:blip r:embed="rId1" cstate="print"/>
          <a:srcRect/>
          <a:stretch>
            <a:fillRect/>
          </a:stretch>
        </p:blipFill>
        <p:spPr>
          <a:xfrm>
            <a:off x="17780" y="27940"/>
            <a:ext cx="1089660" cy="1165225"/>
          </a:xfrm>
          <a:prstGeom prst="ellipse">
            <a:avLst/>
          </a:prstGeom>
        </p:spPr>
      </p:pic>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t>System Requirements</a:t>
            </a:r>
            <a:endParaRPr lang="en-US" altLang="en-IN"/>
          </a:p>
        </p:txBody>
      </p:sp>
      <p:sp>
        <p:nvSpPr>
          <p:cNvPr id="5" name="Content Placeholder 4"/>
          <p:cNvSpPr/>
          <p:nvPr>
            <p:ph sz="half" idx="1"/>
          </p:nvPr>
        </p:nvSpPr>
        <p:spPr/>
        <p:txBody>
          <a:bodyPr/>
          <a:p>
            <a:r>
              <a:rPr lang="en-US"/>
              <a:t>Android OS</a:t>
            </a:r>
            <a:endParaRPr lang="en-US"/>
          </a:p>
          <a:p>
            <a:r>
              <a:rPr lang="en-US"/>
              <a:t>Android 4.4+</a:t>
            </a:r>
            <a:endParaRPr lang="en-US"/>
          </a:p>
          <a:p>
            <a:r>
              <a:rPr lang="en-US"/>
              <a:t>RAM 512GB</a:t>
            </a:r>
            <a:endParaRPr lang="en-US"/>
          </a:p>
          <a:p>
            <a:r>
              <a:rPr lang="en-US"/>
              <a:t>Space on Disk &gt;10MB</a:t>
            </a:r>
            <a:endParaRPr lang="en-US"/>
          </a:p>
          <a:p>
            <a:endParaRPr lang="en-US"/>
          </a:p>
          <a:p>
            <a:pPr marL="0" indent="0">
              <a:buNone/>
            </a:pPr>
            <a:r>
              <a:rPr lang="en-US" i="1"/>
              <a:t>Active connection is must</a:t>
            </a:r>
            <a:endParaRPr lang="en-US" i="1"/>
          </a:p>
        </p:txBody>
      </p:sp>
      <p:pic>
        <p:nvPicPr>
          <p:cNvPr id="4" name="Content Placeholder 3" descr="dib-univ-logo1"/>
          <p:cNvPicPr>
            <a:picLocks noGrp="1" noChangeAspect="1"/>
          </p:cNvPicPr>
          <p:nvPr>
            <p:ph sz="half" idx="4294967295"/>
          </p:nvPr>
        </p:nvPicPr>
        <p:blipFill>
          <a:blip r:embed="rId1" cstate="print"/>
          <a:srcRect/>
          <a:stretch>
            <a:fillRect/>
          </a:stretch>
        </p:blipFill>
        <p:spPr>
          <a:xfrm>
            <a:off x="17780" y="27940"/>
            <a:ext cx="1089660" cy="1165225"/>
          </a:xfrm>
          <a:prstGeom prst="ellipse">
            <a:avLst/>
          </a:prstGeom>
        </p:spPr>
      </p:pic>
    </p:spTree>
  </p:cSld>
  <p:clrMapOvr>
    <a:masterClrMapping/>
  </p:clrMapOvr>
  <p:transition>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3188</Words>
  <Application>WPS Presentation</Application>
  <PresentationFormat>Custom</PresentationFormat>
  <Paragraphs>119</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Malgun Gothic Semilight</vt:lpstr>
      <vt:lpstr>Malgun Gothic</vt:lpstr>
      <vt:lpstr>Trebuchet MS</vt:lpstr>
      <vt:lpstr>Microsoft YaHei</vt:lpstr>
      <vt:lpstr>Arial Unicode MS</vt:lpstr>
      <vt:lpstr>Calibri</vt:lpstr>
      <vt:lpstr>Office Theme</vt:lpstr>
      <vt:lpstr>RakthDaan</vt:lpstr>
      <vt:lpstr>General Problem </vt:lpstr>
      <vt:lpstr>Real World Problem</vt:lpstr>
      <vt:lpstr>Solution is RaktDaaan App</vt:lpstr>
      <vt:lpstr>Solution</vt:lpstr>
      <vt:lpstr>About</vt:lpstr>
      <vt:lpstr>Objective</vt:lpstr>
      <vt:lpstr>   Technology used to Design Our Application</vt:lpstr>
      <vt:lpstr>System Requirements</vt:lpstr>
      <vt:lpstr>RaktDaan or Old fashioned</vt:lpstr>
      <vt:lpstr>Future Directions</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VOTING APPLICATION </dc:title>
  <dc:creator>AZIZ BARMAN</dc:creator>
  <cp:lastModifiedBy>asus</cp:lastModifiedBy>
  <cp:revision>43</cp:revision>
  <dcterms:created xsi:type="dcterms:W3CDTF">2019-06-20T04:43:00Z</dcterms:created>
  <dcterms:modified xsi:type="dcterms:W3CDTF">2019-11-29T10:13:28Z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