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5" r:id="rId3"/>
    <p:sldId id="257" r:id="rId4"/>
    <p:sldId id="259" r:id="rId5"/>
    <p:sldId id="258" r:id="rId6"/>
    <p:sldId id="263" r:id="rId7"/>
    <p:sldId id="264" r:id="rId8"/>
    <p:sldId id="261" r:id="rId9"/>
    <p:sldId id="267" r:id="rId10"/>
    <p:sldId id="268" r:id="rId11"/>
    <p:sldId id="260" r:id="rId12"/>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2" autoAdjust="0"/>
    <p:restoredTop sz="94660"/>
  </p:normalViewPr>
  <p:slideViewPr>
    <p:cSldViewPr snapToGrid="0">
      <p:cViewPr varScale="1">
        <p:scale>
          <a:sx n="88" d="100"/>
          <a:sy n="88" d="100"/>
        </p:scale>
        <p:origin x="-422" y="-77"/>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pPr/>
              <a:t>6/21/2019</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pPr/>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pPr/>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pPr/>
              <a:t>6/21/2019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pPr/>
              <a:t>6/21/2019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pPr/>
              <a:t>6/21/2019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pPr/>
              <a:t>6/21/2019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pPr/>
              <a:t>6/21/2019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p:cNvPicPr>
          <p:nvPr/>
        </p:nvPicPr>
        <p:blipFill>
          <a:blip r:embed="rId13"/>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pPr/>
              <a:t>6/21/2019</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umb_910x0_Vote"/>
          <p:cNvPicPr>
            <a:picLocks noChangeAspect="1"/>
          </p:cNvPicPr>
          <p:nvPr/>
        </p:nvPicPr>
        <p:blipFill>
          <a:blip r:embed="rId2"/>
          <a:stretch>
            <a:fillRect/>
          </a:stretch>
        </p:blipFill>
        <p:spPr>
          <a:xfrm>
            <a:off x="-26035" y="-10160"/>
            <a:ext cx="12241530" cy="7292340"/>
          </a:xfrm>
          <a:prstGeom prst="rect">
            <a:avLst/>
          </a:prstGeom>
        </p:spPr>
      </p:pic>
      <p:sp>
        <p:nvSpPr>
          <p:cNvPr id="3" name="Subtitle 2"/>
          <p:cNvSpPr>
            <a:spLocks noGrp="1"/>
          </p:cNvSpPr>
          <p:nvPr>
            <p:ph type="subTitle" idx="1"/>
          </p:nvPr>
        </p:nvSpPr>
        <p:spPr>
          <a:xfrm>
            <a:off x="8235950" y="4449445"/>
            <a:ext cx="3979545" cy="1655445"/>
          </a:xfrm>
        </p:spPr>
        <p:txBody>
          <a:bodyPr>
            <a:noAutofit/>
          </a:bodyPr>
          <a:lstStyle/>
          <a:p>
            <a:pPr algn="l"/>
            <a:r>
              <a:rPr lang="en-IN" altLang="en-US" sz="2400">
                <a:solidFill>
                  <a:schemeClr val="tx1"/>
                </a:solidFill>
              </a:rPr>
              <a:t>Presented By : - </a:t>
            </a:r>
          </a:p>
          <a:p>
            <a:pPr algn="l"/>
            <a:r>
              <a:rPr lang="en-IN" altLang="en-US" sz="2400" b="1">
                <a:solidFill>
                  <a:schemeClr val="tx1"/>
                </a:solidFill>
              </a:rPr>
              <a:t>1.</a:t>
            </a:r>
            <a:r>
              <a:rPr lang="en-IN" altLang="en-US" sz="2400">
                <a:solidFill>
                  <a:schemeClr val="tx1"/>
                </a:solidFill>
              </a:rPr>
              <a:t> </a:t>
            </a:r>
            <a:r>
              <a:rPr lang="en-IN" altLang="en-US" sz="2400" b="1">
                <a:solidFill>
                  <a:schemeClr val="tx1"/>
                </a:solidFill>
              </a:rPr>
              <a:t>SAIFUL ISLAM</a:t>
            </a:r>
          </a:p>
          <a:p>
            <a:pPr algn="l"/>
            <a:r>
              <a:rPr lang="en-IN" altLang="en-US" sz="2400" b="1">
                <a:solidFill>
                  <a:schemeClr val="tx1"/>
                </a:solidFill>
              </a:rPr>
              <a:t>2. SUMIT GHOSH</a:t>
            </a:r>
          </a:p>
          <a:p>
            <a:pPr algn="l"/>
            <a:r>
              <a:rPr lang="en-IN" altLang="en-US" sz="2400" b="1">
                <a:solidFill>
                  <a:schemeClr val="tx1"/>
                </a:solidFill>
              </a:rPr>
              <a:t>3. AZIZ BARMAN</a:t>
            </a:r>
          </a:p>
        </p:txBody>
      </p:sp>
      <p:sp>
        <p:nvSpPr>
          <p:cNvPr id="2" name="Title 1"/>
          <p:cNvSpPr>
            <a:spLocks noGrp="1"/>
          </p:cNvSpPr>
          <p:nvPr>
            <p:ph type="ctrTitle"/>
          </p:nvPr>
        </p:nvSpPr>
        <p:spPr>
          <a:xfrm>
            <a:off x="1537970" y="-10160"/>
            <a:ext cx="8865235" cy="1068070"/>
          </a:xfrm>
        </p:spPr>
        <p:txBody>
          <a:bodyPr>
            <a:scene3d>
              <a:camera prst="orthographicFront"/>
              <a:lightRig rig="threePt" dir="t"/>
            </a:scene3d>
          </a:bodyPr>
          <a:lstStyle/>
          <a:p>
            <a:r>
              <a:rPr lang="en-IN" altLang="en-US" sz="5400" b="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e - VOTING APPLICATION </a:t>
            </a:r>
          </a:p>
        </p:txBody>
      </p:sp>
      <p:pic>
        <p:nvPicPr>
          <p:cNvPr id="8" name="Content Placeholder 7" descr="dib-univ-logo1"/>
          <p:cNvPicPr>
            <a:picLocks noGrp="1" noChangeAspect="1"/>
          </p:cNvPicPr>
          <p:nvPr>
            <p:ph sz="half" idx="2"/>
          </p:nvPr>
        </p:nvPicPr>
        <p:blipFill>
          <a:blip r:embed="rId3" cstate="print"/>
          <a:srcRect/>
          <a:stretch>
            <a:fillRect/>
          </a:stretch>
        </p:blipFill>
        <p:spPr>
          <a:xfrm>
            <a:off x="10724515" y="-10160"/>
            <a:ext cx="1490980" cy="1490980"/>
          </a:xfrm>
          <a:prstGeom prst="ellipse">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References</a:t>
            </a:r>
          </a:p>
        </p:txBody>
      </p:sp>
      <p:sp>
        <p:nvSpPr>
          <p:cNvPr id="3" name="Content Placeholder 2"/>
          <p:cNvSpPr>
            <a:spLocks noGrp="1"/>
          </p:cNvSpPr>
          <p:nvPr>
            <p:ph idx="1"/>
          </p:nvPr>
        </p:nvSpPr>
        <p:spPr/>
        <p:txBody>
          <a:bodyPr/>
          <a:lstStyle/>
          <a:p>
            <a:pPr marL="0" indent="0">
              <a:buNone/>
            </a:pPr>
            <a:r>
              <a:rPr lang="en-IN" altLang="en-US"/>
              <a:t>Books</a:t>
            </a:r>
          </a:p>
          <a:p>
            <a:pPr>
              <a:buFont typeface="Arial" panose="020B0604020202020204" pitchFamily="34" charset="0"/>
              <a:buChar char="•"/>
            </a:pPr>
            <a:r>
              <a:rPr lang="en-IN" altLang="en-US"/>
              <a:t>Pressman R.S 1997 Software Engineering -A practionary</a:t>
            </a:r>
          </a:p>
          <a:p>
            <a:pPr marL="0" indent="0">
              <a:buFont typeface="Arial" panose="020B0604020202020204" pitchFamily="34" charset="0"/>
              <a:buNone/>
            </a:pPr>
            <a:r>
              <a:rPr lang="en-IN" altLang="en-US"/>
              <a:t> approach 4th edition McGraw Hill International</a:t>
            </a:r>
          </a:p>
          <a:p>
            <a:pPr marL="0" indent="0">
              <a:buFont typeface="Arial" panose="020B0604020202020204" pitchFamily="34" charset="0"/>
              <a:buNone/>
            </a:pPr>
            <a:r>
              <a:rPr lang="en-IN" altLang="en-US"/>
              <a:t>Sites:</a:t>
            </a:r>
          </a:p>
          <a:p>
            <a:pPr marL="0" indent="0">
              <a:buFont typeface="Arial" panose="020B0604020202020204" pitchFamily="34" charset="0"/>
              <a:buChar char="•"/>
            </a:pPr>
            <a:r>
              <a:rPr lang="en-IN" altLang="en-US"/>
              <a:t>https://stackoverflow.com/questions/22345664/scene-builder</a:t>
            </a:r>
          </a:p>
          <a:p>
            <a:pPr marL="0" indent="0">
              <a:buFont typeface="Arial" panose="020B0604020202020204" pitchFamily="34" charset="0"/>
              <a:buChar char="•"/>
            </a:pPr>
            <a:r>
              <a:rPr lang="en-IN" altLang="en-US"/>
              <a:t>https://docs.oracle.com/javfx/2/ui_controls/table-view.htm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sz="8000" b="1">
                <a:ln w="6600">
                  <a:solidFill>
                    <a:schemeClr val="accent2"/>
                  </a:solidFill>
                  <a:prstDash val="solid"/>
                </a:ln>
                <a:solidFill>
                  <a:srgbClr val="FFFFFF"/>
                </a:solidFill>
                <a:effectLst>
                  <a:outerShdw dist="38100" dir="2700000" algn="tl" rotWithShape="0">
                    <a:schemeClr val="accent2"/>
                  </a:outerShdw>
                </a:effectLst>
              </a:rPr>
              <a:t>THANK YOU</a:t>
            </a:r>
          </a:p>
        </p:txBody>
      </p:sp>
      <p:pic>
        <p:nvPicPr>
          <p:cNvPr id="4" name="Content Placeholder 3" descr="dib-univ-logo1"/>
          <p:cNvPicPr>
            <a:picLocks noGrp="1" noChangeAspect="1"/>
          </p:cNvPicPr>
          <p:nvPr>
            <p:ph sz="half" idx="2"/>
          </p:nvPr>
        </p:nvPicPr>
        <p:blipFill>
          <a:blip r:embed="rId2" cstate="print"/>
          <a:srcRect/>
          <a:stretch>
            <a:fillRect/>
          </a:stretch>
        </p:blipFill>
        <p:spPr>
          <a:xfrm>
            <a:off x="9994900" y="190500"/>
            <a:ext cx="1587500" cy="1490980"/>
          </a:xfrm>
          <a:prstGeom prst="ellipse">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Outline of the presentation</a:t>
            </a:r>
          </a:p>
        </p:txBody>
      </p:sp>
      <p:sp>
        <p:nvSpPr>
          <p:cNvPr id="3" name="Content Placeholder 2"/>
          <p:cNvSpPr>
            <a:spLocks noGrp="1"/>
          </p:cNvSpPr>
          <p:nvPr>
            <p:ph idx="1"/>
          </p:nvPr>
        </p:nvSpPr>
        <p:spPr/>
        <p:txBody>
          <a:bodyPr/>
          <a:lstStyle/>
          <a:p>
            <a:pPr marL="0" indent="0">
              <a:buNone/>
            </a:pPr>
            <a:r>
              <a:rPr lang="en-IN" altLang="en-US"/>
              <a:t>1. About</a:t>
            </a:r>
          </a:p>
          <a:p>
            <a:pPr marL="0" indent="0">
              <a:buNone/>
            </a:pPr>
            <a:r>
              <a:rPr lang="en-IN" altLang="en-US"/>
              <a:t>2. Problem and Solution</a:t>
            </a:r>
          </a:p>
          <a:p>
            <a:pPr marL="0" indent="0">
              <a:buNone/>
            </a:pPr>
            <a:r>
              <a:rPr lang="en-IN" altLang="en-US">
                <a:sym typeface="+mn-ea"/>
              </a:rPr>
              <a:t>3. Why e-voting?</a:t>
            </a:r>
            <a:endParaRPr lang="en-IN" altLang="en-US"/>
          </a:p>
          <a:p>
            <a:pPr marL="0" indent="0">
              <a:buNone/>
            </a:pPr>
            <a:r>
              <a:rPr lang="en-IN" altLang="en-US"/>
              <a:t>4.Technology used to design</a:t>
            </a:r>
          </a:p>
          <a:p>
            <a:pPr marL="0" indent="0">
              <a:buNone/>
            </a:pPr>
            <a:r>
              <a:rPr lang="en-IN" altLang="en-US">
                <a:sym typeface="+mn-ea"/>
              </a:rPr>
              <a:t>5. Data Flow Diagram</a:t>
            </a:r>
            <a:endParaRPr lang="en-IN" altLang="en-US"/>
          </a:p>
          <a:p>
            <a:pPr marL="0" indent="0">
              <a:buNone/>
            </a:pPr>
            <a:r>
              <a:rPr lang="en-IN" altLang="en-US"/>
              <a:t>6. MVC Architecture</a:t>
            </a:r>
          </a:p>
          <a:p>
            <a:pPr marL="0" indent="0">
              <a:buNone/>
            </a:pPr>
            <a:r>
              <a:rPr lang="en-IN" altLang="en-US"/>
              <a:t>7. Conclusion</a:t>
            </a:r>
          </a:p>
          <a:p>
            <a:pPr marL="0" indent="0">
              <a:buNone/>
            </a:pPr>
            <a:endParaRPr lang="en-IN" altLang="en-US"/>
          </a:p>
        </p:txBody>
      </p:sp>
      <p:pic>
        <p:nvPicPr>
          <p:cNvPr id="8" name="Content Placeholder 7" descr="dib-univ-logo1"/>
          <p:cNvPicPr>
            <a:picLocks noGrp="1" noChangeAspect="1"/>
          </p:cNvPicPr>
          <p:nvPr>
            <p:ph sz="half" idx="2"/>
          </p:nvPr>
        </p:nvPicPr>
        <p:blipFill>
          <a:blip r:embed="rId2" cstate="print"/>
          <a:srcRect/>
          <a:stretch>
            <a:fillRect/>
          </a:stretch>
        </p:blipFill>
        <p:spPr>
          <a:xfrm>
            <a:off x="9994900" y="190500"/>
            <a:ext cx="1587500" cy="1490980"/>
          </a:xfrm>
          <a:prstGeom prst="ellipse">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ABOUT</a:t>
            </a:r>
          </a:p>
        </p:txBody>
      </p:sp>
      <p:sp>
        <p:nvSpPr>
          <p:cNvPr id="3" name="Content Placeholder 2"/>
          <p:cNvSpPr>
            <a:spLocks noGrp="1"/>
          </p:cNvSpPr>
          <p:nvPr>
            <p:ph sz="half" idx="1"/>
          </p:nvPr>
        </p:nvSpPr>
        <p:spPr>
          <a:xfrm>
            <a:off x="609600" y="1174750"/>
            <a:ext cx="7395845" cy="4953000"/>
          </a:xfrm>
        </p:spPr>
        <p:txBody>
          <a:bodyPr/>
          <a:lstStyle/>
          <a:p>
            <a:r>
              <a:rPr lang="en-IN" altLang="en-US"/>
              <a:t>e </a:t>
            </a:r>
            <a:r>
              <a:rPr lang="en-US"/>
              <a:t>– V</a:t>
            </a:r>
            <a:r>
              <a:rPr lang="en-IN" altLang="en-US"/>
              <a:t>oting refers to computerized machines that use electronic ballots rather than paper ones </a:t>
            </a:r>
            <a:r>
              <a:rPr lang="en-US"/>
              <a:t>.</a:t>
            </a:r>
          </a:p>
          <a:p>
            <a:r>
              <a:rPr lang="en-US"/>
              <a:t> In this </a:t>
            </a:r>
            <a:r>
              <a:rPr lang="en-IN" altLang="en-US"/>
              <a:t>application </a:t>
            </a:r>
            <a:r>
              <a:rPr lang="en-US"/>
              <a:t> students </a:t>
            </a:r>
            <a:r>
              <a:rPr lang="en-IN" altLang="en-US"/>
              <a:t>can cast their vote through a digital system.</a:t>
            </a:r>
          </a:p>
          <a:p>
            <a:endParaRPr lang="en-IN" altLang="en-US"/>
          </a:p>
        </p:txBody>
      </p:sp>
      <p:sp>
        <p:nvSpPr>
          <p:cNvPr id="7" name="Picture 1" descr="D:\test\src\testfx\Images\logo.jpg"/>
          <p:cNvSpPr/>
          <p:nvPr/>
        </p:nvSpPr>
        <p:spPr>
          <a:xfrm>
            <a:off x="5433060" y="6155690"/>
            <a:ext cx="1616075" cy="1551940"/>
          </a:xfrm>
        </p:spPr>
      </p:sp>
      <p:pic>
        <p:nvPicPr>
          <p:cNvPr id="8" name="Content Placeholder 7" descr="dib-univ-logo1"/>
          <p:cNvPicPr>
            <a:picLocks noGrp="1" noChangeAspect="1"/>
          </p:cNvPicPr>
          <p:nvPr>
            <p:ph sz="half" idx="2"/>
          </p:nvPr>
        </p:nvPicPr>
        <p:blipFill>
          <a:blip r:embed="rId2" cstate="print"/>
          <a:srcRect/>
          <a:stretch>
            <a:fillRect/>
          </a:stretch>
        </p:blipFill>
        <p:spPr>
          <a:xfrm>
            <a:off x="9994900" y="190500"/>
            <a:ext cx="1587500" cy="1490980"/>
          </a:xfrm>
          <a:prstGeom prst="ellipse">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PROBLEM and SOLUTION</a:t>
            </a:r>
          </a:p>
        </p:txBody>
      </p:sp>
      <p:sp>
        <p:nvSpPr>
          <p:cNvPr id="3" name="Content Placeholder 2"/>
          <p:cNvSpPr>
            <a:spLocks noGrp="1"/>
          </p:cNvSpPr>
          <p:nvPr>
            <p:ph idx="1"/>
          </p:nvPr>
        </p:nvSpPr>
        <p:spPr/>
        <p:txBody>
          <a:bodyPr/>
          <a:lstStyle/>
          <a:p>
            <a:r>
              <a:rPr lang="en-IN" altLang="en-US"/>
              <a:t>Considering the real world pr</a:t>
            </a:r>
            <a:r>
              <a:rPr lang="en-US" altLang="en-IN"/>
              <a:t>o</a:t>
            </a:r>
            <a:r>
              <a:rPr lang="en-IN" altLang="en-US"/>
              <a:t>blem, we wanted to   develop a software for the department which will be a help for the department in the voting process (for selection of Department Representative and Department Secretary) from casting to calculating vote's and then selecting the candidate with higher number of vote's.</a:t>
            </a:r>
          </a:p>
          <a:p>
            <a:r>
              <a:rPr lang="en-IN" altLang="en-US"/>
              <a:t>So we came across the idea of e - Voting to solve the problem.</a:t>
            </a:r>
          </a:p>
          <a:p>
            <a:pPr marL="0" indent="0">
              <a:buNone/>
            </a:pPr>
            <a:endParaRPr lang="en-IN" altLang="en-US"/>
          </a:p>
        </p:txBody>
      </p:sp>
      <p:pic>
        <p:nvPicPr>
          <p:cNvPr id="4" name="Content Placeholder 3" descr="dib-univ-logo1"/>
          <p:cNvPicPr>
            <a:picLocks noGrp="1" noChangeAspect="1"/>
          </p:cNvPicPr>
          <p:nvPr>
            <p:ph sz="half" idx="2"/>
          </p:nvPr>
        </p:nvPicPr>
        <p:blipFill>
          <a:blip r:embed="rId2" cstate="print"/>
          <a:srcRect/>
          <a:stretch>
            <a:fillRect/>
          </a:stretch>
        </p:blipFill>
        <p:spPr>
          <a:xfrm>
            <a:off x="9994900" y="190500"/>
            <a:ext cx="1587500" cy="1490980"/>
          </a:xfrm>
          <a:prstGeom prst="ellipse">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Why e </a:t>
            </a:r>
            <a:r>
              <a:rPr lang="en-IN" altLang="en-US" dirty="0" smtClean="0"/>
              <a:t>– voting over manual voting?</a:t>
            </a:r>
            <a:endParaRPr lang="en-IN" altLang="en-US" dirty="0"/>
          </a:p>
        </p:txBody>
      </p:sp>
      <p:sp>
        <p:nvSpPr>
          <p:cNvPr id="3" name="Content Placeholder 2"/>
          <p:cNvSpPr>
            <a:spLocks noGrp="1"/>
          </p:cNvSpPr>
          <p:nvPr>
            <p:ph idx="1"/>
          </p:nvPr>
        </p:nvSpPr>
        <p:spPr/>
        <p:txBody>
          <a:bodyPr/>
          <a:lstStyle/>
          <a:p>
            <a:r>
              <a:rPr lang="en-IN" altLang="en-US"/>
              <a:t>Eligibility and Authentication</a:t>
            </a:r>
          </a:p>
          <a:p>
            <a:r>
              <a:rPr lang="en-IN" altLang="en-US"/>
              <a:t>Uniqueness</a:t>
            </a:r>
          </a:p>
          <a:p>
            <a:r>
              <a:rPr lang="en-IN" altLang="en-US"/>
              <a:t>Accuracy</a:t>
            </a:r>
          </a:p>
          <a:p>
            <a:r>
              <a:rPr lang="en-IN" altLang="en-US"/>
              <a:t>Secrecy</a:t>
            </a:r>
          </a:p>
          <a:p>
            <a:r>
              <a:rPr lang="en-IN" altLang="en-US"/>
              <a:t>Conveinent</a:t>
            </a:r>
          </a:p>
          <a:p>
            <a:r>
              <a:rPr lang="en-IN" altLang="en-US"/>
              <a:t>Reduce human labour</a:t>
            </a:r>
          </a:p>
          <a:p>
            <a:endParaRPr lang="en-IN" altLang="en-US"/>
          </a:p>
        </p:txBody>
      </p:sp>
      <p:pic>
        <p:nvPicPr>
          <p:cNvPr id="4" name="Content Placeholder 3" descr="dib-univ-logo1"/>
          <p:cNvPicPr>
            <a:picLocks noGrp="1" noChangeAspect="1"/>
          </p:cNvPicPr>
          <p:nvPr>
            <p:ph sz="half" idx="2"/>
          </p:nvPr>
        </p:nvPicPr>
        <p:blipFill>
          <a:blip r:embed="rId2" cstate="print"/>
          <a:srcRect/>
          <a:stretch>
            <a:fillRect/>
          </a:stretch>
        </p:blipFill>
        <p:spPr>
          <a:xfrm>
            <a:off x="9994900" y="190500"/>
            <a:ext cx="1587500" cy="1490980"/>
          </a:xfrm>
          <a:prstGeom prst="ellipse">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Technology used to Design Our Application</a:t>
            </a:r>
          </a:p>
        </p:txBody>
      </p:sp>
      <p:sp>
        <p:nvSpPr>
          <p:cNvPr id="3" name="Content Placeholder 2"/>
          <p:cNvSpPr>
            <a:spLocks noGrp="1"/>
          </p:cNvSpPr>
          <p:nvPr>
            <p:ph idx="1"/>
          </p:nvPr>
        </p:nvSpPr>
        <p:spPr/>
        <p:txBody>
          <a:bodyPr/>
          <a:lstStyle/>
          <a:p>
            <a:r>
              <a:rPr lang="en-US"/>
              <a:t>For Desktop Application:</a:t>
            </a:r>
          </a:p>
          <a:p>
            <a:pPr marL="0" indent="0">
              <a:buNone/>
            </a:pPr>
            <a:r>
              <a:rPr lang="en-US"/>
              <a:t>      JAVA -</a:t>
            </a:r>
          </a:p>
          <a:p>
            <a:pPr lvl="3">
              <a:buFont typeface="Wingdings" panose="05000000000000000000" charset="0"/>
              <a:buChar char="q"/>
            </a:pPr>
            <a:r>
              <a:rPr lang="en-US"/>
              <a:t>	IDE Used:IntelliJ IDEA     </a:t>
            </a:r>
          </a:p>
          <a:p>
            <a:pPr lvl="3">
              <a:buFont typeface="Wingdings" panose="05000000000000000000" charset="0"/>
              <a:buChar char="q"/>
            </a:pPr>
            <a:r>
              <a:rPr lang="en-US"/>
              <a:t> JDBC for java Database Connectivity</a:t>
            </a:r>
          </a:p>
          <a:p>
            <a:pPr lvl="3">
              <a:buFont typeface="Wingdings" panose="05000000000000000000" charset="0"/>
              <a:buChar char="q"/>
            </a:pPr>
            <a:r>
              <a:rPr lang="en-US"/>
              <a:t>Database Management:phpMyAdmin		</a:t>
            </a:r>
          </a:p>
        </p:txBody>
      </p:sp>
      <p:pic>
        <p:nvPicPr>
          <p:cNvPr id="8" name="Content Placeholder 7" descr="dib-univ-logo1"/>
          <p:cNvPicPr>
            <a:picLocks noGrp="1" noChangeAspect="1"/>
          </p:cNvPicPr>
          <p:nvPr>
            <p:ph sz="half" idx="2"/>
          </p:nvPr>
        </p:nvPicPr>
        <p:blipFill>
          <a:blip r:embed="rId2" cstate="print"/>
          <a:srcRect/>
          <a:stretch>
            <a:fillRect/>
          </a:stretch>
        </p:blipFill>
        <p:spPr>
          <a:xfrm>
            <a:off x="9994900" y="190500"/>
            <a:ext cx="1587500" cy="1490980"/>
          </a:xfrm>
          <a:prstGeom prst="ellipse">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Data Flow Diagram</a:t>
            </a:r>
          </a:p>
        </p:txBody>
      </p:sp>
      <p:sp>
        <p:nvSpPr>
          <p:cNvPr id="3" name="Content Placeholder 2"/>
          <p:cNvSpPr>
            <a:spLocks noGrp="1"/>
          </p:cNvSpPr>
          <p:nvPr>
            <p:ph sz="half" idx="1"/>
          </p:nvPr>
        </p:nvSpPr>
        <p:spPr/>
        <p:txBody>
          <a:bodyPr/>
          <a:lstStyle/>
          <a:p>
            <a:r>
              <a:rPr lang="en-US"/>
              <a:t>DFD - 0                                                  </a:t>
            </a:r>
          </a:p>
          <a:p>
            <a:endParaRPr lang="en-US"/>
          </a:p>
        </p:txBody>
      </p:sp>
      <p:pic>
        <p:nvPicPr>
          <p:cNvPr id="4" name="Content Placeholder 3"/>
          <p:cNvPicPr>
            <a:picLocks noGrp="1" noChangeAspect="1"/>
          </p:cNvPicPr>
          <p:nvPr>
            <p:ph sz="half" idx="2"/>
          </p:nvPr>
        </p:nvPicPr>
        <p:blipFill>
          <a:blip r:embed="rId2"/>
          <a:srcRect l="6789" t="52031" r="8026" b="16828"/>
          <a:stretch>
            <a:fillRect/>
          </a:stretch>
        </p:blipFill>
        <p:spPr>
          <a:xfrm>
            <a:off x="822960" y="2833370"/>
            <a:ext cx="9489440" cy="1635760"/>
          </a:xfrm>
          <a:prstGeom prst="rect">
            <a:avLst/>
          </a:prstGeom>
        </p:spPr>
      </p:pic>
      <p:pic>
        <p:nvPicPr>
          <p:cNvPr id="8" name="Content Placeholder 7" descr="dib-univ-logo1"/>
          <p:cNvPicPr>
            <a:picLocks noChangeAspect="1"/>
          </p:cNvPicPr>
          <p:nvPr/>
        </p:nvPicPr>
        <p:blipFill>
          <a:blip r:embed="rId3" cstate="print"/>
          <a:srcRect/>
          <a:stretch>
            <a:fillRect/>
          </a:stretch>
        </p:blipFill>
        <p:spPr>
          <a:xfrm>
            <a:off x="9994900" y="190500"/>
            <a:ext cx="1587500" cy="1490980"/>
          </a:xfrm>
          <a:prstGeom prst="ellipse">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MVC ARCHITECTURE</a:t>
            </a:r>
          </a:p>
        </p:txBody>
      </p:sp>
      <p:pic>
        <p:nvPicPr>
          <p:cNvPr id="4" name="Content Placeholder 3" descr="dib-univ-logo1"/>
          <p:cNvPicPr>
            <a:picLocks noGrp="1" noChangeAspect="1"/>
          </p:cNvPicPr>
          <p:nvPr>
            <p:ph sz="half" idx="2"/>
          </p:nvPr>
        </p:nvPicPr>
        <p:blipFill>
          <a:blip r:embed="rId2" cstate="print"/>
          <a:srcRect/>
          <a:stretch>
            <a:fillRect/>
          </a:stretch>
        </p:blipFill>
        <p:spPr>
          <a:xfrm>
            <a:off x="9994900" y="190500"/>
            <a:ext cx="1587500" cy="1490980"/>
          </a:xfrm>
          <a:prstGeom prst="ellipse">
            <a:avLst/>
          </a:prstGeom>
        </p:spPr>
      </p:pic>
      <p:sp>
        <p:nvSpPr>
          <p:cNvPr id="5" name="Text Box 4"/>
          <p:cNvSpPr txBox="1"/>
          <p:nvPr/>
        </p:nvSpPr>
        <p:spPr>
          <a:xfrm>
            <a:off x="5222558" y="2352040"/>
            <a:ext cx="1746885" cy="36830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t>MODEL</a:t>
            </a:r>
          </a:p>
        </p:txBody>
      </p:sp>
      <p:sp>
        <p:nvSpPr>
          <p:cNvPr id="6" name="Text Box 5"/>
          <p:cNvSpPr txBox="1"/>
          <p:nvPr/>
        </p:nvSpPr>
        <p:spPr>
          <a:xfrm>
            <a:off x="8103235" y="4588510"/>
            <a:ext cx="1746885" cy="36830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t>VIEW</a:t>
            </a:r>
          </a:p>
        </p:txBody>
      </p:sp>
      <p:sp>
        <p:nvSpPr>
          <p:cNvPr id="7" name="Text Box 6"/>
          <p:cNvSpPr txBox="1"/>
          <p:nvPr/>
        </p:nvSpPr>
        <p:spPr>
          <a:xfrm>
            <a:off x="2403475" y="4588510"/>
            <a:ext cx="1746885" cy="36830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t>CONTROLLER</a:t>
            </a:r>
          </a:p>
        </p:txBody>
      </p:sp>
      <p:sp>
        <p:nvSpPr>
          <p:cNvPr id="9" name="Bent Arrow 8"/>
          <p:cNvSpPr/>
          <p:nvPr/>
        </p:nvSpPr>
        <p:spPr>
          <a:xfrm rot="5400000">
            <a:off x="7361555" y="2280920"/>
            <a:ext cx="2143125" cy="2286000"/>
          </a:xfrm>
          <a:prstGeom prst="bentArrow">
            <a:avLst>
              <a:gd name="adj1" fmla="val 16919"/>
              <a:gd name="adj2" fmla="val 25000"/>
              <a:gd name="adj3" fmla="val 25000"/>
              <a:gd name="adj4" fmla="val 42055"/>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 name="Bent Arrow 9"/>
          <p:cNvSpPr/>
          <p:nvPr/>
        </p:nvSpPr>
        <p:spPr>
          <a:xfrm>
            <a:off x="3037840" y="2103120"/>
            <a:ext cx="1940560" cy="2295525"/>
          </a:xfrm>
          <a:prstGeom prst="bentArrow">
            <a:avLst>
              <a:gd name="adj1" fmla="val 16919"/>
              <a:gd name="adj2" fmla="val 25000"/>
              <a:gd name="adj3" fmla="val 24476"/>
              <a:gd name="adj4" fmla="val 42048"/>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1" name="Left Arrow 10"/>
          <p:cNvSpPr/>
          <p:nvPr/>
        </p:nvSpPr>
        <p:spPr>
          <a:xfrm>
            <a:off x="4856480" y="4467860"/>
            <a:ext cx="2682240" cy="609600"/>
          </a:xfrm>
          <a:prstGeom prst="lef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Conclusion</a:t>
            </a:r>
          </a:p>
        </p:txBody>
      </p:sp>
      <p:sp>
        <p:nvSpPr>
          <p:cNvPr id="3" name="Content Placeholder 2"/>
          <p:cNvSpPr>
            <a:spLocks noGrp="1"/>
          </p:cNvSpPr>
          <p:nvPr>
            <p:ph idx="1"/>
          </p:nvPr>
        </p:nvSpPr>
        <p:spPr/>
        <p:txBody>
          <a:bodyPr/>
          <a:lstStyle/>
          <a:p>
            <a:r>
              <a:rPr lang="en-IN" altLang="en-US"/>
              <a:t>With E-voting we can decrease the man power,military movement for security purpose,transport expenses,counting time and most importantly we can save lots and lots of time .</a:t>
            </a:r>
          </a:p>
          <a:p>
            <a:r>
              <a:rPr lang="en-IN" altLang="en-US"/>
              <a:t>However initial cost of installation and cyber threats are some of the disadvantages of E-voting.</a:t>
            </a:r>
          </a:p>
          <a:p>
            <a:r>
              <a:rPr lang="en-IN" altLang="en-US"/>
              <a:t>so Finally we would like to conclude Break the line And enter Online.</a:t>
            </a:r>
          </a:p>
        </p:txBody>
      </p:sp>
    </p:spTree>
  </p:cSld>
  <p:clrMapOvr>
    <a:masterClrMapping/>
  </p:clrMapOvr>
</p:sld>
</file>

<file path=ppt/theme/theme1.xml><?xml version="1.0" encoding="utf-8"?>
<a:theme xmlns:a="http://schemas.openxmlformats.org/drawingml/2006/main" name="Data Pie Charts">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12779</TotalTime>
  <Words>284</Words>
  <Application>WPS Presentation</Application>
  <PresentationFormat>Custom</PresentationFormat>
  <Paragraphs>50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Data Pie Charts</vt:lpstr>
      <vt:lpstr>e - VOTING APPLICATION </vt:lpstr>
      <vt:lpstr>Outline of the presentation</vt:lpstr>
      <vt:lpstr>ABOUT</vt:lpstr>
      <vt:lpstr>PROBLEM and SOLUTION</vt:lpstr>
      <vt:lpstr>Why e – voting over manual voting?</vt:lpstr>
      <vt:lpstr>Technology used to Design Our Application</vt:lpstr>
      <vt:lpstr>Data Flow Diagram</vt:lpstr>
      <vt:lpstr>MVC ARCHITECTURE</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 VOTING APPLICATION </dc:title>
  <dc:creator>AZIZ BARMAN</dc:creator>
  <cp:lastModifiedBy>asus</cp:lastModifiedBy>
  <cp:revision>17</cp:revision>
  <dcterms:created xsi:type="dcterms:W3CDTF">2019-06-20T04:43:00Z</dcterms:created>
  <dcterms:modified xsi:type="dcterms:W3CDTF">2019-06-30T02:55:00Z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