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86" autoAdjust="0"/>
    <p:restoredTop sz="96390"/>
  </p:normalViewPr>
  <p:slideViewPr>
    <p:cSldViewPr snapToGrid="0">
      <p:cViewPr>
        <p:scale>
          <a:sx n="88" d="100"/>
          <a:sy n="88" d="100"/>
        </p:scale>
        <p:origin x="432" y="992"/>
      </p:cViewPr>
      <p:guideLst/>
    </p:cSldViewPr>
  </p:slideViewPr>
  <p:outlineViewPr>
    <p:cViewPr>
      <p:scale>
        <a:sx n="33" d="100"/>
        <a:sy n="33" d="100"/>
      </p:scale>
      <p:origin x="0" y="-416"/>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99" d="100"/>
          <a:sy n="99" d="100"/>
        </p:scale>
        <p:origin x="375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E9D417-1E2A-4E40-AEB4-3271C76E7636}" type="datetimeFigureOut">
              <a:rPr lang="en-BD" smtClean="0"/>
              <a:t>6/12/24</a:t>
            </a:fld>
            <a:endParaRPr lang="en-B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B8D81-1FC4-C24E-A513-F0AF3BE92A31}" type="slidenum">
              <a:rPr lang="en-BD" smtClean="0"/>
              <a:t>‹#›</a:t>
            </a:fld>
            <a:endParaRPr lang="en-BD"/>
          </a:p>
        </p:txBody>
      </p:sp>
    </p:spTree>
    <p:extLst>
      <p:ext uri="{BB962C8B-B14F-4D97-AF65-F5344CB8AC3E}">
        <p14:creationId xmlns:p14="http://schemas.microsoft.com/office/powerpoint/2010/main" val="1630883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D33B8D81-1FC4-C24E-A513-F0AF3BE92A31}" type="slidenum">
              <a:rPr lang="en-BD" smtClean="0"/>
              <a:t>1</a:t>
            </a:fld>
            <a:endParaRPr lang="en-BD"/>
          </a:p>
        </p:txBody>
      </p:sp>
    </p:spTree>
    <p:extLst>
      <p:ext uri="{BB962C8B-B14F-4D97-AF65-F5344CB8AC3E}">
        <p14:creationId xmlns:p14="http://schemas.microsoft.com/office/powerpoint/2010/main" val="1945519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D33B8D81-1FC4-C24E-A513-F0AF3BE92A31}" type="slidenum">
              <a:rPr lang="en-BD" smtClean="0"/>
              <a:t>2</a:t>
            </a:fld>
            <a:endParaRPr lang="en-BD"/>
          </a:p>
        </p:txBody>
      </p:sp>
    </p:spTree>
    <p:extLst>
      <p:ext uri="{BB962C8B-B14F-4D97-AF65-F5344CB8AC3E}">
        <p14:creationId xmlns:p14="http://schemas.microsoft.com/office/powerpoint/2010/main" val="39040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D33B8D81-1FC4-C24E-A513-F0AF3BE92A31}" type="slidenum">
              <a:rPr lang="en-BD" smtClean="0"/>
              <a:t>3</a:t>
            </a:fld>
            <a:endParaRPr lang="en-BD"/>
          </a:p>
        </p:txBody>
      </p:sp>
    </p:spTree>
    <p:extLst>
      <p:ext uri="{BB962C8B-B14F-4D97-AF65-F5344CB8AC3E}">
        <p14:creationId xmlns:p14="http://schemas.microsoft.com/office/powerpoint/2010/main" val="384407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BD" dirty="0"/>
          </a:p>
        </p:txBody>
      </p:sp>
      <p:sp>
        <p:nvSpPr>
          <p:cNvPr id="4" name="Slide Number Placeholder 3"/>
          <p:cNvSpPr>
            <a:spLocks noGrp="1"/>
          </p:cNvSpPr>
          <p:nvPr>
            <p:ph type="sldNum" sz="quarter" idx="5"/>
          </p:nvPr>
        </p:nvSpPr>
        <p:spPr/>
        <p:txBody>
          <a:bodyPr/>
          <a:lstStyle/>
          <a:p>
            <a:fld id="{D33B8D81-1FC4-C24E-A513-F0AF3BE92A31}" type="slidenum">
              <a:rPr lang="en-BD" smtClean="0"/>
              <a:t>4</a:t>
            </a:fld>
            <a:endParaRPr lang="en-BD"/>
          </a:p>
        </p:txBody>
      </p:sp>
    </p:spTree>
    <p:extLst>
      <p:ext uri="{BB962C8B-B14F-4D97-AF65-F5344CB8AC3E}">
        <p14:creationId xmlns:p14="http://schemas.microsoft.com/office/powerpoint/2010/main" val="2340256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D33B8D81-1FC4-C24E-A513-F0AF3BE92A31}" type="slidenum">
              <a:rPr lang="en-BD" smtClean="0"/>
              <a:t>5</a:t>
            </a:fld>
            <a:endParaRPr lang="en-BD"/>
          </a:p>
        </p:txBody>
      </p:sp>
    </p:spTree>
    <p:extLst>
      <p:ext uri="{BB962C8B-B14F-4D97-AF65-F5344CB8AC3E}">
        <p14:creationId xmlns:p14="http://schemas.microsoft.com/office/powerpoint/2010/main" val="160561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D33B8D81-1FC4-C24E-A513-F0AF3BE92A31}" type="slidenum">
              <a:rPr lang="en-BD" smtClean="0"/>
              <a:t>6</a:t>
            </a:fld>
            <a:endParaRPr lang="en-BD"/>
          </a:p>
        </p:txBody>
      </p:sp>
    </p:spTree>
    <p:extLst>
      <p:ext uri="{BB962C8B-B14F-4D97-AF65-F5344CB8AC3E}">
        <p14:creationId xmlns:p14="http://schemas.microsoft.com/office/powerpoint/2010/main" val="222331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B1673-51E7-4AE8-8540-634A5C3521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8076FE-02D0-4D23-A957-5D6A1D36B3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92710E-F96A-4602-AB95-C0E5AABCDF03}"/>
              </a:ext>
            </a:extLst>
          </p:cNvPr>
          <p:cNvSpPr>
            <a:spLocks noGrp="1"/>
          </p:cNvSpPr>
          <p:nvPr>
            <p:ph type="dt" sz="half" idx="10"/>
          </p:nvPr>
        </p:nvSpPr>
        <p:spPr/>
        <p:txBody>
          <a:bodyPr/>
          <a:lstStyle/>
          <a:p>
            <a:fld id="{6F1B5837-EDDE-475E-BE04-F7DE15577CDD}" type="datetimeFigureOut">
              <a:rPr lang="en-US" smtClean="0"/>
              <a:t>12/6/24</a:t>
            </a:fld>
            <a:endParaRPr lang="en-US"/>
          </a:p>
        </p:txBody>
      </p:sp>
      <p:sp>
        <p:nvSpPr>
          <p:cNvPr id="5" name="Footer Placeholder 4">
            <a:extLst>
              <a:ext uri="{FF2B5EF4-FFF2-40B4-BE49-F238E27FC236}">
                <a16:creationId xmlns:a16="http://schemas.microsoft.com/office/drawing/2014/main" id="{00178E62-C6F6-491A-BB79-D00821CAA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74563-6487-4ECE-A072-029C7D180D74}"/>
              </a:ext>
            </a:extLst>
          </p:cNvPr>
          <p:cNvSpPr>
            <a:spLocks noGrp="1"/>
          </p:cNvSpPr>
          <p:nvPr>
            <p:ph type="sldNum" sz="quarter" idx="12"/>
          </p:nvPr>
        </p:nvSpPr>
        <p:spPr/>
        <p:txBody>
          <a:bodyPr/>
          <a:lstStyle/>
          <a:p>
            <a:fld id="{BDC8401C-0A71-4B36-BF69-5B8E3AC21428}" type="slidenum">
              <a:rPr lang="en-US" smtClean="0"/>
              <a:t>‹#›</a:t>
            </a:fld>
            <a:endParaRPr lang="en-US"/>
          </a:p>
        </p:txBody>
      </p:sp>
    </p:spTree>
    <p:extLst>
      <p:ext uri="{BB962C8B-B14F-4D97-AF65-F5344CB8AC3E}">
        <p14:creationId xmlns:p14="http://schemas.microsoft.com/office/powerpoint/2010/main" val="2160283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6988-094F-4406-9650-123B6DDC85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EA817E-D748-4C7E-92B6-D1877DCCF7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CA978-E982-4390-B2AA-029129EB4855}"/>
              </a:ext>
            </a:extLst>
          </p:cNvPr>
          <p:cNvSpPr>
            <a:spLocks noGrp="1"/>
          </p:cNvSpPr>
          <p:nvPr>
            <p:ph type="dt" sz="half" idx="10"/>
          </p:nvPr>
        </p:nvSpPr>
        <p:spPr/>
        <p:txBody>
          <a:bodyPr/>
          <a:lstStyle/>
          <a:p>
            <a:fld id="{6F1B5837-EDDE-475E-BE04-F7DE15577CDD}" type="datetimeFigureOut">
              <a:rPr lang="en-US" smtClean="0"/>
              <a:t>12/6/24</a:t>
            </a:fld>
            <a:endParaRPr lang="en-US"/>
          </a:p>
        </p:txBody>
      </p:sp>
      <p:sp>
        <p:nvSpPr>
          <p:cNvPr id="5" name="Footer Placeholder 4">
            <a:extLst>
              <a:ext uri="{FF2B5EF4-FFF2-40B4-BE49-F238E27FC236}">
                <a16:creationId xmlns:a16="http://schemas.microsoft.com/office/drawing/2014/main" id="{48013CC9-19B4-4C42-89CD-124E0ED66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0CA1F-7E0E-47BF-B3A4-7B80CB32E0EA}"/>
              </a:ext>
            </a:extLst>
          </p:cNvPr>
          <p:cNvSpPr>
            <a:spLocks noGrp="1"/>
          </p:cNvSpPr>
          <p:nvPr>
            <p:ph type="sldNum" sz="quarter" idx="12"/>
          </p:nvPr>
        </p:nvSpPr>
        <p:spPr/>
        <p:txBody>
          <a:bodyPr/>
          <a:lstStyle/>
          <a:p>
            <a:fld id="{BDC8401C-0A71-4B36-BF69-5B8E3AC21428}" type="slidenum">
              <a:rPr lang="en-US" smtClean="0"/>
              <a:t>‹#›</a:t>
            </a:fld>
            <a:endParaRPr lang="en-US"/>
          </a:p>
        </p:txBody>
      </p:sp>
    </p:spTree>
    <p:extLst>
      <p:ext uri="{BB962C8B-B14F-4D97-AF65-F5344CB8AC3E}">
        <p14:creationId xmlns:p14="http://schemas.microsoft.com/office/powerpoint/2010/main" val="968323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F9B827-B392-4AA5-8AE0-476F4248A3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096509-FE00-4170-9D0D-4261FDC541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DDAC2-C0F8-4570-AEC5-6FFA795F2A1D}"/>
              </a:ext>
            </a:extLst>
          </p:cNvPr>
          <p:cNvSpPr>
            <a:spLocks noGrp="1"/>
          </p:cNvSpPr>
          <p:nvPr>
            <p:ph type="dt" sz="half" idx="10"/>
          </p:nvPr>
        </p:nvSpPr>
        <p:spPr/>
        <p:txBody>
          <a:bodyPr/>
          <a:lstStyle/>
          <a:p>
            <a:fld id="{6F1B5837-EDDE-475E-BE04-F7DE15577CDD}" type="datetimeFigureOut">
              <a:rPr lang="en-US" smtClean="0"/>
              <a:t>12/6/24</a:t>
            </a:fld>
            <a:endParaRPr lang="en-US"/>
          </a:p>
        </p:txBody>
      </p:sp>
      <p:sp>
        <p:nvSpPr>
          <p:cNvPr id="5" name="Footer Placeholder 4">
            <a:extLst>
              <a:ext uri="{FF2B5EF4-FFF2-40B4-BE49-F238E27FC236}">
                <a16:creationId xmlns:a16="http://schemas.microsoft.com/office/drawing/2014/main" id="{2F905B5E-EEE7-4354-807B-F91AC7EC2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00472-25F9-450D-8987-34AD5FB6DED0}"/>
              </a:ext>
            </a:extLst>
          </p:cNvPr>
          <p:cNvSpPr>
            <a:spLocks noGrp="1"/>
          </p:cNvSpPr>
          <p:nvPr>
            <p:ph type="sldNum" sz="quarter" idx="12"/>
          </p:nvPr>
        </p:nvSpPr>
        <p:spPr/>
        <p:txBody>
          <a:bodyPr/>
          <a:lstStyle/>
          <a:p>
            <a:fld id="{BDC8401C-0A71-4B36-BF69-5B8E3AC21428}" type="slidenum">
              <a:rPr lang="en-US" smtClean="0"/>
              <a:t>‹#›</a:t>
            </a:fld>
            <a:endParaRPr lang="en-US"/>
          </a:p>
        </p:txBody>
      </p:sp>
    </p:spTree>
    <p:extLst>
      <p:ext uri="{BB962C8B-B14F-4D97-AF65-F5344CB8AC3E}">
        <p14:creationId xmlns:p14="http://schemas.microsoft.com/office/powerpoint/2010/main" val="599870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0BED-49D0-4D25-8CEE-98C86DEB0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28BB6A-A77B-44DF-955B-D6C07D4B7C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E6F4B-E192-4284-BEB1-520E3C8A9DD3}"/>
              </a:ext>
            </a:extLst>
          </p:cNvPr>
          <p:cNvSpPr>
            <a:spLocks noGrp="1"/>
          </p:cNvSpPr>
          <p:nvPr>
            <p:ph type="dt" sz="half" idx="10"/>
          </p:nvPr>
        </p:nvSpPr>
        <p:spPr/>
        <p:txBody>
          <a:bodyPr/>
          <a:lstStyle/>
          <a:p>
            <a:fld id="{6F1B5837-EDDE-475E-BE04-F7DE15577CDD}" type="datetimeFigureOut">
              <a:rPr lang="en-US" smtClean="0"/>
              <a:t>12/6/24</a:t>
            </a:fld>
            <a:endParaRPr lang="en-US"/>
          </a:p>
        </p:txBody>
      </p:sp>
      <p:sp>
        <p:nvSpPr>
          <p:cNvPr id="5" name="Footer Placeholder 4">
            <a:extLst>
              <a:ext uri="{FF2B5EF4-FFF2-40B4-BE49-F238E27FC236}">
                <a16:creationId xmlns:a16="http://schemas.microsoft.com/office/drawing/2014/main" id="{8BEE0C2D-E681-400C-9F6C-375E292F4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615F63-226D-4D78-BE7C-0E1095B8D654}"/>
              </a:ext>
            </a:extLst>
          </p:cNvPr>
          <p:cNvSpPr>
            <a:spLocks noGrp="1"/>
          </p:cNvSpPr>
          <p:nvPr>
            <p:ph type="sldNum" sz="quarter" idx="12"/>
          </p:nvPr>
        </p:nvSpPr>
        <p:spPr/>
        <p:txBody>
          <a:bodyPr/>
          <a:lstStyle/>
          <a:p>
            <a:fld id="{BDC8401C-0A71-4B36-BF69-5B8E3AC21428}" type="slidenum">
              <a:rPr lang="en-US" smtClean="0"/>
              <a:t>‹#›</a:t>
            </a:fld>
            <a:endParaRPr lang="en-US"/>
          </a:p>
        </p:txBody>
      </p:sp>
    </p:spTree>
    <p:extLst>
      <p:ext uri="{BB962C8B-B14F-4D97-AF65-F5344CB8AC3E}">
        <p14:creationId xmlns:p14="http://schemas.microsoft.com/office/powerpoint/2010/main" val="277983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2802-F843-400D-8566-A2A96DF16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BA1FAE-47A5-4B9B-B59A-A8A0D7A83F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C8FAEE-9F0A-4074-B727-BF5DED2C50D2}"/>
              </a:ext>
            </a:extLst>
          </p:cNvPr>
          <p:cNvSpPr>
            <a:spLocks noGrp="1"/>
          </p:cNvSpPr>
          <p:nvPr>
            <p:ph type="dt" sz="half" idx="10"/>
          </p:nvPr>
        </p:nvSpPr>
        <p:spPr/>
        <p:txBody>
          <a:bodyPr/>
          <a:lstStyle/>
          <a:p>
            <a:fld id="{6F1B5837-EDDE-475E-BE04-F7DE15577CDD}" type="datetimeFigureOut">
              <a:rPr lang="en-US" smtClean="0"/>
              <a:t>12/6/24</a:t>
            </a:fld>
            <a:endParaRPr lang="en-US"/>
          </a:p>
        </p:txBody>
      </p:sp>
      <p:sp>
        <p:nvSpPr>
          <p:cNvPr id="5" name="Footer Placeholder 4">
            <a:extLst>
              <a:ext uri="{FF2B5EF4-FFF2-40B4-BE49-F238E27FC236}">
                <a16:creationId xmlns:a16="http://schemas.microsoft.com/office/drawing/2014/main" id="{DFE78AF0-A664-4FE0-8B3A-991A24DE2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4CBB9-B4D1-4D7E-8132-57A761A0C678}"/>
              </a:ext>
            </a:extLst>
          </p:cNvPr>
          <p:cNvSpPr>
            <a:spLocks noGrp="1"/>
          </p:cNvSpPr>
          <p:nvPr>
            <p:ph type="sldNum" sz="quarter" idx="12"/>
          </p:nvPr>
        </p:nvSpPr>
        <p:spPr/>
        <p:txBody>
          <a:bodyPr/>
          <a:lstStyle/>
          <a:p>
            <a:fld id="{BDC8401C-0A71-4B36-BF69-5B8E3AC21428}" type="slidenum">
              <a:rPr lang="en-US" smtClean="0"/>
              <a:t>‹#›</a:t>
            </a:fld>
            <a:endParaRPr lang="en-US"/>
          </a:p>
        </p:txBody>
      </p:sp>
    </p:spTree>
    <p:extLst>
      <p:ext uri="{BB962C8B-B14F-4D97-AF65-F5344CB8AC3E}">
        <p14:creationId xmlns:p14="http://schemas.microsoft.com/office/powerpoint/2010/main" val="157168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3F42-0DFF-4A98-BECF-45B9B87452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D498-1C92-4607-88FD-AF9AAED37E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676E18-B2E4-431C-AAE3-1E646DC234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2E99B-1F44-4F64-91FC-3082436E5191}"/>
              </a:ext>
            </a:extLst>
          </p:cNvPr>
          <p:cNvSpPr>
            <a:spLocks noGrp="1"/>
          </p:cNvSpPr>
          <p:nvPr>
            <p:ph type="dt" sz="half" idx="10"/>
          </p:nvPr>
        </p:nvSpPr>
        <p:spPr/>
        <p:txBody>
          <a:bodyPr/>
          <a:lstStyle/>
          <a:p>
            <a:fld id="{6F1B5837-EDDE-475E-BE04-F7DE15577CDD}" type="datetimeFigureOut">
              <a:rPr lang="en-US" smtClean="0"/>
              <a:t>12/6/24</a:t>
            </a:fld>
            <a:endParaRPr lang="en-US"/>
          </a:p>
        </p:txBody>
      </p:sp>
      <p:sp>
        <p:nvSpPr>
          <p:cNvPr id="6" name="Footer Placeholder 5">
            <a:extLst>
              <a:ext uri="{FF2B5EF4-FFF2-40B4-BE49-F238E27FC236}">
                <a16:creationId xmlns:a16="http://schemas.microsoft.com/office/drawing/2014/main" id="{1BB1373E-27C3-4E48-9893-414298F56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517BF3-D23B-4B5B-88F6-16A9F28E9F04}"/>
              </a:ext>
            </a:extLst>
          </p:cNvPr>
          <p:cNvSpPr>
            <a:spLocks noGrp="1"/>
          </p:cNvSpPr>
          <p:nvPr>
            <p:ph type="sldNum" sz="quarter" idx="12"/>
          </p:nvPr>
        </p:nvSpPr>
        <p:spPr/>
        <p:txBody>
          <a:bodyPr/>
          <a:lstStyle/>
          <a:p>
            <a:fld id="{BDC8401C-0A71-4B36-BF69-5B8E3AC21428}" type="slidenum">
              <a:rPr lang="en-US" smtClean="0"/>
              <a:t>‹#›</a:t>
            </a:fld>
            <a:endParaRPr lang="en-US"/>
          </a:p>
        </p:txBody>
      </p:sp>
    </p:spTree>
    <p:extLst>
      <p:ext uri="{BB962C8B-B14F-4D97-AF65-F5344CB8AC3E}">
        <p14:creationId xmlns:p14="http://schemas.microsoft.com/office/powerpoint/2010/main" val="255271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2A42-E61A-47C4-B189-C62C7DE296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00EB95-1484-4AF0-BF52-B325AA06D7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FA3F9A-5777-4085-832B-DBDA13DCA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3D5EA-8071-42B4-BAAE-6CD510ECAB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2CF5BE-5243-4D44-85BF-98A47091A1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BAEA32-5F3A-49A5-B775-E01404D8C6B3}"/>
              </a:ext>
            </a:extLst>
          </p:cNvPr>
          <p:cNvSpPr>
            <a:spLocks noGrp="1"/>
          </p:cNvSpPr>
          <p:nvPr>
            <p:ph type="dt" sz="half" idx="10"/>
          </p:nvPr>
        </p:nvSpPr>
        <p:spPr/>
        <p:txBody>
          <a:bodyPr/>
          <a:lstStyle/>
          <a:p>
            <a:fld id="{6F1B5837-EDDE-475E-BE04-F7DE15577CDD}" type="datetimeFigureOut">
              <a:rPr lang="en-US" smtClean="0"/>
              <a:t>12/6/24</a:t>
            </a:fld>
            <a:endParaRPr lang="en-US"/>
          </a:p>
        </p:txBody>
      </p:sp>
      <p:sp>
        <p:nvSpPr>
          <p:cNvPr id="8" name="Footer Placeholder 7">
            <a:extLst>
              <a:ext uri="{FF2B5EF4-FFF2-40B4-BE49-F238E27FC236}">
                <a16:creationId xmlns:a16="http://schemas.microsoft.com/office/drawing/2014/main" id="{21CA203D-3B82-47ED-AD53-FB2CF1CF33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BF9F0D-FB1E-4218-8052-E23B844BDE12}"/>
              </a:ext>
            </a:extLst>
          </p:cNvPr>
          <p:cNvSpPr>
            <a:spLocks noGrp="1"/>
          </p:cNvSpPr>
          <p:nvPr>
            <p:ph type="sldNum" sz="quarter" idx="12"/>
          </p:nvPr>
        </p:nvSpPr>
        <p:spPr/>
        <p:txBody>
          <a:bodyPr/>
          <a:lstStyle/>
          <a:p>
            <a:fld id="{BDC8401C-0A71-4B36-BF69-5B8E3AC21428}" type="slidenum">
              <a:rPr lang="en-US" smtClean="0"/>
              <a:t>‹#›</a:t>
            </a:fld>
            <a:endParaRPr lang="en-US"/>
          </a:p>
        </p:txBody>
      </p:sp>
    </p:spTree>
    <p:extLst>
      <p:ext uri="{BB962C8B-B14F-4D97-AF65-F5344CB8AC3E}">
        <p14:creationId xmlns:p14="http://schemas.microsoft.com/office/powerpoint/2010/main" val="218618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DAD0-9397-44A2-A0D7-38E6A57DDF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C209A-3EF3-4E21-BACE-59CC48B94141}"/>
              </a:ext>
            </a:extLst>
          </p:cNvPr>
          <p:cNvSpPr>
            <a:spLocks noGrp="1"/>
          </p:cNvSpPr>
          <p:nvPr>
            <p:ph type="dt" sz="half" idx="10"/>
          </p:nvPr>
        </p:nvSpPr>
        <p:spPr/>
        <p:txBody>
          <a:bodyPr/>
          <a:lstStyle/>
          <a:p>
            <a:fld id="{6F1B5837-EDDE-475E-BE04-F7DE15577CDD}" type="datetimeFigureOut">
              <a:rPr lang="en-US" smtClean="0"/>
              <a:t>12/6/24</a:t>
            </a:fld>
            <a:endParaRPr lang="en-US"/>
          </a:p>
        </p:txBody>
      </p:sp>
      <p:sp>
        <p:nvSpPr>
          <p:cNvPr id="4" name="Footer Placeholder 3">
            <a:extLst>
              <a:ext uri="{FF2B5EF4-FFF2-40B4-BE49-F238E27FC236}">
                <a16:creationId xmlns:a16="http://schemas.microsoft.com/office/drawing/2014/main" id="{623A4D46-43FD-448D-89DD-C53835625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938820-5144-46D9-AB90-DBB731819379}"/>
              </a:ext>
            </a:extLst>
          </p:cNvPr>
          <p:cNvSpPr>
            <a:spLocks noGrp="1"/>
          </p:cNvSpPr>
          <p:nvPr>
            <p:ph type="sldNum" sz="quarter" idx="12"/>
          </p:nvPr>
        </p:nvSpPr>
        <p:spPr/>
        <p:txBody>
          <a:bodyPr/>
          <a:lstStyle/>
          <a:p>
            <a:fld id="{BDC8401C-0A71-4B36-BF69-5B8E3AC21428}" type="slidenum">
              <a:rPr lang="en-US" smtClean="0"/>
              <a:t>‹#›</a:t>
            </a:fld>
            <a:endParaRPr lang="en-US"/>
          </a:p>
        </p:txBody>
      </p:sp>
    </p:spTree>
    <p:extLst>
      <p:ext uri="{BB962C8B-B14F-4D97-AF65-F5344CB8AC3E}">
        <p14:creationId xmlns:p14="http://schemas.microsoft.com/office/powerpoint/2010/main" val="2246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B91CE-C2EF-4FBE-9D22-549747158E6E}"/>
              </a:ext>
            </a:extLst>
          </p:cNvPr>
          <p:cNvSpPr>
            <a:spLocks noGrp="1"/>
          </p:cNvSpPr>
          <p:nvPr>
            <p:ph type="dt" sz="half" idx="10"/>
          </p:nvPr>
        </p:nvSpPr>
        <p:spPr/>
        <p:txBody>
          <a:bodyPr/>
          <a:lstStyle/>
          <a:p>
            <a:fld id="{6F1B5837-EDDE-475E-BE04-F7DE15577CDD}" type="datetimeFigureOut">
              <a:rPr lang="en-US" smtClean="0"/>
              <a:t>12/6/24</a:t>
            </a:fld>
            <a:endParaRPr lang="en-US"/>
          </a:p>
        </p:txBody>
      </p:sp>
      <p:sp>
        <p:nvSpPr>
          <p:cNvPr id="3" name="Footer Placeholder 2">
            <a:extLst>
              <a:ext uri="{FF2B5EF4-FFF2-40B4-BE49-F238E27FC236}">
                <a16:creationId xmlns:a16="http://schemas.microsoft.com/office/drawing/2014/main" id="{EABF6E39-5F12-4D27-A6D1-286DAB1057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85FD43-40E2-4625-94A9-F56E16D36427}"/>
              </a:ext>
            </a:extLst>
          </p:cNvPr>
          <p:cNvSpPr>
            <a:spLocks noGrp="1"/>
          </p:cNvSpPr>
          <p:nvPr>
            <p:ph type="sldNum" sz="quarter" idx="12"/>
          </p:nvPr>
        </p:nvSpPr>
        <p:spPr/>
        <p:txBody>
          <a:bodyPr/>
          <a:lstStyle/>
          <a:p>
            <a:fld id="{BDC8401C-0A71-4B36-BF69-5B8E3AC21428}" type="slidenum">
              <a:rPr lang="en-US" smtClean="0"/>
              <a:t>‹#›</a:t>
            </a:fld>
            <a:endParaRPr lang="en-US"/>
          </a:p>
        </p:txBody>
      </p:sp>
    </p:spTree>
    <p:extLst>
      <p:ext uri="{BB962C8B-B14F-4D97-AF65-F5344CB8AC3E}">
        <p14:creationId xmlns:p14="http://schemas.microsoft.com/office/powerpoint/2010/main" val="3353578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FBDB-192F-4250-99D5-B6778DA61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53FF19-0761-4597-B1E8-DD561DC32E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68E01C-304B-4A07-B31E-D59073E3D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16A004-77DE-4B8C-82F7-08CAA5F51AA5}"/>
              </a:ext>
            </a:extLst>
          </p:cNvPr>
          <p:cNvSpPr>
            <a:spLocks noGrp="1"/>
          </p:cNvSpPr>
          <p:nvPr>
            <p:ph type="dt" sz="half" idx="10"/>
          </p:nvPr>
        </p:nvSpPr>
        <p:spPr/>
        <p:txBody>
          <a:bodyPr/>
          <a:lstStyle/>
          <a:p>
            <a:fld id="{6F1B5837-EDDE-475E-BE04-F7DE15577CDD}" type="datetimeFigureOut">
              <a:rPr lang="en-US" smtClean="0"/>
              <a:t>12/6/24</a:t>
            </a:fld>
            <a:endParaRPr lang="en-US"/>
          </a:p>
        </p:txBody>
      </p:sp>
      <p:sp>
        <p:nvSpPr>
          <p:cNvPr id="6" name="Footer Placeholder 5">
            <a:extLst>
              <a:ext uri="{FF2B5EF4-FFF2-40B4-BE49-F238E27FC236}">
                <a16:creationId xmlns:a16="http://schemas.microsoft.com/office/drawing/2014/main" id="{ABF67DAF-EE15-4333-9DB2-142C1F0F5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E9FDED-E1B6-459E-9CAA-9DA3F2DE8694}"/>
              </a:ext>
            </a:extLst>
          </p:cNvPr>
          <p:cNvSpPr>
            <a:spLocks noGrp="1"/>
          </p:cNvSpPr>
          <p:nvPr>
            <p:ph type="sldNum" sz="quarter" idx="12"/>
          </p:nvPr>
        </p:nvSpPr>
        <p:spPr/>
        <p:txBody>
          <a:bodyPr/>
          <a:lstStyle/>
          <a:p>
            <a:fld id="{BDC8401C-0A71-4B36-BF69-5B8E3AC21428}" type="slidenum">
              <a:rPr lang="en-US" smtClean="0"/>
              <a:t>‹#›</a:t>
            </a:fld>
            <a:endParaRPr lang="en-US"/>
          </a:p>
        </p:txBody>
      </p:sp>
    </p:spTree>
    <p:extLst>
      <p:ext uri="{BB962C8B-B14F-4D97-AF65-F5344CB8AC3E}">
        <p14:creationId xmlns:p14="http://schemas.microsoft.com/office/powerpoint/2010/main" val="219171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02BD-429E-46A5-89AA-3E21665F7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4D46BA-4330-4B95-BE22-89B50EDD51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C2AFE2-9B37-4370-A6A0-2DCEDD730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738C8-5217-4FE3-AB34-EB6920F529EB}"/>
              </a:ext>
            </a:extLst>
          </p:cNvPr>
          <p:cNvSpPr>
            <a:spLocks noGrp="1"/>
          </p:cNvSpPr>
          <p:nvPr>
            <p:ph type="dt" sz="half" idx="10"/>
          </p:nvPr>
        </p:nvSpPr>
        <p:spPr/>
        <p:txBody>
          <a:bodyPr/>
          <a:lstStyle/>
          <a:p>
            <a:fld id="{6F1B5837-EDDE-475E-BE04-F7DE15577CDD}" type="datetimeFigureOut">
              <a:rPr lang="en-US" smtClean="0"/>
              <a:t>12/6/24</a:t>
            </a:fld>
            <a:endParaRPr lang="en-US"/>
          </a:p>
        </p:txBody>
      </p:sp>
      <p:sp>
        <p:nvSpPr>
          <p:cNvPr id="6" name="Footer Placeholder 5">
            <a:extLst>
              <a:ext uri="{FF2B5EF4-FFF2-40B4-BE49-F238E27FC236}">
                <a16:creationId xmlns:a16="http://schemas.microsoft.com/office/drawing/2014/main" id="{2E8332BB-ED96-4C2A-A060-AA3E7170B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42C0C-2421-40A8-A1C8-1559C43464DB}"/>
              </a:ext>
            </a:extLst>
          </p:cNvPr>
          <p:cNvSpPr>
            <a:spLocks noGrp="1"/>
          </p:cNvSpPr>
          <p:nvPr>
            <p:ph type="sldNum" sz="quarter" idx="12"/>
          </p:nvPr>
        </p:nvSpPr>
        <p:spPr/>
        <p:txBody>
          <a:bodyPr/>
          <a:lstStyle/>
          <a:p>
            <a:fld id="{BDC8401C-0A71-4B36-BF69-5B8E3AC21428}" type="slidenum">
              <a:rPr lang="en-US" smtClean="0"/>
              <a:t>‹#›</a:t>
            </a:fld>
            <a:endParaRPr lang="en-US"/>
          </a:p>
        </p:txBody>
      </p:sp>
    </p:spTree>
    <p:extLst>
      <p:ext uri="{BB962C8B-B14F-4D97-AF65-F5344CB8AC3E}">
        <p14:creationId xmlns:p14="http://schemas.microsoft.com/office/powerpoint/2010/main" val="142823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F728A8-0E2E-4BB9-B5F5-E7D2EC5D9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20D021-4499-4AA9-99DB-052DDFFF5A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EA982-4C61-4CDD-826D-41E415385E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B5837-EDDE-475E-BE04-F7DE15577CDD}" type="datetimeFigureOut">
              <a:rPr lang="en-US" smtClean="0"/>
              <a:t>12/6/24</a:t>
            </a:fld>
            <a:endParaRPr lang="en-US"/>
          </a:p>
        </p:txBody>
      </p:sp>
      <p:sp>
        <p:nvSpPr>
          <p:cNvPr id="5" name="Footer Placeholder 4">
            <a:extLst>
              <a:ext uri="{FF2B5EF4-FFF2-40B4-BE49-F238E27FC236}">
                <a16:creationId xmlns:a16="http://schemas.microsoft.com/office/drawing/2014/main" id="{D66E2F7A-9D04-4E69-9D50-980825DAED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E5BBBF-3ADD-44B3-A93A-8CFDD05A1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8401C-0A71-4B36-BF69-5B8E3AC21428}" type="slidenum">
              <a:rPr lang="en-US" smtClean="0"/>
              <a:t>‹#›</a:t>
            </a:fld>
            <a:endParaRPr lang="en-US"/>
          </a:p>
        </p:txBody>
      </p:sp>
    </p:spTree>
    <p:extLst>
      <p:ext uri="{BB962C8B-B14F-4D97-AF65-F5344CB8AC3E}">
        <p14:creationId xmlns:p14="http://schemas.microsoft.com/office/powerpoint/2010/main" val="3458023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1805B-952A-40D6-A70A-554DE16A45E2}"/>
              </a:ext>
            </a:extLst>
          </p:cNvPr>
          <p:cNvSpPr>
            <a:spLocks noGrp="1"/>
          </p:cNvSpPr>
          <p:nvPr>
            <p:ph type="ctrTitle"/>
          </p:nvPr>
        </p:nvSpPr>
        <p:spPr>
          <a:xfrm>
            <a:off x="1524000" y="1376039"/>
            <a:ext cx="9144000" cy="3048324"/>
          </a:xfrm>
        </p:spPr>
        <p:txBody>
          <a:bodyPr>
            <a:normAutofit fontScale="90000"/>
          </a:bodyPr>
          <a:lstStyle/>
          <a:p>
            <a:r>
              <a:rPr lang="en-GB" b="0" i="0" u="none" strike="noStrike" dirty="0">
                <a:solidFill>
                  <a:srgbClr val="2D3B45"/>
                </a:solidFill>
                <a:effectLst/>
                <a:latin typeface="LatoWeb"/>
              </a:rPr>
              <a:t>Does body weight predict blood pressure, while controlling for hormonal contraceptive use?</a:t>
            </a:r>
            <a:endParaRPr lang="en-US" sz="2200" b="1" dirty="0"/>
          </a:p>
        </p:txBody>
      </p:sp>
      <p:sp>
        <p:nvSpPr>
          <p:cNvPr id="3" name="Subtitle 2">
            <a:extLst>
              <a:ext uri="{FF2B5EF4-FFF2-40B4-BE49-F238E27FC236}">
                <a16:creationId xmlns:a16="http://schemas.microsoft.com/office/drawing/2014/main" id="{91E5D83F-9AC6-4412-B02C-0DF2FB8D08B1}"/>
              </a:ext>
            </a:extLst>
          </p:cNvPr>
          <p:cNvSpPr>
            <a:spLocks noGrp="1"/>
          </p:cNvSpPr>
          <p:nvPr>
            <p:ph type="subTitle" idx="1"/>
          </p:nvPr>
        </p:nvSpPr>
        <p:spPr>
          <a:xfrm>
            <a:off x="1524000" y="4690616"/>
            <a:ext cx="9144000" cy="1655762"/>
          </a:xfrm>
        </p:spPr>
        <p:txBody>
          <a:bodyPr>
            <a:normAutofit/>
          </a:bodyPr>
          <a:lstStyle/>
          <a:p>
            <a:pPr>
              <a:lnSpc>
                <a:spcPct val="110000"/>
              </a:lnSpc>
              <a:spcBef>
                <a:spcPts val="0"/>
              </a:spcBef>
            </a:pPr>
            <a:r>
              <a:rPr lang="en-US" sz="2000" dirty="0"/>
              <a:t>Md Saiful Hasan</a:t>
            </a:r>
          </a:p>
          <a:p>
            <a:pPr>
              <a:lnSpc>
                <a:spcPct val="110000"/>
              </a:lnSpc>
              <a:spcBef>
                <a:spcPts val="0"/>
              </a:spcBef>
            </a:pPr>
            <a:r>
              <a:rPr lang="en-US" sz="2000" dirty="0"/>
              <a:t>Public Health Data Science MS Student</a:t>
            </a:r>
          </a:p>
          <a:p>
            <a:pPr>
              <a:lnSpc>
                <a:spcPct val="110000"/>
              </a:lnSpc>
              <a:spcBef>
                <a:spcPts val="0"/>
              </a:spcBef>
            </a:pPr>
            <a:r>
              <a:rPr lang="en-US" sz="2000" dirty="0"/>
              <a:t>Epidemiology and Biostatistics, </a:t>
            </a:r>
          </a:p>
          <a:p>
            <a:pPr>
              <a:lnSpc>
                <a:spcPct val="110000"/>
              </a:lnSpc>
              <a:spcBef>
                <a:spcPts val="0"/>
              </a:spcBef>
            </a:pPr>
            <a:r>
              <a:rPr lang="en-US" sz="2000" dirty="0"/>
              <a:t>College of Public Health, Temple University</a:t>
            </a:r>
          </a:p>
        </p:txBody>
      </p:sp>
      <p:pic>
        <p:nvPicPr>
          <p:cNvPr id="6" name="Audio Recording 7 Dec, 2024 at 09:27:57">
            <a:hlinkClick r:id="" action="ppaction://media"/>
            <a:extLst>
              <a:ext uri="{FF2B5EF4-FFF2-40B4-BE49-F238E27FC236}">
                <a16:creationId xmlns:a16="http://schemas.microsoft.com/office/drawing/2014/main" id="{13679AF0-217B-AC9F-FE98-AEC9F3F7127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014857" y="5481961"/>
            <a:ext cx="812800" cy="812800"/>
          </a:xfrm>
          <a:prstGeom prst="rect">
            <a:avLst/>
          </a:prstGeom>
        </p:spPr>
      </p:pic>
    </p:spTree>
    <p:extLst>
      <p:ext uri="{BB962C8B-B14F-4D97-AF65-F5344CB8AC3E}">
        <p14:creationId xmlns:p14="http://schemas.microsoft.com/office/powerpoint/2010/main" val="202389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472"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0F0D-F489-4407-988A-EFFBAD2A9DA5}"/>
              </a:ext>
            </a:extLst>
          </p:cNvPr>
          <p:cNvSpPr>
            <a:spLocks noGrp="1"/>
          </p:cNvSpPr>
          <p:nvPr>
            <p:ph type="title"/>
          </p:nvPr>
        </p:nvSpPr>
        <p:spPr>
          <a:xfrm>
            <a:off x="838200" y="814203"/>
            <a:ext cx="10515600" cy="1632351"/>
          </a:xfrm>
        </p:spPr>
        <p:txBody>
          <a:bodyPr>
            <a:normAutofit/>
          </a:bodyPr>
          <a:lstStyle/>
          <a:p>
            <a:r>
              <a:rPr lang="en-US" sz="3600" b="1" dirty="0"/>
              <a:t>Question:</a:t>
            </a:r>
            <a:r>
              <a:rPr lang="en-US" sz="3600" dirty="0"/>
              <a:t> Does body weight predict blood pressure, while controlling for contraceptive use?</a:t>
            </a:r>
          </a:p>
        </p:txBody>
      </p:sp>
      <p:sp>
        <p:nvSpPr>
          <p:cNvPr id="3" name="Content Placeholder 2">
            <a:extLst>
              <a:ext uri="{FF2B5EF4-FFF2-40B4-BE49-F238E27FC236}">
                <a16:creationId xmlns:a16="http://schemas.microsoft.com/office/drawing/2014/main" id="{F7C32F25-9327-41C9-9335-46484E4444CB}"/>
              </a:ext>
            </a:extLst>
          </p:cNvPr>
          <p:cNvSpPr>
            <a:spLocks noGrp="1"/>
          </p:cNvSpPr>
          <p:nvPr>
            <p:ph idx="1"/>
          </p:nvPr>
        </p:nvSpPr>
        <p:spPr>
          <a:xfrm>
            <a:off x="838200" y="3036163"/>
            <a:ext cx="10515600" cy="3273964"/>
          </a:xfrm>
        </p:spPr>
        <p:txBody>
          <a:bodyPr>
            <a:normAutofit/>
          </a:bodyPr>
          <a:lstStyle/>
          <a:p>
            <a:pPr algn="l"/>
            <a:r>
              <a:rPr lang="en-GB" sz="2400" b="1" i="0" u="none" strike="noStrike" dirty="0">
                <a:solidFill>
                  <a:srgbClr val="000000"/>
                </a:solidFill>
                <a:effectLst/>
              </a:rPr>
              <a:t>Null Hypothesis (H₀):</a:t>
            </a:r>
            <a:r>
              <a:rPr lang="en-GB" sz="2400" b="0" i="0" u="none" strike="noStrike" dirty="0">
                <a:solidFill>
                  <a:srgbClr val="000000"/>
                </a:solidFill>
                <a:effectLst/>
              </a:rPr>
              <a:t> Body weight does not significantly influence the mean blood pressure of LNG IUS acceptors when controlling for the client’s contraceptive use.</a:t>
            </a:r>
          </a:p>
          <a:p>
            <a:pPr algn="l"/>
            <a:endParaRPr lang="en-GB" sz="2400" dirty="0">
              <a:solidFill>
                <a:srgbClr val="000000"/>
              </a:solidFill>
            </a:endParaRPr>
          </a:p>
          <a:p>
            <a:pPr algn="l"/>
            <a:endParaRPr lang="en-GB" sz="2400" b="0" i="0" u="none" strike="noStrike" dirty="0">
              <a:solidFill>
                <a:srgbClr val="000000"/>
              </a:solidFill>
              <a:effectLst/>
            </a:endParaRPr>
          </a:p>
          <a:p>
            <a:pPr algn="l"/>
            <a:r>
              <a:rPr lang="en-GB" sz="2400" b="1" i="0" u="none" strike="noStrike" dirty="0">
                <a:solidFill>
                  <a:srgbClr val="000000"/>
                </a:solidFill>
                <a:effectLst/>
              </a:rPr>
              <a:t>Alternative Hypothesis (H₁):</a:t>
            </a:r>
            <a:r>
              <a:rPr lang="en-GB" sz="2400" b="0" i="0" u="none" strike="noStrike" dirty="0">
                <a:solidFill>
                  <a:srgbClr val="000000"/>
                </a:solidFill>
                <a:effectLst/>
              </a:rPr>
              <a:t> Body weight significantly influences the mean blood pressure of LNG IUS acceptors when controlling for the client’s contraceptive use.</a:t>
            </a:r>
          </a:p>
          <a:p>
            <a:pPr marL="0" indent="0">
              <a:buNone/>
            </a:pPr>
            <a:endParaRPr lang="en-US" dirty="0"/>
          </a:p>
        </p:txBody>
      </p:sp>
      <p:pic>
        <p:nvPicPr>
          <p:cNvPr id="4" name="Audio Recording 7 Dec, 2024 at 09:30:57">
            <a:hlinkClick r:id="" action="ppaction://media"/>
            <a:extLst>
              <a:ext uri="{FF2B5EF4-FFF2-40B4-BE49-F238E27FC236}">
                <a16:creationId xmlns:a16="http://schemas.microsoft.com/office/drawing/2014/main" id="{1E971ADC-141C-9FA2-30B4-9A61B69FFB9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130971" y="6017993"/>
            <a:ext cx="812800" cy="812800"/>
          </a:xfrm>
          <a:prstGeom prst="rect">
            <a:avLst/>
          </a:prstGeom>
        </p:spPr>
      </p:pic>
    </p:spTree>
    <p:extLst>
      <p:ext uri="{BB962C8B-B14F-4D97-AF65-F5344CB8AC3E}">
        <p14:creationId xmlns:p14="http://schemas.microsoft.com/office/powerpoint/2010/main" val="194307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91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7496-5DC4-498C-BC63-1319F4D77B66}"/>
              </a:ext>
            </a:extLst>
          </p:cNvPr>
          <p:cNvSpPr>
            <a:spLocks noGrp="1"/>
          </p:cNvSpPr>
          <p:nvPr>
            <p:ph type="title"/>
          </p:nvPr>
        </p:nvSpPr>
        <p:spPr/>
        <p:txBody>
          <a:bodyPr/>
          <a:lstStyle/>
          <a:p>
            <a:r>
              <a:rPr lang="en-US" b="1" dirty="0"/>
              <a:t>Methods</a:t>
            </a:r>
          </a:p>
        </p:txBody>
      </p:sp>
      <p:sp>
        <p:nvSpPr>
          <p:cNvPr id="3" name="Content Placeholder 2">
            <a:extLst>
              <a:ext uri="{FF2B5EF4-FFF2-40B4-BE49-F238E27FC236}">
                <a16:creationId xmlns:a16="http://schemas.microsoft.com/office/drawing/2014/main" id="{25DA1A6E-B869-4BD9-BA04-D34E39F40D3F}"/>
              </a:ext>
            </a:extLst>
          </p:cNvPr>
          <p:cNvSpPr>
            <a:spLocks noGrp="1"/>
          </p:cNvSpPr>
          <p:nvPr>
            <p:ph idx="1"/>
          </p:nvPr>
        </p:nvSpPr>
        <p:spPr/>
        <p:txBody>
          <a:bodyPr>
            <a:normAutofit fontScale="92500" lnSpcReduction="20000"/>
          </a:bodyPr>
          <a:lstStyle/>
          <a:p>
            <a:pPr marL="0" indent="0">
              <a:buNone/>
            </a:pPr>
            <a:r>
              <a:rPr lang="en-US" b="1" dirty="0"/>
              <a:t>Sample:</a:t>
            </a:r>
            <a:r>
              <a:rPr lang="en-US" dirty="0"/>
              <a:t> M</a:t>
            </a:r>
            <a:r>
              <a:rPr lang="en-US" b="0" i="0" dirty="0">
                <a:solidFill>
                  <a:srgbClr val="333333"/>
                </a:solidFill>
                <a:effectLst/>
                <a:latin typeface="-apple-system"/>
              </a:rPr>
              <a:t>edical records of </a:t>
            </a:r>
            <a:r>
              <a:rPr lang="en-US" b="0" i="1" dirty="0">
                <a:solidFill>
                  <a:srgbClr val="333333"/>
                </a:solidFill>
                <a:effectLst/>
                <a:latin typeface="-apple-system"/>
              </a:rPr>
              <a:t>170</a:t>
            </a:r>
            <a:r>
              <a:rPr lang="en-US" b="0" i="0" dirty="0">
                <a:solidFill>
                  <a:srgbClr val="333333"/>
                </a:solidFill>
                <a:effectLst/>
                <a:latin typeface="-apple-system"/>
              </a:rPr>
              <a:t> LNG IUS acceptors collected at the </a:t>
            </a:r>
            <a:r>
              <a:rPr lang="en-US" dirty="0">
                <a:solidFill>
                  <a:srgbClr val="333333"/>
                </a:solidFill>
                <a:latin typeface="-apple-system"/>
              </a:rPr>
              <a:t>7 different health facilities </a:t>
            </a:r>
            <a:r>
              <a:rPr lang="en-US" b="0" i="0" dirty="0">
                <a:solidFill>
                  <a:srgbClr val="333333"/>
                </a:solidFill>
                <a:effectLst/>
                <a:latin typeface="-apple-system"/>
              </a:rPr>
              <a:t>in Bangladesh (2021)</a:t>
            </a:r>
          </a:p>
          <a:p>
            <a:pPr marL="0" indent="0">
              <a:buNone/>
            </a:pPr>
            <a:endParaRPr lang="en-US" b="0" i="0" dirty="0">
              <a:solidFill>
                <a:srgbClr val="333333"/>
              </a:solidFill>
              <a:effectLst/>
              <a:latin typeface="-apple-system"/>
            </a:endParaRPr>
          </a:p>
          <a:p>
            <a:pPr marL="0" indent="0">
              <a:buNone/>
            </a:pPr>
            <a:r>
              <a:rPr lang="en-US" b="1" dirty="0"/>
              <a:t>Explanatory Variable 1: </a:t>
            </a:r>
            <a:r>
              <a:rPr lang="en-US" dirty="0"/>
              <a:t>Body weight</a:t>
            </a:r>
          </a:p>
          <a:p>
            <a:pPr marL="0" indent="0">
              <a:buNone/>
            </a:pPr>
            <a:endParaRPr lang="en-US" dirty="0"/>
          </a:p>
          <a:p>
            <a:pPr marL="0" indent="0">
              <a:buNone/>
            </a:pPr>
            <a:r>
              <a:rPr lang="en-US" b="1" dirty="0"/>
              <a:t>Explanatory Variable 2: </a:t>
            </a:r>
            <a:r>
              <a:rPr lang="en-US" dirty="0"/>
              <a:t>Hormonal contraceptive use (Yes or No)</a:t>
            </a:r>
          </a:p>
          <a:p>
            <a:pPr marL="0" indent="0">
              <a:buNone/>
            </a:pPr>
            <a:endParaRPr lang="en-US" dirty="0"/>
          </a:p>
          <a:p>
            <a:pPr marL="0" indent="0">
              <a:buNone/>
            </a:pPr>
            <a:r>
              <a:rPr lang="en-US" b="1" dirty="0"/>
              <a:t>Response Variable: </a:t>
            </a:r>
            <a:r>
              <a:rPr lang="en-US" dirty="0"/>
              <a:t>Mean</a:t>
            </a:r>
            <a:r>
              <a:rPr lang="en-US" b="1" dirty="0"/>
              <a:t> </a:t>
            </a:r>
            <a:r>
              <a:rPr lang="en-US" dirty="0"/>
              <a:t>Blood Pressure</a:t>
            </a:r>
          </a:p>
          <a:p>
            <a:pPr marL="0" indent="0">
              <a:buNone/>
            </a:pPr>
            <a:endParaRPr lang="en-US" dirty="0"/>
          </a:p>
          <a:p>
            <a:pPr marL="0" indent="0">
              <a:buNone/>
            </a:pPr>
            <a:r>
              <a:rPr lang="en-US" b="1" dirty="0"/>
              <a:t>Statistical Test:</a:t>
            </a:r>
            <a:r>
              <a:rPr lang="en-US" dirty="0"/>
              <a:t> Correlation test, independent two-samples t-test, multiple regression, two-tailed, alpha level 0.05</a:t>
            </a:r>
            <a:endParaRPr lang="en-US" b="1" dirty="0"/>
          </a:p>
        </p:txBody>
      </p:sp>
      <p:pic>
        <p:nvPicPr>
          <p:cNvPr id="6" name="Audio Recording 7 Dec, 2024 at 09:56:46">
            <a:hlinkClick r:id="" action="ppaction://media"/>
            <a:extLst>
              <a:ext uri="{FF2B5EF4-FFF2-40B4-BE49-F238E27FC236}">
                <a16:creationId xmlns:a16="http://schemas.microsoft.com/office/drawing/2014/main" id="{B3988FE1-48EF-0040-0D26-CD544DE6BDB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541000" y="6045200"/>
            <a:ext cx="812800" cy="812800"/>
          </a:xfrm>
          <a:prstGeom prst="rect">
            <a:avLst/>
          </a:prstGeom>
        </p:spPr>
      </p:pic>
    </p:spTree>
    <p:extLst>
      <p:ext uri="{BB962C8B-B14F-4D97-AF65-F5344CB8AC3E}">
        <p14:creationId xmlns:p14="http://schemas.microsoft.com/office/powerpoint/2010/main" val="406005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89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CA36-13E7-4769-A292-8D2C5F85FD62}"/>
              </a:ext>
            </a:extLst>
          </p:cNvPr>
          <p:cNvSpPr>
            <a:spLocks noGrp="1"/>
          </p:cNvSpPr>
          <p:nvPr>
            <p:ph type="title"/>
          </p:nvPr>
        </p:nvSpPr>
        <p:spPr/>
        <p:txBody>
          <a:bodyPr/>
          <a:lstStyle/>
          <a:p>
            <a:r>
              <a:rPr lang="en-US" b="1" dirty="0"/>
              <a:t>Results</a:t>
            </a:r>
          </a:p>
        </p:txBody>
      </p:sp>
      <p:sp>
        <p:nvSpPr>
          <p:cNvPr id="3" name="Text Placeholder 2">
            <a:extLst>
              <a:ext uri="{FF2B5EF4-FFF2-40B4-BE49-F238E27FC236}">
                <a16:creationId xmlns:a16="http://schemas.microsoft.com/office/drawing/2014/main" id="{073B4F44-D9F7-4F9B-B1F1-25E7E068E763}"/>
              </a:ext>
            </a:extLst>
          </p:cNvPr>
          <p:cNvSpPr>
            <a:spLocks noGrp="1"/>
          </p:cNvSpPr>
          <p:nvPr>
            <p:ph type="body" idx="1"/>
          </p:nvPr>
        </p:nvSpPr>
        <p:spPr/>
        <p:txBody>
          <a:bodyPr>
            <a:normAutofit/>
          </a:bodyPr>
          <a:lstStyle/>
          <a:p>
            <a:r>
              <a:rPr lang="en-US" dirty="0"/>
              <a:t>Table 1: </a:t>
            </a:r>
            <a:r>
              <a:rPr lang="en-US" b="0" dirty="0"/>
              <a:t>Descriptive statistics of the variables</a:t>
            </a:r>
          </a:p>
        </p:txBody>
      </p:sp>
      <p:sp>
        <p:nvSpPr>
          <p:cNvPr id="5" name="Text Placeholder 4">
            <a:extLst>
              <a:ext uri="{FF2B5EF4-FFF2-40B4-BE49-F238E27FC236}">
                <a16:creationId xmlns:a16="http://schemas.microsoft.com/office/drawing/2014/main" id="{803903C9-64DE-4F51-904A-7C62A0E4CF60}"/>
              </a:ext>
            </a:extLst>
          </p:cNvPr>
          <p:cNvSpPr>
            <a:spLocks noGrp="1"/>
          </p:cNvSpPr>
          <p:nvPr>
            <p:ph type="body" sz="quarter" idx="3"/>
          </p:nvPr>
        </p:nvSpPr>
        <p:spPr>
          <a:xfrm>
            <a:off x="6169024" y="241300"/>
            <a:ext cx="5269602" cy="6093805"/>
          </a:xfrm>
        </p:spPr>
        <p:txBody>
          <a:bodyPr>
            <a:normAutofit/>
          </a:bodyPr>
          <a:lstStyle/>
          <a:p>
            <a:r>
              <a:rPr lang="en-US" sz="2200" b="0" dirty="0"/>
              <a:t>The correlation between body weight and mean blood pressure was not significant:</a:t>
            </a:r>
          </a:p>
          <a:p>
            <a:r>
              <a:rPr lang="en-US" sz="2200" b="0" dirty="0"/>
              <a:t>r = 0.0482, p = 0.5324.</a:t>
            </a:r>
          </a:p>
          <a:p>
            <a:r>
              <a:rPr lang="en-US" sz="2200" b="0" dirty="0"/>
              <a:t>The mean blood pressure for hormonal contraceptive users was 88.56 (5.201) and 88.382 (6.543) for user of non-hormonal contraceptive. </a:t>
            </a:r>
          </a:p>
          <a:p>
            <a:r>
              <a:rPr lang="en-GB" sz="2200" b="0" dirty="0">
                <a:solidFill>
                  <a:srgbClr val="000000"/>
                </a:solidFill>
                <a:effectLst/>
                <a:latin typeface="Calibri" panose="020F0502020204030204" pitchFamily="34" charset="0"/>
              </a:rPr>
              <a:t>In the test for equality of variances shows that we fail to reject equal variance assumption (F-statistics is 0.63186, with df1=67, df2=101, p-value=0.04551). </a:t>
            </a:r>
            <a:endParaRPr lang="en-US" sz="2200" b="0" dirty="0"/>
          </a:p>
          <a:p>
            <a:r>
              <a:rPr lang="en-US" sz="2200" b="0" dirty="0"/>
              <a:t>Using an independent two-samples t-test test, I found that the mean blood pressure difference between type of contraceptive users was not significant at an alpha level of .05: t = 0.21759, </a:t>
            </a:r>
            <a:r>
              <a:rPr lang="en-US" sz="2200" b="0" dirty="0" err="1"/>
              <a:t>df</a:t>
            </a:r>
            <a:r>
              <a:rPr lang="en-US" sz="2200" b="0" dirty="0"/>
              <a:t> = 168, p = 0.828.</a:t>
            </a:r>
          </a:p>
          <a:p>
            <a:endParaRPr lang="en-US" b="0" dirty="0"/>
          </a:p>
        </p:txBody>
      </p:sp>
      <p:graphicFrame>
        <p:nvGraphicFramePr>
          <p:cNvPr id="8" name="Content Placeholder 7">
            <a:extLst>
              <a:ext uri="{FF2B5EF4-FFF2-40B4-BE49-F238E27FC236}">
                <a16:creationId xmlns:a16="http://schemas.microsoft.com/office/drawing/2014/main" id="{03C40ABC-EEDC-4B04-A0DB-9AD129AA71B0}"/>
              </a:ext>
            </a:extLst>
          </p:cNvPr>
          <p:cNvGraphicFramePr>
            <a:graphicFrameLocks noGrp="1"/>
          </p:cNvGraphicFramePr>
          <p:nvPr>
            <p:ph sz="quarter" idx="4"/>
            <p:extLst>
              <p:ext uri="{D42A27DB-BD31-4B8C-83A1-F6EECF244321}">
                <p14:modId xmlns:p14="http://schemas.microsoft.com/office/powerpoint/2010/main" val="1525682250"/>
              </p:ext>
            </p:extLst>
          </p:nvPr>
        </p:nvGraphicFramePr>
        <p:xfrm>
          <a:off x="911225" y="2505075"/>
          <a:ext cx="4722495" cy="2447544"/>
        </p:xfrm>
        <a:graphic>
          <a:graphicData uri="http://schemas.openxmlformats.org/drawingml/2006/table">
            <a:tbl>
              <a:tblPr firstRow="1" firstCol="1" bandRow="1">
                <a:tableStyleId>{5C22544A-7EE6-4342-B048-85BDC9FD1C3A}</a:tableStyleId>
              </a:tblPr>
              <a:tblGrid>
                <a:gridCol w="2696845">
                  <a:extLst>
                    <a:ext uri="{9D8B030D-6E8A-4147-A177-3AD203B41FA5}">
                      <a16:colId xmlns:a16="http://schemas.microsoft.com/office/drawing/2014/main" val="2631464872"/>
                    </a:ext>
                  </a:extLst>
                </a:gridCol>
                <a:gridCol w="2025650">
                  <a:extLst>
                    <a:ext uri="{9D8B030D-6E8A-4147-A177-3AD203B41FA5}">
                      <a16:colId xmlns:a16="http://schemas.microsoft.com/office/drawing/2014/main" val="3779457119"/>
                    </a:ext>
                  </a:extLst>
                </a:gridCol>
              </a:tblGrid>
              <a:tr h="393700">
                <a:tc>
                  <a:txBody>
                    <a:bodyPr/>
                    <a:lstStyle/>
                    <a:p>
                      <a:pPr marL="0" marR="0" algn="ctr">
                        <a:lnSpc>
                          <a:spcPct val="107000"/>
                        </a:lnSpc>
                        <a:spcBef>
                          <a:spcPts val="0"/>
                        </a:spcBef>
                        <a:spcAft>
                          <a:spcPts val="0"/>
                        </a:spcAft>
                      </a:pPr>
                      <a:r>
                        <a:rPr lang="en-US" sz="2000" dirty="0">
                          <a:effectLst/>
                        </a:rPr>
                        <a:t>Variable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Summary Statistics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2322837"/>
                  </a:ext>
                </a:extLst>
              </a:tr>
              <a:tr h="387985">
                <a:tc>
                  <a:txBody>
                    <a:bodyPr/>
                    <a:lstStyle/>
                    <a:p>
                      <a:pPr marL="0" marR="0" algn="ctr">
                        <a:lnSpc>
                          <a:spcPct val="107000"/>
                        </a:lnSpc>
                        <a:spcBef>
                          <a:spcPts val="0"/>
                        </a:spcBef>
                        <a:spcAft>
                          <a:spcPts val="0"/>
                        </a:spcAft>
                      </a:pPr>
                      <a:r>
                        <a:rPr lang="en-US" sz="2000" dirty="0">
                          <a:effectLst/>
                        </a:rPr>
                        <a:t>Body Weight*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58.5 (12.01)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696742"/>
                  </a:ext>
                </a:extLst>
              </a:tr>
              <a:tr h="1028065">
                <a:tc>
                  <a:txBody>
                    <a:bodyPr/>
                    <a:lstStyle/>
                    <a:p>
                      <a:pPr marL="0" marR="0">
                        <a:lnSpc>
                          <a:spcPct val="107000"/>
                        </a:lnSpc>
                        <a:spcBef>
                          <a:spcPts val="0"/>
                        </a:spcBef>
                        <a:spcAft>
                          <a:spcPts val="0"/>
                        </a:spcAft>
                      </a:pPr>
                      <a:r>
                        <a:rPr lang="en-US" sz="2000" dirty="0">
                          <a:effectLst/>
                        </a:rPr>
                        <a:t>Contraceptive Type:</a:t>
                      </a:r>
                      <a:endParaRPr lang="en-US" sz="1100" dirty="0">
                        <a:effectLst/>
                      </a:endParaRPr>
                    </a:p>
                    <a:p>
                      <a:pPr marL="0" marR="0" algn="ctr">
                        <a:lnSpc>
                          <a:spcPct val="107000"/>
                        </a:lnSpc>
                        <a:spcBef>
                          <a:spcPts val="0"/>
                        </a:spcBef>
                        <a:spcAft>
                          <a:spcPts val="0"/>
                        </a:spcAft>
                        <a:tabLst>
                          <a:tab pos="445770" algn="l"/>
                        </a:tabLst>
                      </a:pPr>
                      <a:r>
                        <a:rPr lang="en-US" sz="2000" dirty="0">
                          <a:effectLst/>
                        </a:rPr>
                        <a:t>Hormonal</a:t>
                      </a:r>
                      <a:endParaRPr lang="en-US" sz="1100" dirty="0">
                        <a:effectLst/>
                      </a:endParaRPr>
                    </a:p>
                    <a:p>
                      <a:pPr marL="0" marR="0" algn="ctr">
                        <a:lnSpc>
                          <a:spcPct val="107000"/>
                        </a:lnSpc>
                        <a:spcBef>
                          <a:spcPts val="0"/>
                        </a:spcBef>
                        <a:spcAft>
                          <a:spcPts val="0"/>
                        </a:spcAft>
                        <a:tabLst>
                          <a:tab pos="44577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Non-hormonal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 </a:t>
                      </a:r>
                    </a:p>
                    <a:p>
                      <a:pPr marL="0" marR="0" algn="ctr">
                        <a:lnSpc>
                          <a:spcPct val="107000"/>
                        </a:lnSpc>
                        <a:spcBef>
                          <a:spcPts val="0"/>
                        </a:spcBef>
                        <a:spcAft>
                          <a:spcPts val="0"/>
                        </a:spcAft>
                      </a:pPr>
                      <a:r>
                        <a:rPr lang="en-US" sz="2000" dirty="0">
                          <a:effectLst/>
                        </a:rPr>
                        <a:t>102 (60%)</a:t>
                      </a:r>
                      <a:endParaRPr lang="en-US" sz="1100" dirty="0">
                        <a:effectLst/>
                      </a:endParaRPr>
                    </a:p>
                    <a:p>
                      <a:pPr marL="0" marR="0" algn="ctr">
                        <a:lnSpc>
                          <a:spcPct val="107000"/>
                        </a:lnSpc>
                        <a:spcBef>
                          <a:spcPts val="0"/>
                        </a:spcBef>
                        <a:spcAft>
                          <a:spcPts val="0"/>
                        </a:spcAft>
                      </a:pPr>
                      <a:r>
                        <a:rPr lang="en-US" sz="2000" dirty="0">
                          <a:effectLst/>
                        </a:rPr>
                        <a:t>68 (40%)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137137"/>
                  </a:ext>
                </a:extLst>
              </a:tr>
              <a:tr h="393700">
                <a:tc>
                  <a:txBody>
                    <a:bodyPr/>
                    <a:lstStyle/>
                    <a:p>
                      <a:pPr marL="0" marR="0" algn="ctr">
                        <a:lnSpc>
                          <a:spcPct val="107000"/>
                        </a:lnSpc>
                        <a:spcBef>
                          <a:spcPts val="0"/>
                        </a:spcBef>
                        <a:spcAft>
                          <a:spcPts val="0"/>
                        </a:spcAft>
                      </a:pPr>
                      <a:r>
                        <a:rPr lang="en-US" sz="2000" dirty="0">
                          <a:effectLst/>
                        </a:rPr>
                        <a:t>Mean Blood Pressure**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rPr>
                        <a:t>88.77(6.0307)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0600395"/>
                  </a:ext>
                </a:extLst>
              </a:tr>
            </a:tbl>
          </a:graphicData>
        </a:graphic>
      </p:graphicFrame>
      <p:sp>
        <p:nvSpPr>
          <p:cNvPr id="9" name="TextBox 8">
            <a:extLst>
              <a:ext uri="{FF2B5EF4-FFF2-40B4-BE49-F238E27FC236}">
                <a16:creationId xmlns:a16="http://schemas.microsoft.com/office/drawing/2014/main" id="{A1F198C9-0C66-4DE5-9970-0BB60893723D}"/>
              </a:ext>
            </a:extLst>
          </p:cNvPr>
          <p:cNvSpPr txBox="1"/>
          <p:nvPr/>
        </p:nvSpPr>
        <p:spPr>
          <a:xfrm>
            <a:off x="839788" y="5273336"/>
            <a:ext cx="4529137" cy="1077218"/>
          </a:xfrm>
          <a:prstGeom prst="rect">
            <a:avLst/>
          </a:prstGeom>
          <a:noFill/>
        </p:spPr>
        <p:txBody>
          <a:bodyPr wrap="square" rtlCol="0">
            <a:spAutoFit/>
          </a:bodyPr>
          <a:lstStyle/>
          <a:p>
            <a:r>
              <a:rPr lang="en-US" sz="1600" dirty="0"/>
              <a:t>* Body weight is measured in KG</a:t>
            </a:r>
          </a:p>
          <a:p>
            <a:r>
              <a:rPr lang="en-US" sz="1600" dirty="0"/>
              <a:t>** Mean Blood pressure is measured from systolic  and diastolic BP reading [</a:t>
            </a:r>
            <a:r>
              <a:rPr lang="en-GB" sz="1600" dirty="0"/>
              <a:t>diastolic blood pressure (DBP) + 1/3 [systolic blood pressure (SBP) – DBP]</a:t>
            </a:r>
            <a:r>
              <a:rPr lang="en-US" sz="1600" dirty="0"/>
              <a:t>]</a:t>
            </a:r>
          </a:p>
        </p:txBody>
      </p:sp>
      <p:pic>
        <p:nvPicPr>
          <p:cNvPr id="4" name="Audio Recording 7 Dec, 2024 at 09:44:58">
            <a:hlinkClick r:id="" action="ppaction://media"/>
            <a:extLst>
              <a:ext uri="{FF2B5EF4-FFF2-40B4-BE49-F238E27FC236}">
                <a16:creationId xmlns:a16="http://schemas.microsoft.com/office/drawing/2014/main" id="{27AE563E-40F5-3E86-1FDF-910D3A23D3F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698161" y="5944154"/>
            <a:ext cx="812800" cy="812800"/>
          </a:xfrm>
          <a:prstGeom prst="rect">
            <a:avLst/>
          </a:prstGeom>
        </p:spPr>
      </p:pic>
    </p:spTree>
    <p:extLst>
      <p:ext uri="{BB962C8B-B14F-4D97-AF65-F5344CB8AC3E}">
        <p14:creationId xmlns:p14="http://schemas.microsoft.com/office/powerpoint/2010/main" val="318831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446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8F07-67C3-4C33-A2BF-6AF776C26D75}"/>
              </a:ext>
            </a:extLst>
          </p:cNvPr>
          <p:cNvSpPr>
            <a:spLocks noGrp="1"/>
          </p:cNvSpPr>
          <p:nvPr>
            <p:ph type="title"/>
          </p:nvPr>
        </p:nvSpPr>
        <p:spPr/>
        <p:txBody>
          <a:bodyPr/>
          <a:lstStyle/>
          <a:p>
            <a:r>
              <a:rPr lang="en-US" b="1" dirty="0"/>
              <a:t>Results</a:t>
            </a:r>
          </a:p>
        </p:txBody>
      </p:sp>
      <p:graphicFrame>
        <p:nvGraphicFramePr>
          <p:cNvPr id="5" name="Content Placeholder 4">
            <a:extLst>
              <a:ext uri="{FF2B5EF4-FFF2-40B4-BE49-F238E27FC236}">
                <a16:creationId xmlns:a16="http://schemas.microsoft.com/office/drawing/2014/main" id="{CF03F614-C411-427E-A3A6-D5398CF7A8D4}"/>
              </a:ext>
            </a:extLst>
          </p:cNvPr>
          <p:cNvGraphicFramePr>
            <a:graphicFrameLocks noGrp="1"/>
          </p:cNvGraphicFramePr>
          <p:nvPr>
            <p:ph sz="half" idx="2"/>
            <p:extLst>
              <p:ext uri="{D42A27DB-BD31-4B8C-83A1-F6EECF244321}">
                <p14:modId xmlns:p14="http://schemas.microsoft.com/office/powerpoint/2010/main" val="367550882"/>
              </p:ext>
            </p:extLst>
          </p:nvPr>
        </p:nvGraphicFramePr>
        <p:xfrm>
          <a:off x="5862223" y="3619895"/>
          <a:ext cx="6378235" cy="1427404"/>
        </p:xfrm>
        <a:graphic>
          <a:graphicData uri="http://schemas.openxmlformats.org/drawingml/2006/table">
            <a:tbl>
              <a:tblPr firstRow="1" firstCol="1" bandRow="1">
                <a:tableStyleId>{5C22544A-7EE6-4342-B048-85BDC9FD1C3A}</a:tableStyleId>
              </a:tblPr>
              <a:tblGrid>
                <a:gridCol w="2684398">
                  <a:extLst>
                    <a:ext uri="{9D8B030D-6E8A-4147-A177-3AD203B41FA5}">
                      <a16:colId xmlns:a16="http://schemas.microsoft.com/office/drawing/2014/main" val="2030018804"/>
                    </a:ext>
                  </a:extLst>
                </a:gridCol>
                <a:gridCol w="1823506">
                  <a:extLst>
                    <a:ext uri="{9D8B030D-6E8A-4147-A177-3AD203B41FA5}">
                      <a16:colId xmlns:a16="http://schemas.microsoft.com/office/drawing/2014/main" val="703008493"/>
                    </a:ext>
                  </a:extLst>
                </a:gridCol>
                <a:gridCol w="914400">
                  <a:extLst>
                    <a:ext uri="{9D8B030D-6E8A-4147-A177-3AD203B41FA5}">
                      <a16:colId xmlns:a16="http://schemas.microsoft.com/office/drawing/2014/main" val="2902227972"/>
                    </a:ext>
                  </a:extLst>
                </a:gridCol>
                <a:gridCol w="955931">
                  <a:extLst>
                    <a:ext uri="{9D8B030D-6E8A-4147-A177-3AD203B41FA5}">
                      <a16:colId xmlns:a16="http://schemas.microsoft.com/office/drawing/2014/main" val="635577074"/>
                    </a:ext>
                  </a:extLst>
                </a:gridCol>
              </a:tblGrid>
              <a:tr h="402659">
                <a:tc>
                  <a:txBody>
                    <a:bodyPr/>
                    <a:lstStyle/>
                    <a:p>
                      <a:pPr marL="0" marR="0" algn="ctr">
                        <a:lnSpc>
                          <a:spcPct val="107000"/>
                        </a:lnSpc>
                        <a:spcBef>
                          <a:spcPts val="0"/>
                        </a:spcBef>
                        <a:spcAft>
                          <a:spcPts val="0"/>
                        </a:spcAft>
                      </a:pPr>
                      <a:r>
                        <a:rPr lang="en-US" sz="2000" dirty="0">
                          <a:effectLst/>
                        </a:rPr>
                        <a:t>Variable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lvl="1" algn="ctr" defTabSz="914400" rtl="0" eaLnBrk="1" latinLnBrk="0" hangingPunct="1">
                        <a:lnSpc>
                          <a:spcPct val="107000"/>
                        </a:lnSpc>
                        <a:spcBef>
                          <a:spcPts val="0"/>
                        </a:spcBef>
                        <a:spcAft>
                          <a:spcPts val="0"/>
                        </a:spcAft>
                      </a:pPr>
                      <a:r>
                        <a:rPr lang="en-US" sz="2000" b="1" kern="1200" dirty="0" err="1">
                          <a:solidFill>
                            <a:schemeClr val="lt1"/>
                          </a:solidFill>
                          <a:effectLst/>
                          <a:latin typeface="+mn-lt"/>
                          <a:ea typeface="+mn-ea"/>
                          <a:cs typeface="+mn-cs"/>
                        </a:rPr>
                        <a:t>Coeffi</a:t>
                      </a:r>
                      <a:r>
                        <a:rPr lang="en-US" sz="2000" b="1" kern="1200" dirty="0">
                          <a:solidFill>
                            <a:schemeClr val="lt1"/>
                          </a:solidFill>
                          <a:effectLst/>
                          <a:latin typeface="+mn-lt"/>
                          <a:ea typeface="+mn-ea"/>
                          <a:cs typeface="+mn-cs"/>
                        </a:rPr>
                        <a:t> Estimate</a:t>
                      </a:r>
                      <a:endParaRPr lang="en-BD" sz="2000" b="1" kern="1200" dirty="0">
                        <a:solidFill>
                          <a:schemeClr val="lt1"/>
                        </a:solidFill>
                        <a:effectLst/>
                        <a:latin typeface="+mn-lt"/>
                        <a:ea typeface="+mn-ea"/>
                        <a:cs typeface="+mn-cs"/>
                      </a:endParaRPr>
                    </a:p>
                  </a:txBody>
                  <a:tcPr marL="68580" marR="68580" marT="0" marB="0"/>
                </a:tc>
                <a:tc>
                  <a:txBody>
                    <a:bodyPr/>
                    <a:lstStyle/>
                    <a:p>
                      <a:pPr marL="0" marR="0" lvl="1" algn="ctr" defTabSz="914400" rtl="0" eaLnBrk="1" latinLnBrk="0" hangingPunct="1">
                        <a:lnSpc>
                          <a:spcPct val="107000"/>
                        </a:lnSpc>
                        <a:spcBef>
                          <a:spcPts val="0"/>
                        </a:spcBef>
                        <a:spcAft>
                          <a:spcPts val="0"/>
                        </a:spcAft>
                      </a:pPr>
                      <a:r>
                        <a:rPr lang="en-US" sz="2000" b="1" kern="1200" dirty="0">
                          <a:solidFill>
                            <a:schemeClr val="lt1"/>
                          </a:solidFill>
                          <a:effectLst/>
                          <a:latin typeface="+mn-lt"/>
                          <a:ea typeface="+mn-ea"/>
                          <a:cs typeface="+mn-cs"/>
                        </a:rPr>
                        <a:t>t</a:t>
                      </a:r>
                      <a:endParaRPr lang="en-BD" sz="2000" b="1" kern="1200" dirty="0">
                        <a:solidFill>
                          <a:schemeClr val="lt1"/>
                        </a:solidFill>
                        <a:effectLst/>
                        <a:latin typeface="+mn-lt"/>
                        <a:ea typeface="+mn-ea"/>
                        <a:cs typeface="+mn-cs"/>
                      </a:endParaRPr>
                    </a:p>
                  </a:txBody>
                  <a:tcPr marL="68580" marR="68580" marT="0" marB="0"/>
                </a:tc>
                <a:tc>
                  <a:txBody>
                    <a:bodyPr/>
                    <a:lstStyle/>
                    <a:p>
                      <a:pPr marL="0" marR="0" lvl="1" algn="ctr" defTabSz="914400" rtl="0" eaLnBrk="1" latinLnBrk="0" hangingPunct="1">
                        <a:lnSpc>
                          <a:spcPct val="107000"/>
                        </a:lnSpc>
                        <a:spcBef>
                          <a:spcPts val="0"/>
                        </a:spcBef>
                        <a:spcAft>
                          <a:spcPts val="0"/>
                        </a:spcAft>
                      </a:pPr>
                      <a:r>
                        <a:rPr lang="en-US" sz="2000" b="1" kern="1200" dirty="0">
                          <a:solidFill>
                            <a:schemeClr val="lt1"/>
                          </a:solidFill>
                          <a:effectLst/>
                          <a:latin typeface="+mn-lt"/>
                          <a:ea typeface="+mn-ea"/>
                          <a:cs typeface="+mn-cs"/>
                        </a:rPr>
                        <a:t>p-value</a:t>
                      </a:r>
                      <a:endParaRPr lang="en-BD" sz="2000" b="1" kern="1200" dirty="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2362189466"/>
                  </a:ext>
                </a:extLst>
              </a:tr>
              <a:tr h="355371">
                <a:tc>
                  <a:txBody>
                    <a:bodyPr/>
                    <a:lstStyle/>
                    <a:p>
                      <a:pPr marL="0" marR="0" algn="ctr">
                        <a:lnSpc>
                          <a:spcPct val="107000"/>
                        </a:lnSpc>
                        <a:spcBef>
                          <a:spcPts val="0"/>
                        </a:spcBef>
                        <a:spcAft>
                          <a:spcPts val="0"/>
                        </a:spcAft>
                      </a:pPr>
                      <a:r>
                        <a:rPr lang="en-GB" sz="1800" b="0" i="0" u="none" strike="noStrike" kern="1200" dirty="0">
                          <a:solidFill>
                            <a:schemeClr val="lt1"/>
                          </a:solidFill>
                          <a:effectLst/>
                          <a:latin typeface="+mn-lt"/>
                          <a:ea typeface="+mn-ea"/>
                          <a:cs typeface="+mn-cs"/>
                        </a:rPr>
                        <a:t>Body weight (B₁)</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ctr">
                        <a:lnSpc>
                          <a:spcPct val="107000"/>
                        </a:lnSpc>
                        <a:spcBef>
                          <a:spcPts val="0"/>
                        </a:spcBef>
                        <a:spcAft>
                          <a:spcPts val="0"/>
                        </a:spcAft>
                      </a:pPr>
                      <a:r>
                        <a:rPr lang="en-US" sz="2000" kern="1200" dirty="0">
                          <a:solidFill>
                            <a:schemeClr val="dk1"/>
                          </a:solidFill>
                          <a:effectLst/>
                          <a:latin typeface="+mn-lt"/>
                          <a:ea typeface="+mn-ea"/>
                          <a:cs typeface="+mn-cs"/>
                        </a:rPr>
                        <a:t> 0.0227</a:t>
                      </a:r>
                    </a:p>
                  </a:txBody>
                  <a:tcPr marL="59852" marR="59852" marT="0" marB="0"/>
                </a:tc>
                <a:tc>
                  <a:txBody>
                    <a:bodyPr/>
                    <a:lstStyle/>
                    <a:p>
                      <a:pPr marL="0" marR="0" algn="ctr">
                        <a:lnSpc>
                          <a:spcPct val="107000"/>
                        </a:lnSpc>
                        <a:spcBef>
                          <a:spcPts val="0"/>
                        </a:spcBef>
                        <a:spcAft>
                          <a:spcPts val="0"/>
                        </a:spcAft>
                      </a:pPr>
                      <a:r>
                        <a:rPr lang="en-US" sz="2000" kern="1200" dirty="0">
                          <a:solidFill>
                            <a:schemeClr val="dk1"/>
                          </a:solidFill>
                          <a:effectLst/>
                          <a:latin typeface="+mn-lt"/>
                          <a:ea typeface="+mn-ea"/>
                          <a:cs typeface="+mn-cs"/>
                        </a:rPr>
                        <a:t>0.687</a:t>
                      </a:r>
                    </a:p>
                  </a:txBody>
                  <a:tcPr marL="59852" marR="59852" marT="0" marB="0"/>
                </a:tc>
                <a:tc>
                  <a:txBody>
                    <a:bodyPr/>
                    <a:lstStyle/>
                    <a:p>
                      <a:pPr marL="0" marR="0" algn="ctr">
                        <a:lnSpc>
                          <a:spcPct val="107000"/>
                        </a:lnSpc>
                        <a:spcBef>
                          <a:spcPts val="0"/>
                        </a:spcBef>
                        <a:spcAft>
                          <a:spcPts val="0"/>
                        </a:spcAft>
                      </a:pPr>
                      <a:r>
                        <a:rPr lang="en-US" sz="2000" kern="1200" dirty="0">
                          <a:solidFill>
                            <a:schemeClr val="dk1"/>
                          </a:solidFill>
                          <a:effectLst/>
                          <a:latin typeface="+mn-lt"/>
                          <a:ea typeface="+mn-ea"/>
                          <a:cs typeface="+mn-cs"/>
                        </a:rPr>
                        <a:t>0.558</a:t>
                      </a:r>
                    </a:p>
                  </a:txBody>
                  <a:tcPr marL="59852" marR="59852" marT="0" marB="0"/>
                </a:tc>
                <a:extLst>
                  <a:ext uri="{0D108BD9-81ED-4DB2-BD59-A6C34878D82A}">
                    <a16:rowId xmlns:a16="http://schemas.microsoft.com/office/drawing/2014/main" val="1666930136"/>
                  </a:ext>
                </a:extLst>
              </a:tr>
              <a:tr h="669374">
                <a:tc>
                  <a:txBody>
                    <a:bodyPr/>
                    <a:lstStyle/>
                    <a:p>
                      <a:pPr marL="0" marR="0" algn="ctr">
                        <a:lnSpc>
                          <a:spcPct val="107000"/>
                        </a:lnSpc>
                        <a:spcBef>
                          <a:spcPts val="0"/>
                        </a:spcBef>
                        <a:spcAft>
                          <a:spcPts val="0"/>
                        </a:spcAft>
                      </a:pPr>
                      <a:r>
                        <a:rPr lang="en-GB" sz="1800" b="0" i="0" u="none" strike="noStrike" kern="1200" dirty="0">
                          <a:solidFill>
                            <a:schemeClr val="lt1"/>
                          </a:solidFill>
                          <a:effectLst/>
                          <a:latin typeface="+mn-lt"/>
                          <a:ea typeface="+mn-ea"/>
                          <a:cs typeface="+mn-cs"/>
                        </a:rPr>
                        <a:t>Contraceptive type (B₂)</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algn="ctr">
                        <a:lnSpc>
                          <a:spcPct val="107000"/>
                        </a:lnSpc>
                        <a:spcBef>
                          <a:spcPts val="0"/>
                        </a:spcBef>
                        <a:spcAft>
                          <a:spcPts val="0"/>
                        </a:spcAft>
                      </a:pPr>
                      <a:r>
                        <a:rPr lang="en-US" sz="2000" kern="1200" dirty="0">
                          <a:solidFill>
                            <a:schemeClr val="dk1"/>
                          </a:solidFill>
                          <a:effectLst/>
                          <a:latin typeface="+mn-lt"/>
                          <a:ea typeface="+mn-ea"/>
                          <a:cs typeface="+mn-cs"/>
                        </a:rPr>
                        <a:t>-0.2248</a:t>
                      </a:r>
                    </a:p>
                  </a:txBody>
                  <a:tcPr marL="59852" marR="59852" marT="0" marB="0"/>
                </a:tc>
                <a:tc>
                  <a:txBody>
                    <a:bodyPr/>
                    <a:lstStyle/>
                    <a:p>
                      <a:pPr marL="0" marR="0" algn="ctr">
                        <a:lnSpc>
                          <a:spcPct val="107000"/>
                        </a:lnSpc>
                        <a:spcBef>
                          <a:spcPts val="0"/>
                        </a:spcBef>
                        <a:spcAft>
                          <a:spcPts val="0"/>
                        </a:spcAft>
                      </a:pPr>
                      <a:r>
                        <a:rPr lang="en-US" sz="2000" kern="1200" dirty="0">
                          <a:solidFill>
                            <a:schemeClr val="dk1"/>
                          </a:solidFill>
                          <a:effectLst/>
                          <a:latin typeface="+mn-lt"/>
                          <a:ea typeface="+mn-ea"/>
                          <a:cs typeface="+mn-cs"/>
                        </a:rPr>
                        <a:t>-0.237</a:t>
                      </a:r>
                    </a:p>
                  </a:txBody>
                  <a:tcPr marL="59852" marR="59852" marT="0" marB="0"/>
                </a:tc>
                <a:tc>
                  <a:txBody>
                    <a:bodyPr/>
                    <a:lstStyle/>
                    <a:p>
                      <a:pPr marL="0" marR="0" algn="ctr">
                        <a:lnSpc>
                          <a:spcPct val="107000"/>
                        </a:lnSpc>
                        <a:spcBef>
                          <a:spcPts val="0"/>
                        </a:spcBef>
                        <a:spcAft>
                          <a:spcPts val="0"/>
                        </a:spcAft>
                      </a:pPr>
                      <a:r>
                        <a:rPr lang="en-US" sz="2000" kern="1200" dirty="0">
                          <a:solidFill>
                            <a:schemeClr val="dk1"/>
                          </a:solidFill>
                          <a:effectLst/>
                          <a:latin typeface="+mn-lt"/>
                          <a:ea typeface="+mn-ea"/>
                          <a:cs typeface="+mn-cs"/>
                        </a:rPr>
                        <a:t>0.813</a:t>
                      </a:r>
                    </a:p>
                  </a:txBody>
                  <a:tcPr marL="59852" marR="59852" marT="0" marB="0"/>
                </a:tc>
                <a:extLst>
                  <a:ext uri="{0D108BD9-81ED-4DB2-BD59-A6C34878D82A}">
                    <a16:rowId xmlns:a16="http://schemas.microsoft.com/office/drawing/2014/main" val="770143171"/>
                  </a:ext>
                </a:extLst>
              </a:tr>
            </a:tbl>
          </a:graphicData>
        </a:graphic>
      </p:graphicFrame>
      <p:sp>
        <p:nvSpPr>
          <p:cNvPr id="6" name="Rectangle 1">
            <a:extLst>
              <a:ext uri="{FF2B5EF4-FFF2-40B4-BE49-F238E27FC236}">
                <a16:creationId xmlns:a16="http://schemas.microsoft.com/office/drawing/2014/main" id="{FA2B031D-D634-40A1-B418-EF6A9ACF140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2573DDFA-9BA1-4204-8AA0-CBD3FE63C53E}"/>
              </a:ext>
            </a:extLst>
          </p:cNvPr>
          <p:cNvSpPr txBox="1"/>
          <p:nvPr/>
        </p:nvSpPr>
        <p:spPr>
          <a:xfrm>
            <a:off x="5649157" y="1027906"/>
            <a:ext cx="6591300" cy="2462213"/>
          </a:xfrm>
          <a:prstGeom prst="rect">
            <a:avLst/>
          </a:prstGeom>
          <a:noFill/>
        </p:spPr>
        <p:txBody>
          <a:bodyPr wrap="square" rtlCol="0">
            <a:spAutoFit/>
          </a:bodyPr>
          <a:lstStyle/>
          <a:p>
            <a:r>
              <a:rPr lang="en-GB" sz="2200" b="1" dirty="0"/>
              <a:t>Body weight,</a:t>
            </a:r>
            <a:r>
              <a:rPr lang="en-GB" sz="2200" dirty="0"/>
              <a:t> the coefficient is 0.0227, indicating a small, positive relationship with mean blood pressure. However, this relationship is not statistically significant (t = 0.587, p = 0.558).</a:t>
            </a:r>
            <a:r>
              <a:rPr lang="en-GB" sz="2200" b="1" dirty="0"/>
              <a:t>Contraceptive type,</a:t>
            </a:r>
            <a:r>
              <a:rPr lang="en-GB" sz="2200" dirty="0"/>
              <a:t> the coefficient is -0.2248, suggesting a negligible negative relationship with mean blood pressure. This relationship is also not statistically significant (t = -0.237, p = 0.813).</a:t>
            </a:r>
            <a:endParaRPr lang="en-US" sz="2200" b="1" dirty="0"/>
          </a:p>
        </p:txBody>
      </p:sp>
      <p:sp>
        <p:nvSpPr>
          <p:cNvPr id="8" name="TextBox 7">
            <a:extLst>
              <a:ext uri="{FF2B5EF4-FFF2-40B4-BE49-F238E27FC236}">
                <a16:creationId xmlns:a16="http://schemas.microsoft.com/office/drawing/2014/main" id="{898E8462-A6D8-4B80-939D-84F1148ED49F}"/>
              </a:ext>
            </a:extLst>
          </p:cNvPr>
          <p:cNvSpPr txBox="1"/>
          <p:nvPr/>
        </p:nvSpPr>
        <p:spPr>
          <a:xfrm>
            <a:off x="5862223" y="5078492"/>
            <a:ext cx="5181600" cy="369332"/>
          </a:xfrm>
          <a:prstGeom prst="rect">
            <a:avLst/>
          </a:prstGeom>
          <a:noFill/>
        </p:spPr>
        <p:txBody>
          <a:bodyPr wrap="square" rtlCol="0">
            <a:spAutoFit/>
          </a:bodyPr>
          <a:lstStyle/>
          <a:p>
            <a:r>
              <a:rPr lang="en-US" dirty="0"/>
              <a:t>* Hormonal vs non-hormonal</a:t>
            </a:r>
          </a:p>
        </p:txBody>
      </p:sp>
      <p:sp>
        <p:nvSpPr>
          <p:cNvPr id="9" name="TextBox 8">
            <a:extLst>
              <a:ext uri="{FF2B5EF4-FFF2-40B4-BE49-F238E27FC236}">
                <a16:creationId xmlns:a16="http://schemas.microsoft.com/office/drawing/2014/main" id="{4535E365-22BF-4399-B472-4C1BD75EDFA1}"/>
              </a:ext>
            </a:extLst>
          </p:cNvPr>
          <p:cNvSpPr txBox="1"/>
          <p:nvPr/>
        </p:nvSpPr>
        <p:spPr>
          <a:xfrm>
            <a:off x="6014623" y="5447824"/>
            <a:ext cx="5181600" cy="461665"/>
          </a:xfrm>
          <a:prstGeom prst="rect">
            <a:avLst/>
          </a:prstGeom>
          <a:noFill/>
        </p:spPr>
        <p:txBody>
          <a:bodyPr wrap="square" rtlCol="0">
            <a:spAutoFit/>
          </a:bodyPr>
          <a:lstStyle/>
          <a:p>
            <a:r>
              <a:rPr lang="en-US" sz="2400" b="1" dirty="0"/>
              <a:t>R</a:t>
            </a:r>
            <a:r>
              <a:rPr lang="en-US" sz="2400" b="1" baseline="30000" dirty="0"/>
              <a:t>2</a:t>
            </a:r>
            <a:r>
              <a:rPr lang="en-US" sz="2400" dirty="0"/>
              <a:t> = 0.002338</a:t>
            </a:r>
          </a:p>
        </p:txBody>
      </p:sp>
      <p:sp>
        <p:nvSpPr>
          <p:cNvPr id="12" name="TextBox 11">
            <a:extLst>
              <a:ext uri="{FF2B5EF4-FFF2-40B4-BE49-F238E27FC236}">
                <a16:creationId xmlns:a16="http://schemas.microsoft.com/office/drawing/2014/main" id="{AECE0355-239C-4CEA-9BAD-A161D1DB2F64}"/>
              </a:ext>
            </a:extLst>
          </p:cNvPr>
          <p:cNvSpPr txBox="1"/>
          <p:nvPr/>
        </p:nvSpPr>
        <p:spPr>
          <a:xfrm>
            <a:off x="838200" y="2191805"/>
            <a:ext cx="4810957" cy="3416320"/>
          </a:xfrm>
          <a:prstGeom prst="rect">
            <a:avLst/>
          </a:prstGeom>
          <a:noFill/>
        </p:spPr>
        <p:txBody>
          <a:bodyPr wrap="square" rtlCol="0">
            <a:spAutoFit/>
          </a:bodyPr>
          <a:lstStyle/>
          <a:p>
            <a:pPr algn="l"/>
            <a:r>
              <a:rPr lang="en-GB" sz="2400" b="0" i="0" u="none" strike="noStrike" dirty="0">
                <a:solidFill>
                  <a:srgbClr val="000000"/>
                </a:solidFill>
                <a:effectLst/>
              </a:rPr>
              <a:t>Body weight predicts only a small portion of the variance in mean blood pressure (b = 0.0227, t = 0.587, p = 0.558) when controlling for contraceptive use.</a:t>
            </a:r>
          </a:p>
          <a:p>
            <a:pPr algn="l"/>
            <a:endParaRPr lang="en-GB" sz="2400" b="0" i="0" u="none" strike="noStrike" dirty="0">
              <a:solidFill>
                <a:srgbClr val="000000"/>
              </a:solidFill>
              <a:effectLst/>
            </a:endParaRPr>
          </a:p>
          <a:p>
            <a:pPr algn="l"/>
            <a:r>
              <a:rPr lang="en-GB" sz="2400" b="0" i="0" u="none" strike="noStrike" dirty="0">
                <a:solidFill>
                  <a:srgbClr val="000000"/>
                </a:solidFill>
                <a:effectLst/>
              </a:rPr>
              <a:t>As the result is not statistically significant, we fail to reject the null hypothesis.</a:t>
            </a:r>
          </a:p>
        </p:txBody>
      </p:sp>
      <p:sp>
        <p:nvSpPr>
          <p:cNvPr id="4" name="TextBox 3">
            <a:extLst>
              <a:ext uri="{FF2B5EF4-FFF2-40B4-BE49-F238E27FC236}">
                <a16:creationId xmlns:a16="http://schemas.microsoft.com/office/drawing/2014/main" id="{AE866A30-0B8C-E522-87B2-34DD3045D6A1}"/>
              </a:ext>
            </a:extLst>
          </p:cNvPr>
          <p:cNvSpPr txBox="1"/>
          <p:nvPr/>
        </p:nvSpPr>
        <p:spPr>
          <a:xfrm>
            <a:off x="5649157" y="559634"/>
            <a:ext cx="2756485" cy="369332"/>
          </a:xfrm>
          <a:prstGeom prst="rect">
            <a:avLst/>
          </a:prstGeom>
          <a:noFill/>
        </p:spPr>
        <p:txBody>
          <a:bodyPr wrap="square">
            <a:spAutoFit/>
          </a:bodyPr>
          <a:lstStyle/>
          <a:p>
            <a:r>
              <a:rPr lang="en-US" sz="1800" b="1" dirty="0"/>
              <a:t>Table 2:</a:t>
            </a:r>
            <a:r>
              <a:rPr lang="en-US" sz="1800" dirty="0"/>
              <a:t> </a:t>
            </a:r>
            <a:endParaRPr lang="en-BD" dirty="0"/>
          </a:p>
        </p:txBody>
      </p:sp>
      <p:pic>
        <p:nvPicPr>
          <p:cNvPr id="3" name="Audio Recording 7 Dec, 2024 at 09:49:54">
            <a:hlinkClick r:id="" action="ppaction://media"/>
            <a:extLst>
              <a:ext uri="{FF2B5EF4-FFF2-40B4-BE49-F238E27FC236}">
                <a16:creationId xmlns:a16="http://schemas.microsoft.com/office/drawing/2014/main" id="{4D40DDF3-FB17-1324-4C9F-D94F9599657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043823" y="5868121"/>
            <a:ext cx="812800" cy="812800"/>
          </a:xfrm>
          <a:prstGeom prst="rect">
            <a:avLst/>
          </a:prstGeom>
        </p:spPr>
      </p:pic>
    </p:spTree>
    <p:extLst>
      <p:ext uri="{BB962C8B-B14F-4D97-AF65-F5344CB8AC3E}">
        <p14:creationId xmlns:p14="http://schemas.microsoft.com/office/powerpoint/2010/main" val="68514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132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32DEE-A3D5-4797-A95C-74DA9272EA22}"/>
              </a:ext>
            </a:extLst>
          </p:cNvPr>
          <p:cNvSpPr>
            <a:spLocks noGrp="1"/>
          </p:cNvSpPr>
          <p:nvPr>
            <p:ph idx="1"/>
          </p:nvPr>
        </p:nvSpPr>
        <p:spPr/>
        <p:txBody>
          <a:bodyPr>
            <a:normAutofit/>
          </a:bodyPr>
          <a:lstStyle/>
          <a:p>
            <a:pPr marL="0" indent="0" algn="ctr">
              <a:buNone/>
            </a:pPr>
            <a:r>
              <a:rPr lang="en-GB" sz="2400" b="0" i="0" u="none" strike="noStrike" dirty="0">
                <a:solidFill>
                  <a:srgbClr val="000000"/>
                </a:solidFill>
                <a:effectLst/>
                <a:latin typeface="-webkit-standard"/>
              </a:rPr>
              <a:t>The analysis found no evidence that body weight predicts the mean blood pressure of LNG IUS acceptors when controlling for contraceptive use. Therefore, we cannot conclude that an increase in body weight results in an increase in mean blood pressure.</a:t>
            </a:r>
            <a:endParaRPr lang="en-US" sz="3600" dirty="0"/>
          </a:p>
        </p:txBody>
      </p:sp>
      <p:pic>
        <p:nvPicPr>
          <p:cNvPr id="2" name="Audio Recording 7 Dec, 2024 at 09:51:52">
            <a:hlinkClick r:id="" action="ppaction://media"/>
            <a:extLst>
              <a:ext uri="{FF2B5EF4-FFF2-40B4-BE49-F238E27FC236}">
                <a16:creationId xmlns:a16="http://schemas.microsoft.com/office/drawing/2014/main" id="{7F4C62D3-9B91-B415-4C72-3A4984E0A27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130971" y="5338763"/>
            <a:ext cx="812800" cy="812800"/>
          </a:xfrm>
          <a:prstGeom prst="rect">
            <a:avLst/>
          </a:prstGeom>
        </p:spPr>
      </p:pic>
    </p:spTree>
    <p:extLst>
      <p:ext uri="{BB962C8B-B14F-4D97-AF65-F5344CB8AC3E}">
        <p14:creationId xmlns:p14="http://schemas.microsoft.com/office/powerpoint/2010/main" val="418760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16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14061</TotalTime>
  <Words>570</Words>
  <Application>Microsoft Macintosh PowerPoint</Application>
  <PresentationFormat>Widescreen</PresentationFormat>
  <Paragraphs>68</Paragraphs>
  <Slides>6</Slides>
  <Notes>6</Notes>
  <HiddenSlides>0</HiddenSlides>
  <MMClips>6</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-webkit-standard</vt:lpstr>
      <vt:lpstr>Arial</vt:lpstr>
      <vt:lpstr>Calibri</vt:lpstr>
      <vt:lpstr>Calibri Light</vt:lpstr>
      <vt:lpstr>LatoWeb</vt:lpstr>
      <vt:lpstr>Office Theme</vt:lpstr>
      <vt:lpstr>Does body weight predict blood pressure, while controlling for hormonal contraceptive use?</vt:lpstr>
      <vt:lpstr>Question: Does body weight predict blood pressure, while controlling for contraceptive use?</vt:lpstr>
      <vt:lpstr>Methods</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Serum Sodium Levels Effect the Ejection Fractions of Heart Failure Patients When Controlling for Sex?</dc:title>
  <dc:creator>drew ditaranto</dc:creator>
  <cp:lastModifiedBy>Saiful Hasan</cp:lastModifiedBy>
  <cp:revision>20</cp:revision>
  <dcterms:created xsi:type="dcterms:W3CDTF">2020-11-19T04:34:30Z</dcterms:created>
  <dcterms:modified xsi:type="dcterms:W3CDTF">2024-12-07T15:05:41Z</dcterms:modified>
</cp:coreProperties>
</file>