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  <p:sldMasterId id="2147483679" r:id="rId3"/>
    <p:sldMasterId id="2147483684" r:id="rId4"/>
    <p:sldMasterId id="2147483710" r:id="rId5"/>
  </p:sldMasterIdLst>
  <p:notesMasterIdLst>
    <p:notesMasterId r:id="rId18"/>
  </p:notesMasterIdLst>
  <p:sldIdLst>
    <p:sldId id="256" r:id="rId6"/>
    <p:sldId id="260" r:id="rId7"/>
    <p:sldId id="823" r:id="rId8"/>
    <p:sldId id="825" r:id="rId9"/>
    <p:sldId id="826" r:id="rId10"/>
    <p:sldId id="827" r:id="rId11"/>
    <p:sldId id="828" r:id="rId12"/>
    <p:sldId id="829" r:id="rId13"/>
    <p:sldId id="830" r:id="rId14"/>
    <p:sldId id="831" r:id="rId15"/>
    <p:sldId id="832" r:id="rId16"/>
    <p:sldId id="833" r:id="rId17"/>
  </p:sldIdLst>
  <p:sldSz cx="12192000" cy="6858000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009866"/>
    <a:srgbClr val="CC0000"/>
    <a:srgbClr val="94A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7" autoAdjust="0"/>
    <p:restoredTop sz="90599" autoAdjust="0"/>
  </p:normalViewPr>
  <p:slideViewPr>
    <p:cSldViewPr snapToGrid="0">
      <p:cViewPr varScale="1">
        <p:scale>
          <a:sx n="116" d="100"/>
          <a:sy n="116" d="100"/>
        </p:scale>
        <p:origin x="712" y="184"/>
      </p:cViewPr>
      <p:guideLst>
        <p:guide orient="horz" pos="100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5CDB-4DD3-4616-A2B1-CADC4CFE2E43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B78E7-9FC0-46C6-A5A3-AA04B3BC5A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9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98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62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5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3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2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7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58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4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86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50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2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000" y="3582391"/>
            <a:ext cx="6134100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Willkommen an der</a:t>
            </a:r>
          </a:p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Technischen Hochschule Ingolstadt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1">
                <a:solidFill>
                  <a:srgbClr val="00599C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9001" y="5440363"/>
            <a:ext cx="6311900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800" b="0" i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3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49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79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2407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FB2-15AD-4BAD-B5DA-63EA35E480F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17CD2510-B24F-E08D-439F-08B03EA5D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62" y="520624"/>
            <a:ext cx="10515600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j-ea"/>
                <a:cs typeface="+mj-cs"/>
              </a:rPr>
              <a:t>Mastertitelformat bearbeiten</a:t>
            </a:r>
            <a:br>
              <a:rPr lang="de-DE" dirty="0"/>
            </a:br>
            <a:r>
              <a:rPr lang="de-DE" dirty="0"/>
              <a:t>Mastertitelformat bearbeiten</a:t>
            </a: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7797BBE1-954D-E4C1-E1DC-637E28421130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50838" y="1658364"/>
            <a:ext cx="11507787" cy="3941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821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159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8006" y="1639492"/>
            <a:ext cx="5487185" cy="394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946" y="1620640"/>
            <a:ext cx="5480905" cy="39600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6387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61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titel / Kapitel / 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75103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86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448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18D1FF35-9BF2-B781-1F61-D38E0058699D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8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01C0FF0-7DE2-2B0A-9495-E7604AF15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16" y="346585"/>
            <a:ext cx="755370" cy="6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9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755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421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476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63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326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2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772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07.07.24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48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7797BBE1-954D-E4C1-E1DC-637E28421130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6394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19FF2D26-B569-39E6-E876-1EBA05CB33EB}"/>
              </a:ext>
            </a:extLst>
          </p:cNvPr>
          <p:cNvSpPr/>
          <p:nvPr userDrawn="1"/>
        </p:nvSpPr>
        <p:spPr>
          <a:xfrm rot="900000">
            <a:off x="6921781" y="-502505"/>
            <a:ext cx="6205790" cy="8324029"/>
          </a:xfrm>
          <a:custGeom>
            <a:avLst/>
            <a:gdLst>
              <a:gd name="connsiteX0" fmla="*/ 0 w 5166047"/>
              <a:gd name="connsiteY0" fmla="*/ 0 h 7103738"/>
              <a:gd name="connsiteX1" fmla="*/ 5166047 w 5166047"/>
              <a:gd name="connsiteY1" fmla="*/ 0 h 7103738"/>
              <a:gd name="connsiteX2" fmla="*/ 5166047 w 5166047"/>
              <a:gd name="connsiteY2" fmla="*/ 7103738 h 7103738"/>
              <a:gd name="connsiteX3" fmla="*/ 0 w 5166047"/>
              <a:gd name="connsiteY3" fmla="*/ 7103738 h 7103738"/>
              <a:gd name="connsiteX4" fmla="*/ 0 w 5166047"/>
              <a:gd name="connsiteY4" fmla="*/ 0 h 7103738"/>
              <a:gd name="connsiteX0" fmla="*/ 0 w 5166047"/>
              <a:gd name="connsiteY0" fmla="*/ 1073163 h 8176901"/>
              <a:gd name="connsiteX1" fmla="*/ 3953853 w 5166047"/>
              <a:gd name="connsiteY1" fmla="*/ 0 h 8176901"/>
              <a:gd name="connsiteX2" fmla="*/ 5166047 w 5166047"/>
              <a:gd name="connsiteY2" fmla="*/ 8176901 h 8176901"/>
              <a:gd name="connsiteX3" fmla="*/ 0 w 5166047"/>
              <a:gd name="connsiteY3" fmla="*/ 8176901 h 8176901"/>
              <a:gd name="connsiteX4" fmla="*/ 0 w 5166047"/>
              <a:gd name="connsiteY4" fmla="*/ 1073163 h 8176901"/>
              <a:gd name="connsiteX0" fmla="*/ 0 w 5725841"/>
              <a:gd name="connsiteY0" fmla="*/ 1073163 h 8176901"/>
              <a:gd name="connsiteX1" fmla="*/ 3953853 w 5725841"/>
              <a:gd name="connsiteY1" fmla="*/ 0 h 8176901"/>
              <a:gd name="connsiteX2" fmla="*/ 5725841 w 5725841"/>
              <a:gd name="connsiteY2" fmla="*/ 6650950 h 8176901"/>
              <a:gd name="connsiteX3" fmla="*/ 0 w 5725841"/>
              <a:gd name="connsiteY3" fmla="*/ 8176901 h 8176901"/>
              <a:gd name="connsiteX4" fmla="*/ 0 w 5725841"/>
              <a:gd name="connsiteY4" fmla="*/ 1073163 h 8176901"/>
              <a:gd name="connsiteX0" fmla="*/ 0 w 5725841"/>
              <a:gd name="connsiteY0" fmla="*/ 1196999 h 8300737"/>
              <a:gd name="connsiteX1" fmla="*/ 4416016 w 5725841"/>
              <a:gd name="connsiteY1" fmla="*/ 0 h 8300737"/>
              <a:gd name="connsiteX2" fmla="*/ 5725841 w 5725841"/>
              <a:gd name="connsiteY2" fmla="*/ 6774786 h 8300737"/>
              <a:gd name="connsiteX3" fmla="*/ 0 w 5725841"/>
              <a:gd name="connsiteY3" fmla="*/ 8300737 h 8300737"/>
              <a:gd name="connsiteX4" fmla="*/ 0 w 5725841"/>
              <a:gd name="connsiteY4" fmla="*/ 1196999 h 8300737"/>
              <a:gd name="connsiteX0" fmla="*/ 0 w 6201024"/>
              <a:gd name="connsiteY0" fmla="*/ 1196999 h 8300737"/>
              <a:gd name="connsiteX1" fmla="*/ 4416016 w 6201024"/>
              <a:gd name="connsiteY1" fmla="*/ 0 h 8300737"/>
              <a:gd name="connsiteX2" fmla="*/ 6201024 w 6201024"/>
              <a:gd name="connsiteY2" fmla="*/ 6658469 h 8300737"/>
              <a:gd name="connsiteX3" fmla="*/ 0 w 6201024"/>
              <a:gd name="connsiteY3" fmla="*/ 8300737 h 8300737"/>
              <a:gd name="connsiteX4" fmla="*/ 0 w 6201024"/>
              <a:gd name="connsiteY4" fmla="*/ 1196999 h 8300737"/>
              <a:gd name="connsiteX0" fmla="*/ 4766 w 6205790"/>
              <a:gd name="connsiteY0" fmla="*/ 1196999 h 8324029"/>
              <a:gd name="connsiteX1" fmla="*/ 4420782 w 6205790"/>
              <a:gd name="connsiteY1" fmla="*/ 0 h 8324029"/>
              <a:gd name="connsiteX2" fmla="*/ 6205790 w 6205790"/>
              <a:gd name="connsiteY2" fmla="*/ 6658469 h 8324029"/>
              <a:gd name="connsiteX3" fmla="*/ 0 w 6205790"/>
              <a:gd name="connsiteY3" fmla="*/ 8324029 h 8324029"/>
              <a:gd name="connsiteX4" fmla="*/ 4766 w 6205790"/>
              <a:gd name="connsiteY4" fmla="*/ 1196999 h 83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790" h="8324029">
                <a:moveTo>
                  <a:pt x="4766" y="1196999"/>
                </a:moveTo>
                <a:lnTo>
                  <a:pt x="4420782" y="0"/>
                </a:lnTo>
                <a:lnTo>
                  <a:pt x="6205790" y="6658469"/>
                </a:lnTo>
                <a:lnTo>
                  <a:pt x="0" y="8324029"/>
                </a:lnTo>
                <a:cubicBezTo>
                  <a:pt x="1589" y="5948352"/>
                  <a:pt x="3177" y="3572676"/>
                  <a:pt x="4766" y="1196999"/>
                </a:cubicBez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CA39A26B-9A3F-B5D2-47E6-6D4AF8ED2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3078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20311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E80EAF-E5FB-8104-6451-3CF39FD5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620" y="4140023"/>
            <a:ext cx="452551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6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AAB4838-1A6D-26A3-2490-24EED1DDC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49E9FB2-15AD-4BAD-B5DA-63EA35E480F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469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886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1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5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6.xml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0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69E5155-9253-EBF8-86B8-2AC7A14C62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71507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3" imgH="384" progId="TCLayout.ActiveDocument.1">
                  <p:embed/>
                </p:oleObj>
              </mc:Choice>
              <mc:Fallback>
                <p:oleObj name="think-cell Foli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A9B2F0-3FEC-5503-6AB9-6A9A08D98B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64" y="473284"/>
            <a:ext cx="3220152" cy="1416107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C4B237F-1D3E-5D6E-2340-BBADACC6DE4B}"/>
              </a:ext>
            </a:extLst>
          </p:cNvPr>
          <p:cNvGrpSpPr/>
          <p:nvPr userDrawn="1"/>
        </p:nvGrpSpPr>
        <p:grpSpPr>
          <a:xfrm>
            <a:off x="-990690" y="1772087"/>
            <a:ext cx="10849815" cy="6178838"/>
            <a:chOff x="-13375759" y="5567763"/>
            <a:chExt cx="10849815" cy="617883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DB640FA-9CF3-32D3-C002-A98F1AE2B61D}"/>
                </a:ext>
              </a:extLst>
            </p:cNvPr>
            <p:cNvSpPr/>
            <p:nvPr/>
          </p:nvSpPr>
          <p:spPr>
            <a:xfrm rot="900000">
              <a:off x="-13375759" y="5567763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hteck 3">
              <a:extLst>
                <a:ext uri="{FF2B5EF4-FFF2-40B4-BE49-F238E27FC236}">
                  <a16:creationId xmlns:a16="http://schemas.microsoft.com/office/drawing/2014/main" id="{7FBA1A7C-1D52-055F-6AA8-6300F602C51C}"/>
                </a:ext>
              </a:extLst>
            </p:cNvPr>
            <p:cNvSpPr/>
            <p:nvPr/>
          </p:nvSpPr>
          <p:spPr>
            <a:xfrm rot="900000">
              <a:off x="-13375759" y="5567765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9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1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AA32A68-51B0-73DF-A0C5-0F2A3798E8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60507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8D1D845-7E4B-2EC9-45C4-EC760D5BE5B6}"/>
              </a:ext>
            </a:extLst>
          </p:cNvPr>
          <p:cNvCxnSpPr>
            <a:cxnSpLocks/>
          </p:cNvCxnSpPr>
          <p:nvPr userDrawn="1"/>
        </p:nvCxnSpPr>
        <p:spPr>
          <a:xfrm>
            <a:off x="509920" y="621399"/>
            <a:ext cx="0" cy="5615202"/>
          </a:xfrm>
          <a:prstGeom prst="line">
            <a:avLst/>
          </a:prstGeom>
          <a:noFill/>
          <a:ln w="28575" cap="flat" cmpd="sng" algn="ctr">
            <a:solidFill>
              <a:srgbClr val="00599C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432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0" r:id="rId3"/>
    <p:sldLayoutId id="2147483677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A5E5612-9CE0-1B4F-EC83-B4C92B3DA6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06660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2" r:id="rId5"/>
    <p:sldLayoutId id="2147483693" r:id="rId6"/>
    <p:sldLayoutId id="214748369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16AFAC0-93FB-3081-FDF7-18A43127E1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1258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41528"/>
            <a:ext cx="12201525" cy="10164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26" y="6260659"/>
            <a:ext cx="2072098" cy="31385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4" y="6260659"/>
            <a:ext cx="2038352" cy="3745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595" y="166594"/>
            <a:ext cx="2173955" cy="9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930A5D2-BE97-F26E-B4E5-B3632E5F1A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703354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383" imgH="384" progId="TCLayout.ActiveDocument.1">
                  <p:embed/>
                </p:oleObj>
              </mc:Choice>
              <mc:Fallback>
                <p:oleObj name="think-cell Folie" r:id="rId13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055" name="Bild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5213"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</a:t>
            </a:r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24F06F1-EA4C-B9B0-7538-76CF9502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94" y="3429000"/>
            <a:ext cx="6007559" cy="945542"/>
          </a:xfrm>
        </p:spPr>
        <p:txBody>
          <a:bodyPr>
            <a:normAutofit lnSpcReduction="10000"/>
          </a:bodyPr>
          <a:lstStyle/>
          <a:p>
            <a:pPr algn="just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Autonomy and Decision Making</a:t>
            </a:r>
          </a:p>
          <a:p>
            <a:pPr algn="just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324228CE-4DD2-8405-EB58-E8F78B4D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59074" y="6205422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1">
                <a:solidFill>
                  <a:srgbClr val="00599C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Date: 08.07.2024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82C0BF-129F-D9F3-8110-B6B179E9DEC5}"/>
              </a:ext>
            </a:extLst>
          </p:cNvPr>
          <p:cNvSpPr txBox="1">
            <a:spLocks/>
          </p:cNvSpPr>
          <p:nvPr/>
        </p:nvSpPr>
        <p:spPr>
          <a:xfrm>
            <a:off x="10029825" y="5641114"/>
            <a:ext cx="2743201" cy="929433"/>
          </a:xfrm>
          <a:prstGeom prst="rect">
            <a:avLst/>
          </a:prstGeom>
        </p:spPr>
        <p:txBody>
          <a:bodyPr lIns="0" tIns="0" rIns="0"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0059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Shiful Islam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31D08A-4609-6F0B-C88A-9BBF9E0FAC71}"/>
              </a:ext>
            </a:extLst>
          </p:cNvPr>
          <p:cNvSpPr txBox="1"/>
          <p:nvPr/>
        </p:nvSpPr>
        <p:spPr>
          <a:xfrm>
            <a:off x="9334501" y="638085"/>
            <a:ext cx="3905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>
                <a:solidFill>
                  <a:srgbClr val="005A96"/>
                </a:solidFill>
              </a:rPr>
              <a:t>12.06.2024</a:t>
            </a:r>
          </a:p>
        </p:txBody>
      </p:sp>
    </p:spTree>
    <p:extLst>
      <p:ext uri="{BB962C8B-B14F-4D97-AF65-F5344CB8AC3E}">
        <p14:creationId xmlns:p14="http://schemas.microsoft.com/office/powerpoint/2010/main" val="13677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Decay in Our Q-Learning Algorithm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Epsilon Decay in Q-Learning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F549D-7CEC-237B-BF8B-E926256B8DFB}"/>
              </a:ext>
            </a:extLst>
          </p:cNvPr>
          <p:cNvSpPr txBox="1"/>
          <p:nvPr/>
        </p:nvSpPr>
        <p:spPr>
          <a:xfrm>
            <a:off x="838200" y="5233994"/>
            <a:ext cx="641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used in action selection (explore vs exploit)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Decayed after each complete episode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gradual transition from exploration to exploitation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D5BFC67-95A7-3659-B4B0-92CFE1735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89" y="1424175"/>
            <a:ext cx="6689270" cy="4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4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- Table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37E16E0-15C6-7DFE-6721-16C77ACE2CC3}"/>
              </a:ext>
            </a:extLst>
          </p:cNvPr>
          <p:cNvSpPr txBox="1">
            <a:spLocks/>
          </p:cNvSpPr>
          <p:nvPr/>
        </p:nvSpPr>
        <p:spPr>
          <a:xfrm>
            <a:off x="838200" y="472167"/>
            <a:ext cx="1013460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rgbClr val="005A96"/>
                </a:solidFill>
                <a:latin typeface="TSTAR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1000 episodes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37758-F3EF-DBA8-9545-DE4EEBD1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52" y="2020353"/>
            <a:ext cx="10839709" cy="36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8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– Table with Optimal Path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37E16E0-15C6-7DFE-6721-16C77ACE2CC3}"/>
              </a:ext>
            </a:extLst>
          </p:cNvPr>
          <p:cNvSpPr txBox="1">
            <a:spLocks/>
          </p:cNvSpPr>
          <p:nvPr/>
        </p:nvSpPr>
        <p:spPr>
          <a:xfrm>
            <a:off x="838200" y="472167"/>
            <a:ext cx="1013460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rgbClr val="005A96"/>
                </a:solidFill>
                <a:latin typeface="TSTAR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1000 episodes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37758-F3EF-DBA8-9545-DE4EEBD1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5633" y="1788153"/>
            <a:ext cx="5840733" cy="42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GB" dirty="0"/>
              <a:t> Gymnasium Environment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Overview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C3EB7-0A70-6711-7E89-F45C503594B2}"/>
              </a:ext>
            </a:extLst>
          </p:cNvPr>
          <p:cNvSpPr txBox="1"/>
          <p:nvPr/>
        </p:nvSpPr>
        <p:spPr>
          <a:xfrm>
            <a:off x="958467" y="2357610"/>
            <a:ext cx="5354897" cy="284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7x7 grid-based environment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Thanos, starting at position (1, 1)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the Infinity Gauntlet at position (5, 5)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Avengers (hell-states) at positions [(3, 2), (5, 4), (2, 5)]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Guide agent efficiently to the goal while avoiding penalties</a:t>
            </a: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314F77-9ECE-385E-C9B8-95EF43088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64" y="1470697"/>
            <a:ext cx="5237761" cy="44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8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8031" y="801707"/>
            <a:ext cx="10134600" cy="50482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Dynamics</a:t>
            </a:r>
            <a:endParaRPr lang="de-DE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26540-6C5B-2289-61BE-3775B5141133}"/>
              </a:ext>
            </a:extLst>
          </p:cNvPr>
          <p:cNvSpPr txBox="1"/>
          <p:nvPr/>
        </p:nvSpPr>
        <p:spPr>
          <a:xfrm>
            <a:off x="938954" y="2767280"/>
            <a:ext cx="54633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Up, Down, Left, Right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Rewards: Reaching Gauntlet: +100 (game ends)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Encountering Avenger: -50 (game ends)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Moves: 0 for other moves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space: 2D coordinates on the grid</a:t>
            </a: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FE9608CC-0141-5C94-DC6F-943900947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86" y="1728972"/>
            <a:ext cx="5016147" cy="42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1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Aspects of Our Q-learning Implementation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- What Worked Well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6E6B6-E908-6412-A373-4C22AF3A20D4}"/>
              </a:ext>
            </a:extLst>
          </p:cNvPr>
          <p:cNvSpPr txBox="1"/>
          <p:nvPr/>
        </p:nvSpPr>
        <p:spPr>
          <a:xfrm>
            <a:off x="838200" y="1788770"/>
            <a:ext cx="8306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Algorithm: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the Q-learning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learned to navigate the grid and find the optimal 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the agent improved its decision-making.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Exploration-Exploitation Balance: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an epsilon-greedy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in training: More random actions (exploration)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in training: More informed actions (exploitation)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balance helped the agent discover the best path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6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Aspects of Our Q-learning Implementation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- What Worked Well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B1116-9EF5-8272-4E58-5434767A4609}"/>
              </a:ext>
            </a:extLst>
          </p:cNvPr>
          <p:cNvSpPr txBox="1"/>
          <p:nvPr/>
        </p:nvSpPr>
        <p:spPr>
          <a:xfrm>
            <a:off x="838200" y="1788770"/>
            <a:ext cx="64556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Visual Feedback: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real-time rendering of the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us to observe the agent's behavior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in understanding the learning process visually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Convergence Towards Optimal Policy: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training progressed, the agent learned to avoid Avengers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increasingly moved towards the Infinity Gauntlet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Q-values for optimal actions gradually increased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5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Hurdles in Our Q-learning Journey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- Challenges Faced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12B4A-B428-1204-0CBA-44CEC2CBAF2A}"/>
              </a:ext>
            </a:extLst>
          </p:cNvPr>
          <p:cNvSpPr txBox="1"/>
          <p:nvPr/>
        </p:nvSpPr>
        <p:spPr>
          <a:xfrm>
            <a:off x="838200" y="1788770"/>
            <a:ext cx="79377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Training Time: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ran few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episodes of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it's a challenge: Q-learning often needs many more episodes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agent might not have fully learned the optimal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Increase the number of training episodes significantly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Sparse Reward Structure: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given only at the end of an episode (+100 or -50)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it's a challenge: Makes it hard for the agent to learn from most moves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Slower learning, especially in the beginning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solution: Add small rewards for moving closer to the goal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Hurdles in Our Q-learning Journey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- Challenges Faced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FC705-2C8D-5680-4C52-731242919F0A}"/>
              </a:ext>
            </a:extLst>
          </p:cNvPr>
          <p:cNvSpPr txBox="1"/>
          <p:nvPr/>
        </p:nvSpPr>
        <p:spPr>
          <a:xfrm>
            <a:off x="838200" y="1788770"/>
            <a:ext cx="74122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Risk of Local Optima: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might find a safe but non-optimal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it's a challenge: Could get stuck avoiding all risky moves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Might not find the truly best path to the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Careful balancing of exploration and exploitation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Hyperparameter Tuning: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settings (learning rate, epsilon decay) might not be optimal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it's a challenge: Different settings can greatly affect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agent might learn slower or get stuck more easily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Experiment with different hyperparameter values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6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Decay: Balancing Exploration and Exploitation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Epsilon Decay Strategy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44D42-78A0-2E7D-F2FA-26CBBAE99CCF}"/>
              </a:ext>
            </a:extLst>
          </p:cNvPr>
          <p:cNvSpPr txBox="1"/>
          <p:nvPr/>
        </p:nvSpPr>
        <p:spPr>
          <a:xfrm>
            <a:off x="838200" y="1663868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ε):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choosing a random action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0 ≤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≤ 1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exploration (random actions)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exploitation (best known actions)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6C292-7034-7E51-E6EB-17111B89C0D3}"/>
              </a:ext>
            </a:extLst>
          </p:cNvPr>
          <p:cNvSpPr txBox="1"/>
          <p:nvPr/>
        </p:nvSpPr>
        <p:spPr>
          <a:xfrm>
            <a:off x="838200" y="4407735"/>
            <a:ext cx="3833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full exploration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shift to exploitation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minimum exploration</a:t>
            </a:r>
          </a:p>
          <a:p>
            <a:pPr algn="just"/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C90DE04-777A-0CED-6D1A-B1EE4F66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971"/>
            <a:ext cx="7772400" cy="10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9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775773"/>
            <a:ext cx="10132340" cy="70939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Mechanics of Epsilon Decay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Epsilon Decay Works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B3EC1-8B67-34F2-D63F-0B6B67921650}"/>
              </a:ext>
            </a:extLst>
          </p:cNvPr>
          <p:cNvSpPr txBox="1"/>
          <p:nvPr/>
        </p:nvSpPr>
        <p:spPr>
          <a:xfrm>
            <a:off x="838200" y="1505354"/>
            <a:ext cx="4178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Initial Stage: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 = 1.0 (100% </a:t>
            </a:r>
            <a:r>
              <a:rPr lang="en-GB" dirty="0"/>
              <a:t>random actions)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Agent explores environment freely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B63A7-1BC9-BF22-46BD-902710A416C0}"/>
              </a:ext>
            </a:extLst>
          </p:cNvPr>
          <p:cNvSpPr txBox="1"/>
          <p:nvPr/>
        </p:nvSpPr>
        <p:spPr>
          <a:xfrm>
            <a:off x="838200" y="2602782"/>
            <a:ext cx="4501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Decay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After each episode: </a:t>
            </a:r>
            <a:r>
              <a:rPr lang="el-GR" dirty="0"/>
              <a:t>ε = ε * </a:t>
            </a:r>
            <a:r>
              <a:rPr lang="en-GB" dirty="0"/>
              <a:t>decay_rate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Decay formula in code:</a:t>
            </a: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5CB58-2899-3B89-919F-19A97251E76A}"/>
              </a:ext>
            </a:extLst>
          </p:cNvPr>
          <p:cNvSpPr txBox="1"/>
          <p:nvPr/>
        </p:nvSpPr>
        <p:spPr>
          <a:xfrm>
            <a:off x="838200" y="4214507"/>
            <a:ext cx="5361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Long-Term Behavior: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 </a:t>
            </a:r>
            <a:r>
              <a:rPr lang="en-GB" dirty="0"/>
              <a:t>approaches minimum value (0.1 in our case)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Mostly exploitation with occasional exploration</a:t>
            </a:r>
          </a:p>
          <a:p>
            <a:endParaRPr lang="en-DE" dirty="0"/>
          </a:p>
        </p:txBody>
      </p:sp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4C4171C4-3C1E-B280-3FD4-C610BD9D5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91" y="2086195"/>
            <a:ext cx="5361596" cy="3433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551F34-0C23-7C35-8724-DB60D3188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29" y="3501943"/>
            <a:ext cx="4916223" cy="5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02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DC2CCC8D-1625-446F-90C0-4629122B4DD4}" vid="{1BB9B128-420B-4197-BDDB-C5C68FFD6CA6}"/>
    </a:ext>
  </a:extLst>
</a:theme>
</file>

<file path=ppt/theme/theme2.xml><?xml version="1.0" encoding="utf-8"?>
<a:theme xmlns:a="http://schemas.openxmlformats.org/drawingml/2006/main" name="1_Strich lin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hne Stri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.potx" id="{A3411A10-55D1-43C2-B04C-3C5E8E7CFDE5}" vid="{E60593B4-911D-4758-8327-43937288FFED}"/>
    </a:ext>
  </a:extLst>
</a:theme>
</file>

<file path=ppt/theme/theme5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DC2CCC8D-1625-446F-90C0-4629122B4DD4}" vid="{85D937B5-FC70-40A9-8B57-A5E32D18F27B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691</Words>
  <Application>Microsoft Macintosh PowerPoint</Application>
  <PresentationFormat>Widescreen</PresentationFormat>
  <Paragraphs>120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Akzidenz-Grotesk Next Regular</vt:lpstr>
      <vt:lpstr>Arial</vt:lpstr>
      <vt:lpstr>Calibri</vt:lpstr>
      <vt:lpstr>Times New Roman</vt:lpstr>
      <vt:lpstr>TSTAR</vt:lpstr>
      <vt:lpstr>Wingdings</vt:lpstr>
      <vt:lpstr>1_Office</vt:lpstr>
      <vt:lpstr>1_Strich links</vt:lpstr>
      <vt:lpstr>2_ohne Strich</vt:lpstr>
      <vt:lpstr>3_Benutzerdefiniertes Design</vt:lpstr>
      <vt:lpstr>1_Bildschirm</vt:lpstr>
      <vt:lpstr>think-cell Folie</vt:lpstr>
      <vt:lpstr>PowerPoint Presentation</vt:lpstr>
      <vt:lpstr>A Custom Gymnasium Environment</vt:lpstr>
      <vt:lpstr>PowerPoint Presentation</vt:lpstr>
      <vt:lpstr>Successful Aspects of Our Q-learning Implementation</vt:lpstr>
      <vt:lpstr>Successful Aspects of Our Q-learning Implementation</vt:lpstr>
      <vt:lpstr>Hurdles in Our Q-learning Journey</vt:lpstr>
      <vt:lpstr>Hurdles in Our Q-learning Journey</vt:lpstr>
      <vt:lpstr>Epsilon Decay: Balancing Exploration and Exploitation</vt:lpstr>
      <vt:lpstr>The Mechanics of Epsilon Decay</vt:lpstr>
      <vt:lpstr>Epsilon Decay in Our Q-Learning Algorithm</vt:lpstr>
      <vt:lpstr>Q - Table</vt:lpstr>
      <vt:lpstr>Q – Table with Optimal Path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Michl, Ann Katrin</dc:creator>
  <cp:lastModifiedBy>mdi6169</cp:lastModifiedBy>
  <cp:revision>231</cp:revision>
  <dcterms:created xsi:type="dcterms:W3CDTF">2024-01-11T16:28:37Z</dcterms:created>
  <dcterms:modified xsi:type="dcterms:W3CDTF">2024-07-08T00:25:57Z</dcterms:modified>
</cp:coreProperties>
</file>