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7" r:id="rId1"/>
  </p:sldMasterIdLst>
  <p:notesMasterIdLst>
    <p:notesMasterId r:id="rId22"/>
  </p:notesMasterIdLst>
  <p:handoutMasterIdLst>
    <p:handoutMasterId r:id="rId23"/>
  </p:handoutMasterIdLst>
  <p:sldIdLst>
    <p:sldId id="281" r:id="rId2"/>
    <p:sldId id="290" r:id="rId3"/>
    <p:sldId id="273" r:id="rId4"/>
    <p:sldId id="283" r:id="rId5"/>
    <p:sldId id="258" r:id="rId6"/>
    <p:sldId id="282" r:id="rId7"/>
    <p:sldId id="270" r:id="rId8"/>
    <p:sldId id="267" r:id="rId9"/>
    <p:sldId id="289" r:id="rId10"/>
    <p:sldId id="268" r:id="rId11"/>
    <p:sldId id="287" r:id="rId12"/>
    <p:sldId id="292" r:id="rId13"/>
    <p:sldId id="262" r:id="rId14"/>
    <p:sldId id="297" r:id="rId15"/>
    <p:sldId id="298" r:id="rId16"/>
    <p:sldId id="301" r:id="rId17"/>
    <p:sldId id="295" r:id="rId18"/>
    <p:sldId id="293" r:id="rId19"/>
    <p:sldId id="294" r:id="rId20"/>
    <p:sldId id="296" r:id="rId2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Palatino Linotype" pitchFamily="18" charset="0"/>
        <a:ea typeface="+mn-ea"/>
        <a:cs typeface="+mn-cs"/>
      </a:defRPr>
    </a:lvl1pPr>
    <a:lvl2pPr marL="457200" algn="l" rtl="0" fontAlgn="base">
      <a:spcBef>
        <a:spcPct val="0"/>
      </a:spcBef>
      <a:spcAft>
        <a:spcPct val="0"/>
      </a:spcAft>
      <a:defRPr sz="2400" kern="1200">
        <a:solidFill>
          <a:schemeClr val="tx1"/>
        </a:solidFill>
        <a:latin typeface="Palatino Linotype" pitchFamily="18" charset="0"/>
        <a:ea typeface="+mn-ea"/>
        <a:cs typeface="+mn-cs"/>
      </a:defRPr>
    </a:lvl2pPr>
    <a:lvl3pPr marL="914400" algn="l" rtl="0" fontAlgn="base">
      <a:spcBef>
        <a:spcPct val="0"/>
      </a:spcBef>
      <a:spcAft>
        <a:spcPct val="0"/>
      </a:spcAft>
      <a:defRPr sz="2400" kern="1200">
        <a:solidFill>
          <a:schemeClr val="tx1"/>
        </a:solidFill>
        <a:latin typeface="Palatino Linotype" pitchFamily="18" charset="0"/>
        <a:ea typeface="+mn-ea"/>
        <a:cs typeface="+mn-cs"/>
      </a:defRPr>
    </a:lvl3pPr>
    <a:lvl4pPr marL="1371600" algn="l" rtl="0" fontAlgn="base">
      <a:spcBef>
        <a:spcPct val="0"/>
      </a:spcBef>
      <a:spcAft>
        <a:spcPct val="0"/>
      </a:spcAft>
      <a:defRPr sz="2400" kern="1200">
        <a:solidFill>
          <a:schemeClr val="tx1"/>
        </a:solidFill>
        <a:latin typeface="Palatino Linotype" pitchFamily="18" charset="0"/>
        <a:ea typeface="+mn-ea"/>
        <a:cs typeface="+mn-cs"/>
      </a:defRPr>
    </a:lvl4pPr>
    <a:lvl5pPr marL="1828800" algn="l" rtl="0" fontAlgn="base">
      <a:spcBef>
        <a:spcPct val="0"/>
      </a:spcBef>
      <a:spcAft>
        <a:spcPct val="0"/>
      </a:spcAft>
      <a:defRPr sz="2400" kern="1200">
        <a:solidFill>
          <a:schemeClr val="tx1"/>
        </a:solidFill>
        <a:latin typeface="Palatino Linotype" pitchFamily="18" charset="0"/>
        <a:ea typeface="+mn-ea"/>
        <a:cs typeface="+mn-cs"/>
      </a:defRPr>
    </a:lvl5pPr>
    <a:lvl6pPr marL="2286000" algn="l" defTabSz="914400" rtl="0" eaLnBrk="1" latinLnBrk="0" hangingPunct="1">
      <a:defRPr sz="2400" kern="1200">
        <a:solidFill>
          <a:schemeClr val="tx1"/>
        </a:solidFill>
        <a:latin typeface="Palatino Linotype" pitchFamily="18" charset="0"/>
        <a:ea typeface="+mn-ea"/>
        <a:cs typeface="+mn-cs"/>
      </a:defRPr>
    </a:lvl6pPr>
    <a:lvl7pPr marL="2743200" algn="l" defTabSz="914400" rtl="0" eaLnBrk="1" latinLnBrk="0" hangingPunct="1">
      <a:defRPr sz="2400" kern="1200">
        <a:solidFill>
          <a:schemeClr val="tx1"/>
        </a:solidFill>
        <a:latin typeface="Palatino Linotype" pitchFamily="18" charset="0"/>
        <a:ea typeface="+mn-ea"/>
        <a:cs typeface="+mn-cs"/>
      </a:defRPr>
    </a:lvl7pPr>
    <a:lvl8pPr marL="3200400" algn="l" defTabSz="914400" rtl="0" eaLnBrk="1" latinLnBrk="0" hangingPunct="1">
      <a:defRPr sz="2400" kern="1200">
        <a:solidFill>
          <a:schemeClr val="tx1"/>
        </a:solidFill>
        <a:latin typeface="Palatino Linotype" pitchFamily="18" charset="0"/>
        <a:ea typeface="+mn-ea"/>
        <a:cs typeface="+mn-cs"/>
      </a:defRPr>
    </a:lvl8pPr>
    <a:lvl9pPr marL="3657600" algn="l" defTabSz="914400" rtl="0" eaLnBrk="1" latinLnBrk="0" hangingPunct="1">
      <a:defRPr sz="2400" kern="1200">
        <a:solidFill>
          <a:schemeClr val="tx1"/>
        </a:solidFill>
        <a:latin typeface="Palatino Linotype"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37" autoAdjust="0"/>
    <p:restoredTop sz="97133" autoAdjust="0"/>
  </p:normalViewPr>
  <p:slideViewPr>
    <p:cSldViewPr>
      <p:cViewPr>
        <p:scale>
          <a:sx n="75" d="100"/>
          <a:sy n="75" d="100"/>
        </p:scale>
        <p:origin x="-1236" y="-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722"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ru-RU"/>
          </a:p>
        </p:txBody>
      </p:sp>
      <p:sp>
        <p:nvSpPr>
          <p:cNvPr id="645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ru-RU"/>
          </a:p>
        </p:txBody>
      </p:sp>
      <p:sp>
        <p:nvSpPr>
          <p:cNvPr id="645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ru-RU"/>
          </a:p>
        </p:txBody>
      </p:sp>
      <p:sp>
        <p:nvSpPr>
          <p:cNvPr id="645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3981A9C-4D33-4FA6-9F0D-E18A77335916}" type="slidenum">
              <a:rPr lang="ru-RU"/>
              <a:pPr>
                <a:defRPr/>
              </a:pPr>
              <a:t>‹#›</a:t>
            </a:fld>
            <a:endParaRPr lang="ru-RU"/>
          </a:p>
        </p:txBody>
      </p:sp>
    </p:spTree>
    <p:extLst>
      <p:ext uri="{BB962C8B-B14F-4D97-AF65-F5344CB8AC3E}">
        <p14:creationId xmlns="" xmlns:p14="http://schemas.microsoft.com/office/powerpoint/2010/main" val="14409074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ru-RU"/>
          </a:p>
        </p:txBody>
      </p:sp>
      <p:sp>
        <p:nvSpPr>
          <p:cNvPr id="768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ru-RU"/>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768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ru-RU"/>
          </a:p>
        </p:txBody>
      </p:sp>
      <p:sp>
        <p:nvSpPr>
          <p:cNvPr id="768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5D2658B-7897-44A9-8EB5-27AFCA93BCF4}" type="slidenum">
              <a:rPr lang="ru-RU"/>
              <a:pPr>
                <a:defRPr/>
              </a:pPr>
              <a:t>‹#›</a:t>
            </a:fld>
            <a:endParaRPr lang="ru-RU"/>
          </a:p>
        </p:txBody>
      </p:sp>
    </p:spTree>
    <p:extLst>
      <p:ext uri="{BB962C8B-B14F-4D97-AF65-F5344CB8AC3E}">
        <p14:creationId xmlns="" xmlns:p14="http://schemas.microsoft.com/office/powerpoint/2010/main" val="263938745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ru-RU"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SG"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lvl1pPr>
              <a:defRPr/>
            </a:lvl1pPr>
          </a:lstStyle>
          <a:p>
            <a:pPr>
              <a:defRPr/>
            </a:pPr>
            <a:endParaRPr lang="en-SG"/>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42AADFA-80BC-4121-82E9-97B5859B3163}" type="slidenum">
              <a:rPr lang="en-SG"/>
              <a:pPr>
                <a:defRPr/>
              </a:pPr>
              <a:t>‹#›</a:t>
            </a:fld>
            <a:endParaRPr lang="en-SG"/>
          </a:p>
        </p:txBody>
      </p:sp>
    </p:spTree>
    <p:extLst>
      <p:ext uri="{BB962C8B-B14F-4D97-AF65-F5344CB8AC3E}">
        <p14:creationId xmlns="" xmlns:p14="http://schemas.microsoft.com/office/powerpoint/2010/main" val="230310573"/>
      </p:ext>
    </p:extLst>
  </p:cSld>
  <p:clrMapOvr>
    <a:masterClrMapping/>
  </p:clrMapOvr>
  <p:transition>
    <p:wheel spokes="3"/>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pPr>
              <a:defRPr/>
            </a:pPr>
            <a:endParaRPr lang="en-SG"/>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7DC033-AEFA-4FEE-8590-8641EB0F2FAF}" type="slidenum">
              <a:rPr lang="en-SG"/>
              <a:pPr>
                <a:defRPr/>
              </a:pPr>
              <a:t>‹#›</a:t>
            </a:fld>
            <a:endParaRPr lang="en-SG"/>
          </a:p>
        </p:txBody>
      </p:sp>
    </p:spTree>
    <p:extLst>
      <p:ext uri="{BB962C8B-B14F-4D97-AF65-F5344CB8AC3E}">
        <p14:creationId xmlns="" xmlns:p14="http://schemas.microsoft.com/office/powerpoint/2010/main" val="3782334413"/>
      </p:ext>
    </p:extLst>
  </p:cSld>
  <p:clrMapOvr>
    <a:masterClrMapping/>
  </p:clrMapOvr>
  <p:transition>
    <p:wheel spokes="3"/>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pPr>
              <a:defRPr/>
            </a:pPr>
            <a:endParaRPr lang="en-SG"/>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012E21-9793-46B9-94F7-C71CB2D95043}" type="slidenum">
              <a:rPr lang="en-SG"/>
              <a:pPr>
                <a:defRPr/>
              </a:pPr>
              <a:t>‹#›</a:t>
            </a:fld>
            <a:endParaRPr lang="en-SG"/>
          </a:p>
        </p:txBody>
      </p:sp>
    </p:spTree>
    <p:extLst>
      <p:ext uri="{BB962C8B-B14F-4D97-AF65-F5344CB8AC3E}">
        <p14:creationId xmlns="" xmlns:p14="http://schemas.microsoft.com/office/powerpoint/2010/main" val="2496354868"/>
      </p:ext>
    </p:extLst>
  </p:cSld>
  <p:clrMapOvr>
    <a:masterClrMapping/>
  </p:clrMapOvr>
  <p:transition>
    <p:wheel spokes="3"/>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3657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2362200"/>
            <a:ext cx="8229600" cy="3505200"/>
          </a:xfrm>
        </p:spPr>
        <p:txBody>
          <a:bodyPr rtlCol="0">
            <a:normAutofit/>
          </a:bodyPr>
          <a:lstStyle/>
          <a:p>
            <a:pPr lvl="0"/>
            <a:endParaRPr lang="en-US" noProof="0" smtClean="0"/>
          </a:p>
        </p:txBody>
      </p:sp>
      <p:sp>
        <p:nvSpPr>
          <p:cNvPr id="4" name="Rectangle 6"/>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 xmlns:p14="http://schemas.microsoft.com/office/powerpoint/2010/main" val="3624599428"/>
      </p:ext>
    </p:extLst>
  </p:cSld>
  <p:clrMapOvr>
    <a:masterClrMapping/>
  </p:clrMapOvr>
  <p:transition>
    <p:wheel spokes="3"/>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3657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2362200"/>
            <a:ext cx="4038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362200"/>
            <a:ext cx="4038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 xmlns:p14="http://schemas.microsoft.com/office/powerpoint/2010/main" val="2378519326"/>
      </p:ext>
    </p:extLst>
  </p:cSld>
  <p:clrMapOvr>
    <a:masterClrMapping/>
  </p:clrMapOvr>
  <p:transition>
    <p:wheel spokes="3"/>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365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362200"/>
            <a:ext cx="4038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2362200"/>
            <a:ext cx="4038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 xmlns:p14="http://schemas.microsoft.com/office/powerpoint/2010/main" val="3483169894"/>
      </p:ext>
    </p:extLst>
  </p:cSld>
  <p:clrMapOvr>
    <a:masterClrMapping/>
  </p:clrMapOvr>
  <p:transition>
    <p:wheel spokes="3"/>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838200" y="762000"/>
            <a:ext cx="3657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2362200"/>
            <a:ext cx="4038600" cy="167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362200"/>
            <a:ext cx="4038600" cy="167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4191000"/>
            <a:ext cx="4038600" cy="167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91000"/>
            <a:ext cx="4038600" cy="167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 xmlns:p14="http://schemas.microsoft.com/office/powerpoint/2010/main" val="1576203810"/>
      </p:ext>
    </p:extLst>
  </p:cSld>
  <p:clrMapOvr>
    <a:masterClrMapping/>
  </p:clrMapOvr>
  <p:transition>
    <p:wheel spokes="3"/>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pPr>
              <a:defRPr/>
            </a:pPr>
            <a:endParaRPr lang="en-SG"/>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CC9545-1852-47D3-A282-91E8C2C42E88}" type="slidenum">
              <a:rPr lang="en-SG"/>
              <a:pPr>
                <a:defRPr/>
              </a:pPr>
              <a:t>‹#›</a:t>
            </a:fld>
            <a:endParaRPr lang="en-SG"/>
          </a:p>
        </p:txBody>
      </p:sp>
    </p:spTree>
    <p:extLst>
      <p:ext uri="{BB962C8B-B14F-4D97-AF65-F5344CB8AC3E}">
        <p14:creationId xmlns="" xmlns:p14="http://schemas.microsoft.com/office/powerpoint/2010/main" val="604684756"/>
      </p:ext>
    </p:extLst>
  </p:cSld>
  <p:clrMapOvr>
    <a:masterClrMapping/>
  </p:clrMapOvr>
  <p:transition>
    <p:wheel spokes="3"/>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SG"/>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3884241-86DD-4971-B85B-EE1A81A63151}" type="slidenum">
              <a:rPr lang="en-SG"/>
              <a:pPr>
                <a:defRPr/>
              </a:pPr>
              <a:t>‹#›</a:t>
            </a:fld>
            <a:endParaRPr lang="en-SG"/>
          </a:p>
        </p:txBody>
      </p:sp>
    </p:spTree>
    <p:extLst>
      <p:ext uri="{BB962C8B-B14F-4D97-AF65-F5344CB8AC3E}">
        <p14:creationId xmlns="" xmlns:p14="http://schemas.microsoft.com/office/powerpoint/2010/main" val="2652123566"/>
      </p:ext>
    </p:extLst>
  </p:cSld>
  <p:clrMapOvr>
    <a:masterClrMapping/>
  </p:clrMapOvr>
  <p:transition>
    <p:wheel spokes="3"/>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3"/>
          <p:cNvSpPr>
            <a:spLocks noGrp="1"/>
          </p:cNvSpPr>
          <p:nvPr>
            <p:ph type="dt" sz="half" idx="10"/>
          </p:nvPr>
        </p:nvSpPr>
        <p:spPr/>
        <p:txBody>
          <a:bodyPr/>
          <a:lstStyle>
            <a:lvl1pPr>
              <a:defRPr/>
            </a:lvl1pPr>
          </a:lstStyle>
          <a:p>
            <a:pPr>
              <a:defRPr/>
            </a:pPr>
            <a:endParaRPr lang="en-SG"/>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9BE948-49F2-4C28-BB00-6457AACE6BAF}" type="slidenum">
              <a:rPr lang="en-SG"/>
              <a:pPr>
                <a:defRPr/>
              </a:pPr>
              <a:t>‹#›</a:t>
            </a:fld>
            <a:endParaRPr lang="en-SG"/>
          </a:p>
        </p:txBody>
      </p:sp>
    </p:spTree>
    <p:extLst>
      <p:ext uri="{BB962C8B-B14F-4D97-AF65-F5344CB8AC3E}">
        <p14:creationId xmlns="" xmlns:p14="http://schemas.microsoft.com/office/powerpoint/2010/main" val="2230140705"/>
      </p:ext>
    </p:extLst>
  </p:cSld>
  <p:clrMapOvr>
    <a:masterClrMapping/>
  </p:clrMapOvr>
  <p:transition>
    <p:wheel spokes="3"/>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3"/>
          <p:cNvSpPr>
            <a:spLocks noGrp="1"/>
          </p:cNvSpPr>
          <p:nvPr>
            <p:ph type="dt" sz="half" idx="10"/>
          </p:nvPr>
        </p:nvSpPr>
        <p:spPr/>
        <p:txBody>
          <a:bodyPr/>
          <a:lstStyle>
            <a:lvl1pPr>
              <a:defRPr/>
            </a:lvl1pPr>
          </a:lstStyle>
          <a:p>
            <a:pPr>
              <a:defRPr/>
            </a:pPr>
            <a:endParaRPr lang="en-SG"/>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7CF0F5F-3C20-48AF-8423-D7D785818584}" type="slidenum">
              <a:rPr lang="en-SG"/>
              <a:pPr>
                <a:defRPr/>
              </a:pPr>
              <a:t>‹#›</a:t>
            </a:fld>
            <a:endParaRPr lang="en-SG"/>
          </a:p>
        </p:txBody>
      </p:sp>
    </p:spTree>
    <p:extLst>
      <p:ext uri="{BB962C8B-B14F-4D97-AF65-F5344CB8AC3E}">
        <p14:creationId xmlns="" xmlns:p14="http://schemas.microsoft.com/office/powerpoint/2010/main" val="1780105519"/>
      </p:ext>
    </p:extLst>
  </p:cSld>
  <p:clrMapOvr>
    <a:masterClrMapping/>
  </p:clrMapOvr>
  <p:transition>
    <p:wheel spokes="3"/>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3"/>
          <p:cNvSpPr>
            <a:spLocks noGrp="1"/>
          </p:cNvSpPr>
          <p:nvPr>
            <p:ph type="dt" sz="half" idx="10"/>
          </p:nvPr>
        </p:nvSpPr>
        <p:spPr/>
        <p:txBody>
          <a:bodyPr/>
          <a:lstStyle>
            <a:lvl1pPr>
              <a:defRPr/>
            </a:lvl1pPr>
          </a:lstStyle>
          <a:p>
            <a:pPr>
              <a:defRPr/>
            </a:pPr>
            <a:endParaRPr lang="en-SG"/>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61CF9E2-43A4-4B23-84B9-481990E345F8}" type="slidenum">
              <a:rPr lang="en-SG"/>
              <a:pPr>
                <a:defRPr/>
              </a:pPr>
              <a:t>‹#›</a:t>
            </a:fld>
            <a:endParaRPr lang="en-SG"/>
          </a:p>
        </p:txBody>
      </p:sp>
    </p:spTree>
    <p:extLst>
      <p:ext uri="{BB962C8B-B14F-4D97-AF65-F5344CB8AC3E}">
        <p14:creationId xmlns="" xmlns:p14="http://schemas.microsoft.com/office/powerpoint/2010/main" val="4261822173"/>
      </p:ext>
    </p:extLst>
  </p:cSld>
  <p:clrMapOvr>
    <a:masterClrMapping/>
  </p:clrMapOvr>
  <p:transition>
    <p:wheel spokes="3"/>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SG"/>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68D7E9B-8AEA-4722-ADBB-C3B4BB099A61}" type="slidenum">
              <a:rPr lang="en-SG"/>
              <a:pPr>
                <a:defRPr/>
              </a:pPr>
              <a:t>‹#›</a:t>
            </a:fld>
            <a:endParaRPr lang="en-SG"/>
          </a:p>
        </p:txBody>
      </p:sp>
    </p:spTree>
    <p:extLst>
      <p:ext uri="{BB962C8B-B14F-4D97-AF65-F5344CB8AC3E}">
        <p14:creationId xmlns="" xmlns:p14="http://schemas.microsoft.com/office/powerpoint/2010/main" val="3949168117"/>
      </p:ext>
    </p:extLst>
  </p:cSld>
  <p:clrMapOvr>
    <a:masterClrMapping/>
  </p:clrMapOvr>
  <p:transition>
    <p:wheel spokes="3"/>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SG"/>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C249A36-78D6-453D-85BC-C06698B71682}" type="slidenum">
              <a:rPr lang="en-SG"/>
              <a:pPr>
                <a:defRPr/>
              </a:pPr>
              <a:t>‹#›</a:t>
            </a:fld>
            <a:endParaRPr lang="en-SG"/>
          </a:p>
        </p:txBody>
      </p:sp>
    </p:spTree>
    <p:extLst>
      <p:ext uri="{BB962C8B-B14F-4D97-AF65-F5344CB8AC3E}">
        <p14:creationId xmlns="" xmlns:p14="http://schemas.microsoft.com/office/powerpoint/2010/main" val="2274464594"/>
      </p:ext>
    </p:extLst>
  </p:cSld>
  <p:clrMapOvr>
    <a:masterClrMapping/>
  </p:clrMapOvr>
  <p:transition>
    <p:wheel spokes="3"/>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SG"/>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5CB5B92-D221-40E2-B363-F5E01D336BC1}" type="slidenum">
              <a:rPr lang="en-SG"/>
              <a:pPr>
                <a:defRPr/>
              </a:pPr>
              <a:t>‹#›</a:t>
            </a:fld>
            <a:endParaRPr lang="en-SG"/>
          </a:p>
        </p:txBody>
      </p:sp>
    </p:spTree>
    <p:extLst>
      <p:ext uri="{BB962C8B-B14F-4D97-AF65-F5344CB8AC3E}">
        <p14:creationId xmlns="" xmlns:p14="http://schemas.microsoft.com/office/powerpoint/2010/main" val="2540061415"/>
      </p:ext>
    </p:extLst>
  </p:cSld>
  <p:clrMapOvr>
    <a:masterClrMapping/>
  </p:clrMapOvr>
  <p:transition>
    <p:wheel spokes="3"/>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SG"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SG"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B538C6B-AE94-49DF-B8FE-722424EBDC95}" type="slidenum">
              <a:rPr lang="en-SG"/>
              <a:pPr>
                <a:defRPr/>
              </a:pPr>
              <a:t>‹#›</a:t>
            </a:fld>
            <a:endParaRPr lang="en-SG"/>
          </a:p>
        </p:txBody>
      </p:sp>
      <p:pic>
        <p:nvPicPr>
          <p:cNvPr id="1031" name="Picture 13" descr="corp3building"/>
          <p:cNvPicPr>
            <a:picLocks noChangeAspect="1" noChangeArrowheads="1"/>
          </p:cNvPicPr>
          <p:nvPr userDrawn="1"/>
        </p:nvPicPr>
        <p:blipFill>
          <a:blip r:embed="rId17">
            <a:extLst>
              <a:ext uri="{28A0092B-C50C-407E-A947-70E740481C1C}">
                <a14:useLocalDpi xmlns="" xmlns:a14="http://schemas.microsoft.com/office/drawing/2010/main" val="0"/>
              </a:ext>
            </a:extLst>
          </a:blip>
          <a:srcRect t="22430" b="50156"/>
          <a:stretch>
            <a:fillRect/>
          </a:stretch>
        </p:blipFill>
        <p:spPr bwMode="auto">
          <a:xfrm>
            <a:off x="0" y="6553200"/>
            <a:ext cx="9144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2" name="Picture 17" descr="girls"/>
          <p:cNvPicPr>
            <a:picLocks noChangeAspect="1" noChangeArrowheads="1"/>
          </p:cNvPicPr>
          <p:nvPr userDrawn="1"/>
        </p:nvPicPr>
        <p:blipFill>
          <a:blip r:embed="rId18">
            <a:extLst>
              <a:ext uri="{28A0092B-C50C-407E-A947-70E740481C1C}">
                <a14:useLocalDpi xmlns="" xmlns:a14="http://schemas.microsoft.com/office/drawing/2010/main" val="0"/>
              </a:ext>
            </a:extLst>
          </a:blip>
          <a:srcRect/>
          <a:stretch>
            <a:fillRect/>
          </a:stretch>
        </p:blipFill>
        <p:spPr bwMode="auto">
          <a:xfrm>
            <a:off x="0" y="0"/>
            <a:ext cx="4572000" cy="847725"/>
          </a:xfrm>
          <a:prstGeom prst="rect">
            <a:avLst/>
          </a:prstGeom>
          <a:noFill/>
          <a:ln w="22225">
            <a:solidFill>
              <a:schemeClr val="tx2"/>
            </a:solidFill>
            <a:miter lim="800000"/>
            <a:headEnd/>
            <a:tailEnd/>
          </a:ln>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25" r:id="rId10"/>
    <p:sldLayoutId id="2147484226" r:id="rId11"/>
    <p:sldLayoutId id="2147484227" r:id="rId12"/>
    <p:sldLayoutId id="2147484228" r:id="rId13"/>
    <p:sldLayoutId id="2147484229" r:id="rId14"/>
    <p:sldLayoutId id="2147484230" r:id="rId15"/>
  </p:sldLayoutIdLst>
  <p:transition>
    <p:wheel spokes="3"/>
  </p:transition>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image" Target="../media/image4.jpeg"/><Relationship Id="rId3" Type="http://schemas.openxmlformats.org/officeDocument/2006/relationships/slide" Target="slide3.xml"/><Relationship Id="rId7" Type="http://schemas.openxmlformats.org/officeDocument/2006/relationships/slide" Target="slide17.xml"/><Relationship Id="rId12"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5.xml"/><Relationship Id="rId5" Type="http://schemas.openxmlformats.org/officeDocument/2006/relationships/slide" Target="slide7.xml"/><Relationship Id="rId10" Type="http://schemas.openxmlformats.org/officeDocument/2006/relationships/slide" Target="slide10.xml"/><Relationship Id="rId4" Type="http://schemas.openxmlformats.org/officeDocument/2006/relationships/slide" Target="slide6.xml"/><Relationship Id="rId9" Type="http://schemas.openxmlformats.org/officeDocument/2006/relationships/slide" Target="slide11.xml"/><Relationship Id="rId1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18.jpe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22.jpeg"/><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0.jpeg"/></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2.jpeg"/><Relationship Id="rId7" Type="http://schemas.openxmlformats.org/officeDocument/2006/relationships/image" Target="../media/image36.jpeg"/><Relationship Id="rId2" Type="http://schemas.openxmlformats.org/officeDocument/2006/relationships/image" Target="../media/image31.jpeg"/><Relationship Id="rId1" Type="http://schemas.openxmlformats.org/officeDocument/2006/relationships/slideLayout" Target="../slideLayouts/slideLayout3.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adrian@designsourcebd.com"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hyperlink" Target="http://www.next.co.uk/" TargetMode="Externa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914400"/>
            <a:ext cx="4572000" cy="914400"/>
          </a:xfrm>
        </p:spPr>
        <p:txBody>
          <a:bodyPr/>
          <a:lstStyle/>
          <a:p>
            <a:pPr eaLnBrk="1" hangingPunct="1"/>
            <a:r>
              <a:rPr lang="en-US" altLang="en-US" dirty="0" smtClean="0"/>
              <a:t>Contents</a:t>
            </a:r>
            <a:endParaRPr lang="ru-RU" altLang="en-US" dirty="0" smtClean="0"/>
          </a:p>
        </p:txBody>
      </p:sp>
      <p:sp>
        <p:nvSpPr>
          <p:cNvPr id="5123" name="Rectangle 3"/>
          <p:cNvSpPr>
            <a:spLocks noGrp="1" noChangeArrowheads="1"/>
          </p:cNvSpPr>
          <p:nvPr>
            <p:ph idx="1"/>
          </p:nvPr>
        </p:nvSpPr>
        <p:spPr>
          <a:xfrm>
            <a:off x="0" y="1828800"/>
            <a:ext cx="4572000" cy="3886200"/>
          </a:xfrm>
        </p:spPr>
        <p:txBody>
          <a:bodyPr/>
          <a:lstStyle/>
          <a:p>
            <a:pPr lvl="1" eaLnBrk="1" hangingPunct="1">
              <a:lnSpc>
                <a:spcPct val="80000"/>
              </a:lnSpc>
            </a:pPr>
            <a:r>
              <a:rPr lang="en-US" altLang="en-US" sz="2000" dirty="0" smtClean="0">
                <a:solidFill>
                  <a:srgbClr val="7030A0"/>
                </a:solidFill>
                <a:hlinkClick r:id="rId3" action="ppaction://hlinksldjump"/>
              </a:rPr>
              <a:t>Company snapshot</a:t>
            </a:r>
            <a:endParaRPr lang="en-US" altLang="en-US" sz="2000" dirty="0" smtClean="0">
              <a:solidFill>
                <a:srgbClr val="7030A0"/>
              </a:solidFill>
            </a:endParaRPr>
          </a:p>
          <a:p>
            <a:pPr lvl="1" eaLnBrk="1" hangingPunct="1">
              <a:lnSpc>
                <a:spcPct val="80000"/>
              </a:lnSpc>
            </a:pPr>
            <a:r>
              <a:rPr lang="en-US" altLang="en-US" sz="2000" dirty="0" smtClean="0">
                <a:solidFill>
                  <a:srgbClr val="7030A0"/>
                </a:solidFill>
                <a:hlinkClick r:id="rId4" action="ppaction://hlinksldjump"/>
              </a:rPr>
              <a:t>Major customers</a:t>
            </a:r>
            <a:endParaRPr lang="en-US" altLang="en-US" sz="2000" dirty="0" smtClean="0">
              <a:solidFill>
                <a:srgbClr val="7030A0"/>
              </a:solidFill>
            </a:endParaRPr>
          </a:p>
          <a:p>
            <a:pPr lvl="1" eaLnBrk="1" hangingPunct="1">
              <a:lnSpc>
                <a:spcPct val="80000"/>
              </a:lnSpc>
            </a:pPr>
            <a:r>
              <a:rPr lang="en-US" altLang="en-US" sz="2000" dirty="0" smtClean="0">
                <a:solidFill>
                  <a:srgbClr val="7030A0"/>
                </a:solidFill>
                <a:hlinkClick r:id="rId5" action="ppaction://hlinksldjump"/>
              </a:rPr>
              <a:t>Business model</a:t>
            </a:r>
            <a:endParaRPr lang="en-US" altLang="en-US" sz="2000" dirty="0" smtClean="0">
              <a:solidFill>
                <a:srgbClr val="7030A0"/>
              </a:solidFill>
            </a:endParaRPr>
          </a:p>
          <a:p>
            <a:pPr lvl="1" eaLnBrk="1" hangingPunct="1">
              <a:lnSpc>
                <a:spcPct val="80000"/>
              </a:lnSpc>
            </a:pPr>
            <a:r>
              <a:rPr lang="en-US" altLang="en-US" sz="2000" dirty="0" smtClean="0">
                <a:solidFill>
                  <a:srgbClr val="7030A0"/>
                </a:solidFill>
                <a:hlinkClick r:id="rId6" action="ppaction://hlinksldjump"/>
              </a:rPr>
              <a:t>Annual Sales</a:t>
            </a:r>
            <a:endParaRPr lang="en-US" altLang="en-US" sz="2000" dirty="0" smtClean="0">
              <a:solidFill>
                <a:srgbClr val="7030A0"/>
              </a:solidFill>
            </a:endParaRPr>
          </a:p>
          <a:p>
            <a:pPr lvl="1" eaLnBrk="1" hangingPunct="1">
              <a:lnSpc>
                <a:spcPct val="80000"/>
              </a:lnSpc>
            </a:pPr>
            <a:r>
              <a:rPr lang="en-US" altLang="en-US" sz="2000" dirty="0" smtClean="0">
                <a:solidFill>
                  <a:srgbClr val="7030A0"/>
                </a:solidFill>
                <a:hlinkClick r:id="rId7" action="ppaction://hlinksldjump"/>
              </a:rPr>
              <a:t>Contacts</a:t>
            </a:r>
            <a:endParaRPr lang="en-US" altLang="en-US" sz="2000" dirty="0" smtClean="0">
              <a:solidFill>
                <a:srgbClr val="7030A0"/>
              </a:solidFill>
            </a:endParaRPr>
          </a:p>
          <a:p>
            <a:pPr lvl="1" eaLnBrk="1" hangingPunct="1">
              <a:lnSpc>
                <a:spcPct val="80000"/>
              </a:lnSpc>
            </a:pPr>
            <a:r>
              <a:rPr lang="en-US" altLang="en-US" sz="2000" dirty="0" smtClean="0">
                <a:solidFill>
                  <a:srgbClr val="7030A0"/>
                </a:solidFill>
                <a:hlinkClick r:id="rId6" action="ppaction://hlinksldjump"/>
              </a:rPr>
              <a:t>Sample</a:t>
            </a:r>
            <a:endParaRPr lang="en-US" altLang="en-US" sz="2000" dirty="0" smtClean="0">
              <a:solidFill>
                <a:srgbClr val="7030A0"/>
              </a:solidFill>
            </a:endParaRPr>
          </a:p>
          <a:p>
            <a:pPr lvl="1" eaLnBrk="1" hangingPunct="1">
              <a:lnSpc>
                <a:spcPct val="80000"/>
              </a:lnSpc>
            </a:pPr>
            <a:r>
              <a:rPr lang="en-US" altLang="en-US" sz="2000" dirty="0" smtClean="0">
                <a:solidFill>
                  <a:srgbClr val="7030A0"/>
                </a:solidFill>
                <a:hlinkClick r:id="rId8" action="ppaction://hlinksldjump"/>
              </a:rPr>
              <a:t>Cutting</a:t>
            </a:r>
            <a:endParaRPr lang="en-US" altLang="en-US" sz="2000" dirty="0" smtClean="0">
              <a:solidFill>
                <a:srgbClr val="7030A0"/>
              </a:solidFill>
            </a:endParaRPr>
          </a:p>
          <a:p>
            <a:pPr lvl="1" eaLnBrk="1" hangingPunct="1">
              <a:lnSpc>
                <a:spcPct val="80000"/>
              </a:lnSpc>
            </a:pPr>
            <a:r>
              <a:rPr lang="en-US" altLang="en-US" sz="2000" dirty="0" smtClean="0">
                <a:solidFill>
                  <a:srgbClr val="7030A0"/>
                </a:solidFill>
                <a:hlinkClick r:id="rId9" action="ppaction://hlinksldjump"/>
              </a:rPr>
              <a:t>Sewing</a:t>
            </a:r>
            <a:endParaRPr lang="en-US" altLang="en-US" sz="2000" dirty="0" smtClean="0">
              <a:solidFill>
                <a:srgbClr val="7030A0"/>
              </a:solidFill>
            </a:endParaRPr>
          </a:p>
          <a:p>
            <a:pPr lvl="1" eaLnBrk="1" hangingPunct="1">
              <a:lnSpc>
                <a:spcPct val="80000"/>
              </a:lnSpc>
            </a:pPr>
            <a:r>
              <a:rPr lang="en-US" altLang="en-US" sz="2000" dirty="0" smtClean="0">
                <a:solidFill>
                  <a:srgbClr val="7030A0"/>
                </a:solidFill>
                <a:hlinkClick r:id="rId10" action="ppaction://hlinksldjump"/>
              </a:rPr>
              <a:t>Washing</a:t>
            </a:r>
            <a:endParaRPr lang="en-US" altLang="en-US" sz="2000" dirty="0" smtClean="0">
              <a:solidFill>
                <a:srgbClr val="7030A0"/>
              </a:solidFill>
            </a:endParaRPr>
          </a:p>
          <a:p>
            <a:pPr lvl="1" eaLnBrk="1" hangingPunct="1">
              <a:lnSpc>
                <a:spcPct val="80000"/>
              </a:lnSpc>
            </a:pPr>
            <a:r>
              <a:rPr lang="en-US" altLang="en-US" sz="2000" u="sng" dirty="0" smtClean="0">
                <a:solidFill>
                  <a:srgbClr val="0000CC"/>
                </a:solidFill>
              </a:rPr>
              <a:t>Certificates</a:t>
            </a:r>
          </a:p>
          <a:p>
            <a:pPr lvl="1" eaLnBrk="1" hangingPunct="1">
              <a:lnSpc>
                <a:spcPct val="80000"/>
              </a:lnSpc>
            </a:pPr>
            <a:r>
              <a:rPr lang="en-US" altLang="en-US" sz="2000" dirty="0" smtClean="0">
                <a:solidFill>
                  <a:srgbClr val="7030A0"/>
                </a:solidFill>
                <a:hlinkClick r:id="rId11" action="ppaction://hlinksldjump"/>
              </a:rPr>
              <a:t>Corporate Social Responsibility</a:t>
            </a:r>
            <a:endParaRPr lang="en-US" altLang="en-US" sz="2000" dirty="0" smtClean="0">
              <a:solidFill>
                <a:srgbClr val="7030A0"/>
              </a:solidFill>
            </a:endParaRPr>
          </a:p>
          <a:p>
            <a:pPr eaLnBrk="1" hangingPunct="1">
              <a:lnSpc>
                <a:spcPct val="80000"/>
              </a:lnSpc>
            </a:pPr>
            <a:endParaRPr lang="en-US" altLang="en-US" sz="2000" dirty="0" smtClean="0"/>
          </a:p>
          <a:p>
            <a:pPr eaLnBrk="1" hangingPunct="1">
              <a:lnSpc>
                <a:spcPct val="80000"/>
              </a:lnSpc>
            </a:pPr>
            <a:endParaRPr lang="en-US" altLang="en-US" sz="1800" dirty="0" smtClean="0"/>
          </a:p>
          <a:p>
            <a:pPr eaLnBrk="1" hangingPunct="1">
              <a:lnSpc>
                <a:spcPct val="80000"/>
              </a:lnSpc>
            </a:pPr>
            <a:endParaRPr lang="en-US" altLang="en-US" sz="2800" dirty="0" smtClean="0"/>
          </a:p>
          <a:p>
            <a:pPr eaLnBrk="1" hangingPunct="1">
              <a:lnSpc>
                <a:spcPct val="80000"/>
              </a:lnSpc>
            </a:pPr>
            <a:endParaRPr lang="en-US" altLang="en-US" sz="3400" dirty="0" smtClean="0"/>
          </a:p>
          <a:p>
            <a:pPr eaLnBrk="1" hangingPunct="1">
              <a:lnSpc>
                <a:spcPct val="80000"/>
              </a:lnSpc>
            </a:pPr>
            <a:endParaRPr lang="ru-RU" altLang="en-US" sz="3400" dirty="0" smtClean="0"/>
          </a:p>
        </p:txBody>
      </p:sp>
      <p:pic>
        <p:nvPicPr>
          <p:cNvPr id="6148" name="Picture 4"/>
          <p:cNvPicPr>
            <a:picLocks noChangeAspect="1" noChangeArrowheads="1"/>
          </p:cNvPicPr>
          <p:nvPr/>
        </p:nvPicPr>
        <p:blipFill>
          <a:blip r:embed="rId12">
            <a:extLst>
              <a:ext uri="{28A0092B-C50C-407E-A947-70E740481C1C}">
                <a14:useLocalDpi xmlns="" xmlns:a14="http://schemas.microsoft.com/office/drawing/2010/main" val="0"/>
              </a:ext>
            </a:extLst>
          </a:blip>
          <a:srcRect/>
          <a:stretch>
            <a:fillRect/>
          </a:stretch>
        </p:blipFill>
        <p:spPr bwMode="auto">
          <a:xfrm>
            <a:off x="5181600" y="990600"/>
            <a:ext cx="3810000" cy="251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6149" name="Picture 5"/>
          <p:cNvPicPr>
            <a:picLocks noChangeAspect="1" noChangeArrowheads="1"/>
          </p:cNvPicPr>
          <p:nvPr/>
        </p:nvPicPr>
        <p:blipFill>
          <a:blip r:embed="rId13">
            <a:extLst>
              <a:ext uri="{28A0092B-C50C-407E-A947-70E740481C1C}">
                <a14:useLocalDpi xmlns="" xmlns:a14="http://schemas.microsoft.com/office/drawing/2010/main" val="0"/>
              </a:ext>
            </a:extLst>
          </a:blip>
          <a:srcRect/>
          <a:stretch>
            <a:fillRect/>
          </a:stretch>
        </p:blipFill>
        <p:spPr bwMode="auto">
          <a:xfrm>
            <a:off x="5105400" y="3657600"/>
            <a:ext cx="38862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6" name="Picture 2"/>
          <p:cNvPicPr>
            <a:picLocks noChangeAspect="1" noChangeArrowheads="1"/>
          </p:cNvPicPr>
          <p:nvPr/>
        </p:nvPicPr>
        <p:blipFill>
          <a:blip r:embed="rId14">
            <a:extLst>
              <a:ext uri="{28A0092B-C50C-407E-A947-70E740481C1C}">
                <a14:useLocalDpi xmlns="" xmlns:a14="http://schemas.microsoft.com/office/drawing/2010/main" val="0"/>
              </a:ext>
            </a:extLst>
          </a:blip>
          <a:srcRect/>
          <a:stretch>
            <a:fillRect/>
          </a:stretch>
        </p:blipFill>
        <p:spPr bwMode="auto">
          <a:xfrm>
            <a:off x="1752600" y="2247900"/>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ipe(down)">
                                      <p:cBhvr>
                                        <p:cTn id="12" dur="5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wipe(down)">
                                      <p:cBhvr>
                                        <p:cTn id="17" dur="500"/>
                                        <p:tgtEl>
                                          <p:spTgt spid="614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123">
                                            <p:txEl>
                                              <p:pRg st="0" end="0"/>
                                            </p:txEl>
                                          </p:spTgt>
                                        </p:tgtEl>
                                        <p:attrNameLst>
                                          <p:attrName>style.visibility</p:attrName>
                                        </p:attrNameLst>
                                      </p:cBhvr>
                                      <p:to>
                                        <p:strVal val="visible"/>
                                      </p:to>
                                    </p:set>
                                    <p:animEffect transition="in" filter="fade">
                                      <p:cBhvr>
                                        <p:cTn id="22" dur="1000"/>
                                        <p:tgtEl>
                                          <p:spTgt spid="5123">
                                            <p:txEl>
                                              <p:pRg st="0" end="0"/>
                                            </p:txEl>
                                          </p:spTgt>
                                        </p:tgtEl>
                                      </p:cBhvr>
                                    </p:animEffect>
                                    <p:anim calcmode="lin" valueType="num">
                                      <p:cBhvr>
                                        <p:cTn id="23" dur="10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51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123">
                                            <p:txEl>
                                              <p:pRg st="1" end="1"/>
                                            </p:txEl>
                                          </p:spTgt>
                                        </p:tgtEl>
                                        <p:attrNameLst>
                                          <p:attrName>style.visibility</p:attrName>
                                        </p:attrNameLst>
                                      </p:cBhvr>
                                      <p:to>
                                        <p:strVal val="visible"/>
                                      </p:to>
                                    </p:set>
                                    <p:animEffect transition="in" filter="fade">
                                      <p:cBhvr>
                                        <p:cTn id="29" dur="1000"/>
                                        <p:tgtEl>
                                          <p:spTgt spid="5123">
                                            <p:txEl>
                                              <p:pRg st="1" end="1"/>
                                            </p:txEl>
                                          </p:spTgt>
                                        </p:tgtEl>
                                      </p:cBhvr>
                                    </p:animEffect>
                                    <p:anim calcmode="lin" valueType="num">
                                      <p:cBhvr>
                                        <p:cTn id="30" dur="1000" fill="hold"/>
                                        <p:tgtEl>
                                          <p:spTgt spid="5123">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51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123">
                                            <p:txEl>
                                              <p:pRg st="2" end="2"/>
                                            </p:txEl>
                                          </p:spTgt>
                                        </p:tgtEl>
                                        <p:attrNameLst>
                                          <p:attrName>style.visibility</p:attrName>
                                        </p:attrNameLst>
                                      </p:cBhvr>
                                      <p:to>
                                        <p:strVal val="visible"/>
                                      </p:to>
                                    </p:set>
                                    <p:animEffect transition="in" filter="fade">
                                      <p:cBhvr>
                                        <p:cTn id="36" dur="1000"/>
                                        <p:tgtEl>
                                          <p:spTgt spid="5123">
                                            <p:txEl>
                                              <p:pRg st="2" end="2"/>
                                            </p:txEl>
                                          </p:spTgt>
                                        </p:tgtEl>
                                      </p:cBhvr>
                                    </p:animEffect>
                                    <p:anim calcmode="lin" valueType="num">
                                      <p:cBhvr>
                                        <p:cTn id="37" dur="1000" fill="hold"/>
                                        <p:tgtEl>
                                          <p:spTgt spid="5123">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51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123">
                                            <p:txEl>
                                              <p:pRg st="3" end="3"/>
                                            </p:txEl>
                                          </p:spTgt>
                                        </p:tgtEl>
                                        <p:attrNameLst>
                                          <p:attrName>style.visibility</p:attrName>
                                        </p:attrNameLst>
                                      </p:cBhvr>
                                      <p:to>
                                        <p:strVal val="visible"/>
                                      </p:to>
                                    </p:set>
                                    <p:animEffect transition="in" filter="fade">
                                      <p:cBhvr>
                                        <p:cTn id="43" dur="1000"/>
                                        <p:tgtEl>
                                          <p:spTgt spid="5123">
                                            <p:txEl>
                                              <p:pRg st="3" end="3"/>
                                            </p:txEl>
                                          </p:spTgt>
                                        </p:tgtEl>
                                      </p:cBhvr>
                                    </p:animEffect>
                                    <p:anim calcmode="lin" valueType="num">
                                      <p:cBhvr>
                                        <p:cTn id="44" dur="1000" fill="hold"/>
                                        <p:tgtEl>
                                          <p:spTgt spid="5123">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51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5123">
                                            <p:txEl>
                                              <p:pRg st="4" end="4"/>
                                            </p:txEl>
                                          </p:spTgt>
                                        </p:tgtEl>
                                        <p:attrNameLst>
                                          <p:attrName>style.visibility</p:attrName>
                                        </p:attrNameLst>
                                      </p:cBhvr>
                                      <p:to>
                                        <p:strVal val="visible"/>
                                      </p:to>
                                    </p:set>
                                    <p:animEffect transition="in" filter="fade">
                                      <p:cBhvr>
                                        <p:cTn id="50" dur="1000"/>
                                        <p:tgtEl>
                                          <p:spTgt spid="5123">
                                            <p:txEl>
                                              <p:pRg st="4" end="4"/>
                                            </p:txEl>
                                          </p:spTgt>
                                        </p:tgtEl>
                                      </p:cBhvr>
                                    </p:animEffect>
                                    <p:anim calcmode="lin" valueType="num">
                                      <p:cBhvr>
                                        <p:cTn id="51" dur="1000" fill="hold"/>
                                        <p:tgtEl>
                                          <p:spTgt spid="5123">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512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5123">
                                            <p:txEl>
                                              <p:pRg st="5" end="5"/>
                                            </p:txEl>
                                          </p:spTgt>
                                        </p:tgtEl>
                                        <p:attrNameLst>
                                          <p:attrName>style.visibility</p:attrName>
                                        </p:attrNameLst>
                                      </p:cBhvr>
                                      <p:to>
                                        <p:strVal val="visible"/>
                                      </p:to>
                                    </p:set>
                                    <p:animEffect transition="in" filter="fade">
                                      <p:cBhvr>
                                        <p:cTn id="57" dur="1000"/>
                                        <p:tgtEl>
                                          <p:spTgt spid="5123">
                                            <p:txEl>
                                              <p:pRg st="5" end="5"/>
                                            </p:txEl>
                                          </p:spTgt>
                                        </p:tgtEl>
                                      </p:cBhvr>
                                    </p:animEffect>
                                    <p:anim calcmode="lin" valueType="num">
                                      <p:cBhvr>
                                        <p:cTn id="58" dur="1000" fill="hold"/>
                                        <p:tgtEl>
                                          <p:spTgt spid="5123">
                                            <p:txEl>
                                              <p:pRg st="5" end="5"/>
                                            </p:txEl>
                                          </p:spTgt>
                                        </p:tgtEl>
                                        <p:attrNameLst>
                                          <p:attrName>ppt_x</p:attrName>
                                        </p:attrNameLst>
                                      </p:cBhvr>
                                      <p:tavLst>
                                        <p:tav tm="0">
                                          <p:val>
                                            <p:strVal val="#ppt_x"/>
                                          </p:val>
                                        </p:tav>
                                        <p:tav tm="100000">
                                          <p:val>
                                            <p:strVal val="#ppt_x"/>
                                          </p:val>
                                        </p:tav>
                                      </p:tavLst>
                                    </p:anim>
                                    <p:anim calcmode="lin" valueType="num">
                                      <p:cBhvr>
                                        <p:cTn id="59" dur="1000" fill="hold"/>
                                        <p:tgtEl>
                                          <p:spTgt spid="51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123">
                                            <p:txEl>
                                              <p:pRg st="6" end="6"/>
                                            </p:txEl>
                                          </p:spTgt>
                                        </p:tgtEl>
                                        <p:attrNameLst>
                                          <p:attrName>style.visibility</p:attrName>
                                        </p:attrNameLst>
                                      </p:cBhvr>
                                      <p:to>
                                        <p:strVal val="visible"/>
                                      </p:to>
                                    </p:set>
                                    <p:animEffect transition="in" filter="fade">
                                      <p:cBhvr>
                                        <p:cTn id="64" dur="1000"/>
                                        <p:tgtEl>
                                          <p:spTgt spid="5123">
                                            <p:txEl>
                                              <p:pRg st="6" end="6"/>
                                            </p:txEl>
                                          </p:spTgt>
                                        </p:tgtEl>
                                      </p:cBhvr>
                                    </p:animEffect>
                                    <p:anim calcmode="lin" valueType="num">
                                      <p:cBhvr>
                                        <p:cTn id="65" dur="1000" fill="hold"/>
                                        <p:tgtEl>
                                          <p:spTgt spid="5123">
                                            <p:txEl>
                                              <p:pRg st="6" end="6"/>
                                            </p:txEl>
                                          </p:spTgt>
                                        </p:tgtEl>
                                        <p:attrNameLst>
                                          <p:attrName>ppt_x</p:attrName>
                                        </p:attrNameLst>
                                      </p:cBhvr>
                                      <p:tavLst>
                                        <p:tav tm="0">
                                          <p:val>
                                            <p:strVal val="#ppt_x"/>
                                          </p:val>
                                        </p:tav>
                                        <p:tav tm="100000">
                                          <p:val>
                                            <p:strVal val="#ppt_x"/>
                                          </p:val>
                                        </p:tav>
                                      </p:tavLst>
                                    </p:anim>
                                    <p:anim calcmode="lin" valueType="num">
                                      <p:cBhvr>
                                        <p:cTn id="66" dur="1000" fill="hold"/>
                                        <p:tgtEl>
                                          <p:spTgt spid="512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5123">
                                            <p:txEl>
                                              <p:pRg st="7" end="7"/>
                                            </p:txEl>
                                          </p:spTgt>
                                        </p:tgtEl>
                                        <p:attrNameLst>
                                          <p:attrName>style.visibility</p:attrName>
                                        </p:attrNameLst>
                                      </p:cBhvr>
                                      <p:to>
                                        <p:strVal val="visible"/>
                                      </p:to>
                                    </p:set>
                                    <p:animEffect transition="in" filter="fade">
                                      <p:cBhvr>
                                        <p:cTn id="71" dur="1000"/>
                                        <p:tgtEl>
                                          <p:spTgt spid="5123">
                                            <p:txEl>
                                              <p:pRg st="7" end="7"/>
                                            </p:txEl>
                                          </p:spTgt>
                                        </p:tgtEl>
                                      </p:cBhvr>
                                    </p:animEffect>
                                    <p:anim calcmode="lin" valueType="num">
                                      <p:cBhvr>
                                        <p:cTn id="72" dur="1000" fill="hold"/>
                                        <p:tgtEl>
                                          <p:spTgt spid="5123">
                                            <p:txEl>
                                              <p:pRg st="7" end="7"/>
                                            </p:txEl>
                                          </p:spTgt>
                                        </p:tgtEl>
                                        <p:attrNameLst>
                                          <p:attrName>ppt_x</p:attrName>
                                        </p:attrNameLst>
                                      </p:cBhvr>
                                      <p:tavLst>
                                        <p:tav tm="0">
                                          <p:val>
                                            <p:strVal val="#ppt_x"/>
                                          </p:val>
                                        </p:tav>
                                        <p:tav tm="100000">
                                          <p:val>
                                            <p:strVal val="#ppt_x"/>
                                          </p:val>
                                        </p:tav>
                                      </p:tavLst>
                                    </p:anim>
                                    <p:anim calcmode="lin" valueType="num">
                                      <p:cBhvr>
                                        <p:cTn id="73" dur="1000" fill="hold"/>
                                        <p:tgtEl>
                                          <p:spTgt spid="512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5123">
                                            <p:txEl>
                                              <p:pRg st="8" end="8"/>
                                            </p:txEl>
                                          </p:spTgt>
                                        </p:tgtEl>
                                        <p:attrNameLst>
                                          <p:attrName>style.visibility</p:attrName>
                                        </p:attrNameLst>
                                      </p:cBhvr>
                                      <p:to>
                                        <p:strVal val="visible"/>
                                      </p:to>
                                    </p:set>
                                    <p:animEffect transition="in" filter="fade">
                                      <p:cBhvr>
                                        <p:cTn id="78" dur="1000"/>
                                        <p:tgtEl>
                                          <p:spTgt spid="5123">
                                            <p:txEl>
                                              <p:pRg st="8" end="8"/>
                                            </p:txEl>
                                          </p:spTgt>
                                        </p:tgtEl>
                                      </p:cBhvr>
                                    </p:animEffect>
                                    <p:anim calcmode="lin" valueType="num">
                                      <p:cBhvr>
                                        <p:cTn id="79" dur="1000" fill="hold"/>
                                        <p:tgtEl>
                                          <p:spTgt spid="5123">
                                            <p:txEl>
                                              <p:pRg st="8" end="8"/>
                                            </p:txEl>
                                          </p:spTgt>
                                        </p:tgtEl>
                                        <p:attrNameLst>
                                          <p:attrName>ppt_x</p:attrName>
                                        </p:attrNameLst>
                                      </p:cBhvr>
                                      <p:tavLst>
                                        <p:tav tm="0">
                                          <p:val>
                                            <p:strVal val="#ppt_x"/>
                                          </p:val>
                                        </p:tav>
                                        <p:tav tm="100000">
                                          <p:val>
                                            <p:strVal val="#ppt_x"/>
                                          </p:val>
                                        </p:tav>
                                      </p:tavLst>
                                    </p:anim>
                                    <p:anim calcmode="lin" valueType="num">
                                      <p:cBhvr>
                                        <p:cTn id="80" dur="1000" fill="hold"/>
                                        <p:tgtEl>
                                          <p:spTgt spid="5123">
                                            <p:txEl>
                                              <p:pRg st="8" end="8"/>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5123">
                                            <p:txEl>
                                              <p:pRg st="9" end="9"/>
                                            </p:txEl>
                                          </p:spTgt>
                                        </p:tgtEl>
                                        <p:attrNameLst>
                                          <p:attrName>style.visibility</p:attrName>
                                        </p:attrNameLst>
                                      </p:cBhvr>
                                      <p:to>
                                        <p:strVal val="visible"/>
                                      </p:to>
                                    </p:set>
                                    <p:animEffect transition="in" filter="fade">
                                      <p:cBhvr>
                                        <p:cTn id="83" dur="1000"/>
                                        <p:tgtEl>
                                          <p:spTgt spid="5123">
                                            <p:txEl>
                                              <p:pRg st="9" end="9"/>
                                            </p:txEl>
                                          </p:spTgt>
                                        </p:tgtEl>
                                      </p:cBhvr>
                                    </p:animEffect>
                                    <p:anim calcmode="lin" valueType="num">
                                      <p:cBhvr>
                                        <p:cTn id="84" dur="1000" fill="hold"/>
                                        <p:tgtEl>
                                          <p:spTgt spid="5123">
                                            <p:txEl>
                                              <p:pRg st="9" end="9"/>
                                            </p:txEl>
                                          </p:spTgt>
                                        </p:tgtEl>
                                        <p:attrNameLst>
                                          <p:attrName>ppt_x</p:attrName>
                                        </p:attrNameLst>
                                      </p:cBhvr>
                                      <p:tavLst>
                                        <p:tav tm="0">
                                          <p:val>
                                            <p:strVal val="#ppt_x"/>
                                          </p:val>
                                        </p:tav>
                                        <p:tav tm="100000">
                                          <p:val>
                                            <p:strVal val="#ppt_x"/>
                                          </p:val>
                                        </p:tav>
                                      </p:tavLst>
                                    </p:anim>
                                    <p:anim calcmode="lin" valueType="num">
                                      <p:cBhvr>
                                        <p:cTn id="85" dur="1000" fill="hold"/>
                                        <p:tgtEl>
                                          <p:spTgt spid="512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5123">
                                            <p:txEl>
                                              <p:pRg st="10" end="10"/>
                                            </p:txEl>
                                          </p:spTgt>
                                        </p:tgtEl>
                                        <p:attrNameLst>
                                          <p:attrName>style.visibility</p:attrName>
                                        </p:attrNameLst>
                                      </p:cBhvr>
                                      <p:to>
                                        <p:strVal val="visible"/>
                                      </p:to>
                                    </p:set>
                                    <p:animEffect transition="in" filter="fade">
                                      <p:cBhvr>
                                        <p:cTn id="90" dur="1000"/>
                                        <p:tgtEl>
                                          <p:spTgt spid="5123">
                                            <p:txEl>
                                              <p:pRg st="10" end="10"/>
                                            </p:txEl>
                                          </p:spTgt>
                                        </p:tgtEl>
                                      </p:cBhvr>
                                    </p:animEffect>
                                    <p:anim calcmode="lin" valueType="num">
                                      <p:cBhvr>
                                        <p:cTn id="91" dur="1000" fill="hold"/>
                                        <p:tgtEl>
                                          <p:spTgt spid="5123">
                                            <p:txEl>
                                              <p:pRg st="10" end="10"/>
                                            </p:txEl>
                                          </p:spTgt>
                                        </p:tgtEl>
                                        <p:attrNameLst>
                                          <p:attrName>ppt_x</p:attrName>
                                        </p:attrNameLst>
                                      </p:cBhvr>
                                      <p:tavLst>
                                        <p:tav tm="0">
                                          <p:val>
                                            <p:strVal val="#ppt_x"/>
                                          </p:val>
                                        </p:tav>
                                        <p:tav tm="100000">
                                          <p:val>
                                            <p:strVal val="#ppt_x"/>
                                          </p:val>
                                        </p:tav>
                                      </p:tavLst>
                                    </p:anim>
                                    <p:anim calcmode="lin" valueType="num">
                                      <p:cBhvr>
                                        <p:cTn id="92" dur="1000" fill="hold"/>
                                        <p:tgtEl>
                                          <p:spTgt spid="512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533400"/>
            <a:ext cx="8229600" cy="1143000"/>
          </a:xfrm>
        </p:spPr>
        <p:txBody>
          <a:bodyPr/>
          <a:lstStyle/>
          <a:p>
            <a:pPr eaLnBrk="1" hangingPunct="1"/>
            <a:r>
              <a:rPr lang="en-US" altLang="en-US" smtClean="0"/>
              <a:t>Washing</a:t>
            </a:r>
          </a:p>
        </p:txBody>
      </p:sp>
      <p:sp>
        <p:nvSpPr>
          <p:cNvPr id="987139" name="Rectangle 3"/>
          <p:cNvSpPr>
            <a:spLocks noChangeArrowheads="1"/>
          </p:cNvSpPr>
          <p:nvPr/>
        </p:nvSpPr>
        <p:spPr bwMode="auto">
          <a:xfrm>
            <a:off x="228600" y="1981200"/>
            <a:ext cx="2743200" cy="441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buClr>
                <a:schemeClr val="accent1"/>
              </a:buClr>
              <a:buFontTx/>
              <a:buNone/>
            </a:pPr>
            <a:r>
              <a:rPr lang="en-US" altLang="en-US" sz="1600" dirty="0">
                <a:latin typeface="Palatino Linotype" pitchFamily="18" charset="0"/>
              </a:rPr>
              <a:t>100 workers headed a Expert Wash Technician. </a:t>
            </a:r>
          </a:p>
          <a:p>
            <a:pPr eaLnBrk="1" hangingPunct="1">
              <a:lnSpc>
                <a:spcPct val="90000"/>
              </a:lnSpc>
              <a:buClr>
                <a:schemeClr val="accent1"/>
              </a:buClr>
              <a:buFontTx/>
              <a:buNone/>
            </a:pPr>
            <a:endParaRPr lang="en-US" altLang="en-US" sz="1600" dirty="0">
              <a:latin typeface="Palatino Linotype" pitchFamily="18" charset="0"/>
            </a:endParaRPr>
          </a:p>
          <a:p>
            <a:pPr eaLnBrk="1" hangingPunct="1">
              <a:lnSpc>
                <a:spcPct val="90000"/>
              </a:lnSpc>
              <a:buClr>
                <a:schemeClr val="accent1"/>
              </a:buClr>
              <a:buFontTx/>
              <a:buNone/>
            </a:pPr>
            <a:r>
              <a:rPr lang="en-US" altLang="en-US" sz="1600" dirty="0">
                <a:latin typeface="Palatino Linotype" pitchFamily="18" charset="0"/>
              </a:rPr>
              <a:t>Capacity of this plant 20,000 </a:t>
            </a:r>
          </a:p>
          <a:p>
            <a:pPr eaLnBrk="1" hangingPunct="1">
              <a:lnSpc>
                <a:spcPct val="90000"/>
              </a:lnSpc>
              <a:buClr>
                <a:schemeClr val="accent1"/>
              </a:buClr>
              <a:buFontTx/>
              <a:buNone/>
            </a:pPr>
            <a:r>
              <a:rPr lang="en-US" altLang="en-US" sz="1600" dirty="0" err="1">
                <a:latin typeface="Palatino Linotype" pitchFamily="18" charset="0"/>
              </a:rPr>
              <a:t>pcs</a:t>
            </a:r>
            <a:r>
              <a:rPr lang="en-US" altLang="en-US" sz="1600" dirty="0">
                <a:latin typeface="Palatino Linotype" pitchFamily="18" charset="0"/>
              </a:rPr>
              <a:t>. Per day. </a:t>
            </a:r>
          </a:p>
          <a:p>
            <a:pPr eaLnBrk="1" hangingPunct="1">
              <a:lnSpc>
                <a:spcPct val="90000"/>
              </a:lnSpc>
              <a:buClr>
                <a:schemeClr val="accent1"/>
              </a:buClr>
              <a:buFontTx/>
              <a:buNone/>
            </a:pPr>
            <a:endParaRPr lang="en-US" altLang="en-US" sz="1600" dirty="0">
              <a:latin typeface="Palatino Linotype" pitchFamily="18" charset="0"/>
            </a:endParaRPr>
          </a:p>
          <a:p>
            <a:pPr eaLnBrk="1" hangingPunct="1">
              <a:lnSpc>
                <a:spcPct val="90000"/>
              </a:lnSpc>
              <a:buClr>
                <a:schemeClr val="accent1"/>
              </a:buClr>
              <a:buFontTx/>
              <a:buNone/>
            </a:pPr>
            <a:r>
              <a:rPr lang="en-US" altLang="en-US" sz="1600" dirty="0">
                <a:latin typeface="Palatino Linotype" pitchFamily="18" charset="0"/>
              </a:rPr>
              <a:t>Capable of, Hand brushing &amp; </a:t>
            </a:r>
          </a:p>
          <a:p>
            <a:pPr eaLnBrk="1" hangingPunct="1">
              <a:lnSpc>
                <a:spcPct val="90000"/>
              </a:lnSpc>
              <a:buClr>
                <a:schemeClr val="accent1"/>
              </a:buClr>
              <a:buFontTx/>
              <a:buNone/>
            </a:pPr>
            <a:r>
              <a:rPr lang="en-US" altLang="en-US" sz="1600" dirty="0" err="1">
                <a:latin typeface="Palatino Linotype" pitchFamily="18" charset="0"/>
              </a:rPr>
              <a:t>Whiskering</a:t>
            </a:r>
            <a:r>
              <a:rPr lang="en-US" altLang="en-US" sz="1600" dirty="0">
                <a:latin typeface="Palatino Linotype" pitchFamily="18" charset="0"/>
              </a:rPr>
              <a:t>, 3D, Chemical  Spraying ,  Grinding , Garment Dye  etc. etc.</a:t>
            </a:r>
          </a:p>
          <a:p>
            <a:pPr eaLnBrk="1" hangingPunct="1">
              <a:lnSpc>
                <a:spcPct val="90000"/>
              </a:lnSpc>
              <a:buClr>
                <a:schemeClr val="accent1"/>
              </a:buClr>
              <a:buFontTx/>
              <a:buNone/>
            </a:pPr>
            <a:endParaRPr lang="en-US" altLang="en-US" sz="1600" dirty="0">
              <a:latin typeface="Palatino Linotype" pitchFamily="18" charset="0"/>
            </a:endParaRPr>
          </a:p>
          <a:p>
            <a:pPr eaLnBrk="1" hangingPunct="1">
              <a:lnSpc>
                <a:spcPct val="90000"/>
              </a:lnSpc>
              <a:buClr>
                <a:schemeClr val="accent1"/>
              </a:buClr>
              <a:buFontTx/>
              <a:buNone/>
            </a:pPr>
            <a:r>
              <a:rPr lang="en-US" altLang="en-US" sz="1600" dirty="0">
                <a:latin typeface="Palatino Linotype" pitchFamily="18" charset="0"/>
              </a:rPr>
              <a:t>Equipped with Pre-treatment Water Plant, </a:t>
            </a:r>
          </a:p>
        </p:txBody>
      </p:sp>
      <p:pic>
        <p:nvPicPr>
          <p:cNvPr id="17412" name="Picture 8" descr="G:\G2\Final-3.jpg"/>
          <p:cNvPicPr>
            <a:picLocks noChangeAspect="1" noChangeArrowheads="1"/>
          </p:cNvPicPr>
          <p:nvPr/>
        </p:nvPicPr>
        <p:blipFill>
          <a:blip r:embed="rId2">
            <a:extLst>
              <a:ext uri="{28A0092B-C50C-407E-A947-70E740481C1C}">
                <a14:useLocalDpi xmlns="" xmlns:a14="http://schemas.microsoft.com/office/drawing/2010/main" val="0"/>
              </a:ext>
            </a:extLst>
          </a:blip>
          <a:srcRect t="3384" r="3391"/>
          <a:stretch>
            <a:fillRect/>
          </a:stretch>
        </p:blipFill>
        <p:spPr bwMode="auto">
          <a:xfrm>
            <a:off x="6248400" y="1905000"/>
            <a:ext cx="2895600" cy="217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3" name="Picture 9" descr="G:\G2\Final-4.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048000" y="1905000"/>
            <a:ext cx="2895600" cy="2182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4" name="Picture 10" descr="G:\G2\Final-2.jpg"/>
          <p:cNvPicPr>
            <a:picLocks noChangeAspect="1" noChangeArrowheads="1"/>
          </p:cNvPicPr>
          <p:nvPr/>
        </p:nvPicPr>
        <p:blipFill>
          <a:blip r:embed="rId4">
            <a:extLst>
              <a:ext uri="{28A0092B-C50C-407E-A947-70E740481C1C}">
                <a14:useLocalDpi xmlns="" xmlns:a14="http://schemas.microsoft.com/office/drawing/2010/main" val="0"/>
              </a:ext>
            </a:extLst>
          </a:blip>
          <a:srcRect b="4825"/>
          <a:stretch>
            <a:fillRect/>
          </a:stretch>
        </p:blipFill>
        <p:spPr bwMode="auto">
          <a:xfrm>
            <a:off x="3124200" y="4191000"/>
            <a:ext cx="28956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5" name="Picture 11" descr="G:\G2\Final-1.jpg"/>
          <p:cNvPicPr>
            <a:picLocks noChangeAspect="1" noChangeArrowheads="1"/>
          </p:cNvPicPr>
          <p:nvPr/>
        </p:nvPicPr>
        <p:blipFill>
          <a:blip r:embed="rId5">
            <a:extLst>
              <a:ext uri="{28A0092B-C50C-407E-A947-70E740481C1C}">
                <a14:useLocalDpi xmlns="" xmlns:a14="http://schemas.microsoft.com/office/drawing/2010/main" val="0"/>
              </a:ext>
            </a:extLst>
          </a:blip>
          <a:srcRect t="3200"/>
          <a:stretch>
            <a:fillRect/>
          </a:stretch>
        </p:blipFill>
        <p:spPr bwMode="auto">
          <a:xfrm>
            <a:off x="6096000" y="4191000"/>
            <a:ext cx="28956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5715000" y="-12700"/>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87139">
                                            <p:txEl>
                                              <p:pRg st="0" end="0"/>
                                            </p:txEl>
                                          </p:spTgt>
                                        </p:tgtEl>
                                        <p:attrNameLst>
                                          <p:attrName>style.visibility</p:attrName>
                                        </p:attrNameLst>
                                      </p:cBhvr>
                                      <p:to>
                                        <p:strVal val="visible"/>
                                      </p:to>
                                    </p:set>
                                    <p:animEffect transition="in" filter="slide(fromBottom)">
                                      <p:cBhvr>
                                        <p:cTn id="7" dur="500">
                                          <p:stCondLst>
                                            <p:cond delay="0"/>
                                          </p:stCondLst>
                                        </p:cTn>
                                        <p:tgtEl>
                                          <p:spTgt spid="987139">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987139">
                                            <p:txEl>
                                              <p:pRg st="2" end="2"/>
                                            </p:txEl>
                                          </p:spTgt>
                                        </p:tgtEl>
                                        <p:attrNameLst>
                                          <p:attrName>style.visibility</p:attrName>
                                        </p:attrNameLst>
                                      </p:cBhvr>
                                      <p:to>
                                        <p:strVal val="visible"/>
                                      </p:to>
                                    </p:set>
                                    <p:animEffect transition="in" filter="slide(fromBottom)">
                                      <p:cBhvr>
                                        <p:cTn id="11" dur="500">
                                          <p:stCondLst>
                                            <p:cond delay="0"/>
                                          </p:stCondLst>
                                        </p:cTn>
                                        <p:tgtEl>
                                          <p:spTgt spid="987139">
                                            <p:txEl>
                                              <p:pRg st="2" end="2"/>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987139">
                                            <p:txEl>
                                              <p:pRg st="3" end="3"/>
                                            </p:txEl>
                                          </p:spTgt>
                                        </p:tgtEl>
                                        <p:attrNameLst>
                                          <p:attrName>style.visibility</p:attrName>
                                        </p:attrNameLst>
                                      </p:cBhvr>
                                      <p:to>
                                        <p:strVal val="visible"/>
                                      </p:to>
                                    </p:set>
                                    <p:animEffect transition="in" filter="slide(fromBottom)">
                                      <p:cBhvr>
                                        <p:cTn id="15" dur="500">
                                          <p:stCondLst>
                                            <p:cond delay="0"/>
                                          </p:stCondLst>
                                        </p:cTn>
                                        <p:tgtEl>
                                          <p:spTgt spid="987139">
                                            <p:txEl>
                                              <p:pRg st="3" end="3"/>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987139">
                                            <p:txEl>
                                              <p:pRg st="5" end="5"/>
                                            </p:txEl>
                                          </p:spTgt>
                                        </p:tgtEl>
                                        <p:attrNameLst>
                                          <p:attrName>style.visibility</p:attrName>
                                        </p:attrNameLst>
                                      </p:cBhvr>
                                      <p:to>
                                        <p:strVal val="visible"/>
                                      </p:to>
                                    </p:set>
                                    <p:animEffect transition="in" filter="slide(fromBottom)">
                                      <p:cBhvr>
                                        <p:cTn id="19" dur="500">
                                          <p:stCondLst>
                                            <p:cond delay="0"/>
                                          </p:stCondLst>
                                        </p:cTn>
                                        <p:tgtEl>
                                          <p:spTgt spid="987139">
                                            <p:txEl>
                                              <p:pRg st="5" end="5"/>
                                            </p:txEl>
                                          </p:spTgt>
                                        </p:tgtEl>
                                      </p:cBhvr>
                                    </p:animEffect>
                                  </p:childTnLst>
                                </p:cTn>
                              </p:par>
                            </p:childTnLst>
                          </p:cTn>
                        </p:par>
                        <p:par>
                          <p:cTn id="20" fill="hold" nodeType="after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987139">
                                            <p:txEl>
                                              <p:pRg st="6" end="6"/>
                                            </p:txEl>
                                          </p:spTgt>
                                        </p:tgtEl>
                                        <p:attrNameLst>
                                          <p:attrName>style.visibility</p:attrName>
                                        </p:attrNameLst>
                                      </p:cBhvr>
                                      <p:to>
                                        <p:strVal val="visible"/>
                                      </p:to>
                                    </p:set>
                                    <p:animEffect transition="in" filter="slide(fromBottom)">
                                      <p:cBhvr>
                                        <p:cTn id="23" dur="500">
                                          <p:stCondLst>
                                            <p:cond delay="0"/>
                                          </p:stCondLst>
                                        </p:cTn>
                                        <p:tgtEl>
                                          <p:spTgt spid="987139">
                                            <p:txEl>
                                              <p:pRg st="6" end="6"/>
                                            </p:txEl>
                                          </p:spTgt>
                                        </p:tgtEl>
                                      </p:cBhvr>
                                    </p:animEffect>
                                  </p:childTnLst>
                                </p:cTn>
                              </p:par>
                            </p:childTnLst>
                          </p:cTn>
                        </p:par>
                        <p:par>
                          <p:cTn id="24" fill="hold" nodeType="afterGroup">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987139">
                                            <p:txEl>
                                              <p:pRg st="8" end="8"/>
                                            </p:txEl>
                                          </p:spTgt>
                                        </p:tgtEl>
                                        <p:attrNameLst>
                                          <p:attrName>style.visibility</p:attrName>
                                        </p:attrNameLst>
                                      </p:cBhvr>
                                      <p:to>
                                        <p:strVal val="visible"/>
                                      </p:to>
                                    </p:set>
                                    <p:animEffect transition="in" filter="slide(fromBottom)">
                                      <p:cBhvr>
                                        <p:cTn id="27" dur="500">
                                          <p:stCondLst>
                                            <p:cond delay="0"/>
                                          </p:stCondLst>
                                        </p:cTn>
                                        <p:tgtEl>
                                          <p:spTgt spid="98713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ircle(in)">
                                      <p:cBhvr>
                                        <p:cTn id="3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71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609600"/>
            <a:ext cx="4953000" cy="1143000"/>
          </a:xfrm>
        </p:spPr>
        <p:txBody>
          <a:bodyPr/>
          <a:lstStyle/>
          <a:p>
            <a:pPr eaLnBrk="1" hangingPunct="1"/>
            <a:r>
              <a:rPr lang="en-US" altLang="en-US" dirty="0" smtClean="0"/>
              <a:t>Fully Compliant   of  </a:t>
            </a:r>
            <a:endParaRPr lang="ru-RU" altLang="en-US" dirty="0" smtClean="0"/>
          </a:p>
        </p:txBody>
      </p:sp>
      <p:sp>
        <p:nvSpPr>
          <p:cNvPr id="196611" name="Rectangle 3"/>
          <p:cNvSpPr>
            <a:spLocks noGrp="1" noChangeArrowheads="1"/>
          </p:cNvSpPr>
          <p:nvPr>
            <p:ph idx="1"/>
          </p:nvPr>
        </p:nvSpPr>
        <p:spPr>
          <a:xfrm>
            <a:off x="0" y="1905000"/>
            <a:ext cx="9144000" cy="4648200"/>
          </a:xfrm>
        </p:spPr>
        <p:txBody>
          <a:bodyPr/>
          <a:lstStyle/>
          <a:p>
            <a:pPr eaLnBrk="1" hangingPunct="1"/>
            <a:r>
              <a:rPr lang="en-US" altLang="en-US" sz="2000" dirty="0" smtClean="0"/>
              <a:t>Bangladesh Labor Code 2006</a:t>
            </a:r>
          </a:p>
          <a:p>
            <a:pPr eaLnBrk="1" hangingPunct="1">
              <a:buFontTx/>
              <a:buNone/>
            </a:pPr>
            <a:endParaRPr lang="en-US" altLang="en-US" sz="2000" dirty="0" smtClean="0"/>
          </a:p>
          <a:p>
            <a:pPr eaLnBrk="1" hangingPunct="1"/>
            <a:r>
              <a:rPr lang="en-US" altLang="en-US" sz="2000" dirty="0" smtClean="0"/>
              <a:t>BGMEA Instructions</a:t>
            </a:r>
          </a:p>
          <a:p>
            <a:pPr eaLnBrk="1" hangingPunct="1">
              <a:buFontTx/>
              <a:buNone/>
            </a:pPr>
            <a:endParaRPr lang="en-US" altLang="en-US" sz="2000" dirty="0" smtClean="0"/>
          </a:p>
          <a:p>
            <a:pPr eaLnBrk="1" hangingPunct="1"/>
            <a:r>
              <a:rPr lang="en-US" altLang="en-US" sz="2000" dirty="0" smtClean="0"/>
              <a:t>Code of Conduct from each individual buyer</a:t>
            </a:r>
          </a:p>
          <a:p>
            <a:pPr eaLnBrk="1" hangingPunct="1"/>
            <a:endParaRPr lang="en-US" altLang="en-US" sz="2000" dirty="0" smtClean="0"/>
          </a:p>
          <a:p>
            <a:pPr eaLnBrk="1" hangingPunct="1"/>
            <a:r>
              <a:rPr lang="en-US" altLang="en-US" sz="2000" dirty="0" smtClean="0"/>
              <a:t>Accord – </a:t>
            </a:r>
            <a:r>
              <a:rPr lang="en-US" altLang="en-US" sz="2000" b="1" dirty="0" smtClean="0">
                <a:solidFill>
                  <a:srgbClr val="00B050"/>
                </a:solidFill>
              </a:rPr>
              <a:t>GREEN</a:t>
            </a:r>
            <a:r>
              <a:rPr lang="en-US" altLang="en-US" sz="2000" dirty="0" smtClean="0"/>
              <a:t> Certified</a:t>
            </a:r>
          </a:p>
          <a:p>
            <a:pPr eaLnBrk="1" hangingPunct="1"/>
            <a:endParaRPr lang="en-US" altLang="en-US" sz="2000" dirty="0" smtClean="0"/>
          </a:p>
          <a:p>
            <a:pPr eaLnBrk="1" hangingPunct="1"/>
            <a:r>
              <a:rPr lang="en-US" altLang="en-US" sz="2000" dirty="0" smtClean="0"/>
              <a:t>Washing Plant With ETP Set up and other Environment requirement </a:t>
            </a:r>
          </a:p>
          <a:p>
            <a:pPr eaLnBrk="1" hangingPunct="1">
              <a:buFontTx/>
              <a:buNone/>
            </a:pPr>
            <a:endParaRPr lang="ru-RU" altLang="en-US" sz="2000" dirty="0" smtClean="0"/>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867400" y="-152400"/>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 calcmode="lin" valueType="num">
                                      <p:cBhvr>
                                        <p:cTn id="7" dur="1000" fill="hold"/>
                                        <p:tgtEl>
                                          <p:spTgt spid="19661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9661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6611">
                                            <p:txEl>
                                              <p:pRg st="0" end="0"/>
                                            </p:txEl>
                                          </p:spTgt>
                                        </p:tgtEl>
                                      </p:cBhvr>
                                    </p:animEffect>
                                  </p:childTnLst>
                                </p:cTn>
                              </p:par>
                            </p:childTnLst>
                          </p:cTn>
                        </p:par>
                        <p:par>
                          <p:cTn id="10" fill="hold" nodeType="afterGroup">
                            <p:stCondLst>
                              <p:cond delay="1000"/>
                            </p:stCondLst>
                            <p:childTnLst>
                              <p:par>
                                <p:cTn id="11" presetID="29" presetClass="entr" presetSubtype="0" fill="hold" nodeType="afterEffect">
                                  <p:stCondLst>
                                    <p:cond delay="0"/>
                                  </p:stCondLst>
                                  <p:childTnLst>
                                    <p:set>
                                      <p:cBhvr>
                                        <p:cTn id="12" dur="1" fill="hold">
                                          <p:stCondLst>
                                            <p:cond delay="0"/>
                                          </p:stCondLst>
                                        </p:cTn>
                                        <p:tgtEl>
                                          <p:spTgt spid="196611">
                                            <p:txEl>
                                              <p:pRg st="2" end="2"/>
                                            </p:txEl>
                                          </p:spTgt>
                                        </p:tgtEl>
                                        <p:attrNameLst>
                                          <p:attrName>style.visibility</p:attrName>
                                        </p:attrNameLst>
                                      </p:cBhvr>
                                      <p:to>
                                        <p:strVal val="visible"/>
                                      </p:to>
                                    </p:set>
                                    <p:anim calcmode="lin" valueType="num">
                                      <p:cBhvr>
                                        <p:cTn id="13" dur="1000" fill="hold"/>
                                        <p:tgtEl>
                                          <p:spTgt spid="196611">
                                            <p:txEl>
                                              <p:pRg st="2" end="2"/>
                                            </p:txEl>
                                          </p:spTgt>
                                        </p:tgtEl>
                                        <p:attrNameLst>
                                          <p:attrName>ppt_x</p:attrName>
                                        </p:attrNameLst>
                                      </p:cBhvr>
                                      <p:tavLst>
                                        <p:tav tm="0">
                                          <p:val>
                                            <p:strVal val="#ppt_x-.2"/>
                                          </p:val>
                                        </p:tav>
                                        <p:tav tm="100000">
                                          <p:val>
                                            <p:strVal val="#ppt_x"/>
                                          </p:val>
                                        </p:tav>
                                      </p:tavLst>
                                    </p:anim>
                                    <p:anim calcmode="lin" valueType="num">
                                      <p:cBhvr>
                                        <p:cTn id="14" dur="1000" fill="hold"/>
                                        <p:tgtEl>
                                          <p:spTgt spid="19661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96611">
                                            <p:txEl>
                                              <p:pRg st="2" end="2"/>
                                            </p:txEl>
                                          </p:spTgt>
                                        </p:tgtEl>
                                      </p:cBhvr>
                                    </p:animEffect>
                                  </p:childTnLst>
                                </p:cTn>
                              </p:par>
                            </p:childTnLst>
                          </p:cTn>
                        </p:par>
                        <p:par>
                          <p:cTn id="16" fill="hold" nodeType="afterGroup">
                            <p:stCondLst>
                              <p:cond delay="2000"/>
                            </p:stCondLst>
                            <p:childTnLst>
                              <p:par>
                                <p:cTn id="17" presetID="29" presetClass="entr" presetSubtype="0" fill="hold" nodeType="afterEffect">
                                  <p:stCondLst>
                                    <p:cond delay="0"/>
                                  </p:stCondLst>
                                  <p:childTnLst>
                                    <p:set>
                                      <p:cBhvr>
                                        <p:cTn id="18" dur="1" fill="hold">
                                          <p:stCondLst>
                                            <p:cond delay="0"/>
                                          </p:stCondLst>
                                        </p:cTn>
                                        <p:tgtEl>
                                          <p:spTgt spid="196611">
                                            <p:txEl>
                                              <p:pRg st="4" end="4"/>
                                            </p:txEl>
                                          </p:spTgt>
                                        </p:tgtEl>
                                        <p:attrNameLst>
                                          <p:attrName>style.visibility</p:attrName>
                                        </p:attrNameLst>
                                      </p:cBhvr>
                                      <p:to>
                                        <p:strVal val="visible"/>
                                      </p:to>
                                    </p:set>
                                    <p:anim calcmode="lin" valueType="num">
                                      <p:cBhvr>
                                        <p:cTn id="19" dur="1000" fill="hold"/>
                                        <p:tgtEl>
                                          <p:spTgt spid="196611">
                                            <p:txEl>
                                              <p:pRg st="4" end="4"/>
                                            </p:txEl>
                                          </p:spTgt>
                                        </p:tgtEl>
                                        <p:attrNameLst>
                                          <p:attrName>ppt_x</p:attrName>
                                        </p:attrNameLst>
                                      </p:cBhvr>
                                      <p:tavLst>
                                        <p:tav tm="0">
                                          <p:val>
                                            <p:strVal val="#ppt_x-.2"/>
                                          </p:val>
                                        </p:tav>
                                        <p:tav tm="100000">
                                          <p:val>
                                            <p:strVal val="#ppt_x"/>
                                          </p:val>
                                        </p:tav>
                                      </p:tavLst>
                                    </p:anim>
                                    <p:anim calcmode="lin" valueType="num">
                                      <p:cBhvr>
                                        <p:cTn id="20" dur="1000" fill="hold"/>
                                        <p:tgtEl>
                                          <p:spTgt spid="19661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96611">
                                            <p:txEl>
                                              <p:pRg st="4" end="4"/>
                                            </p:txEl>
                                          </p:spTgt>
                                        </p:tgtEl>
                                      </p:cBhvr>
                                    </p:animEffect>
                                  </p:childTnLst>
                                </p:cTn>
                              </p:par>
                            </p:childTnLst>
                          </p:cTn>
                        </p:par>
                        <p:par>
                          <p:cTn id="22" fill="hold" nodeType="afterGroup">
                            <p:stCondLst>
                              <p:cond delay="3000"/>
                            </p:stCondLst>
                            <p:childTnLst>
                              <p:par>
                                <p:cTn id="23" presetID="29" presetClass="entr" presetSubtype="0" fill="hold" nodeType="afterEffect">
                                  <p:stCondLst>
                                    <p:cond delay="0"/>
                                  </p:stCondLst>
                                  <p:childTnLst>
                                    <p:set>
                                      <p:cBhvr>
                                        <p:cTn id="24" dur="1" fill="hold">
                                          <p:stCondLst>
                                            <p:cond delay="0"/>
                                          </p:stCondLst>
                                        </p:cTn>
                                        <p:tgtEl>
                                          <p:spTgt spid="196611">
                                            <p:txEl>
                                              <p:pRg st="6" end="6"/>
                                            </p:txEl>
                                          </p:spTgt>
                                        </p:tgtEl>
                                        <p:attrNameLst>
                                          <p:attrName>style.visibility</p:attrName>
                                        </p:attrNameLst>
                                      </p:cBhvr>
                                      <p:to>
                                        <p:strVal val="visible"/>
                                      </p:to>
                                    </p:set>
                                    <p:anim calcmode="lin" valueType="num">
                                      <p:cBhvr>
                                        <p:cTn id="25" dur="1000" fill="hold"/>
                                        <p:tgtEl>
                                          <p:spTgt spid="196611">
                                            <p:txEl>
                                              <p:pRg st="6" end="6"/>
                                            </p:txEl>
                                          </p:spTgt>
                                        </p:tgtEl>
                                        <p:attrNameLst>
                                          <p:attrName>ppt_x</p:attrName>
                                        </p:attrNameLst>
                                      </p:cBhvr>
                                      <p:tavLst>
                                        <p:tav tm="0">
                                          <p:val>
                                            <p:strVal val="#ppt_x-.2"/>
                                          </p:val>
                                        </p:tav>
                                        <p:tav tm="100000">
                                          <p:val>
                                            <p:strVal val="#ppt_x"/>
                                          </p:val>
                                        </p:tav>
                                      </p:tavLst>
                                    </p:anim>
                                    <p:anim calcmode="lin" valueType="num">
                                      <p:cBhvr>
                                        <p:cTn id="26" dur="1000" fill="hold"/>
                                        <p:tgtEl>
                                          <p:spTgt spid="19661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96611">
                                            <p:txEl>
                                              <p:pRg st="6" end="6"/>
                                            </p:txEl>
                                          </p:spTgt>
                                        </p:tgtEl>
                                      </p:cBhvr>
                                    </p:animEffect>
                                  </p:childTnLst>
                                </p:cTn>
                              </p:par>
                            </p:childTnLst>
                          </p:cTn>
                        </p:par>
                        <p:par>
                          <p:cTn id="28" fill="hold" nodeType="afterGroup">
                            <p:stCondLst>
                              <p:cond delay="4000"/>
                            </p:stCondLst>
                            <p:childTnLst>
                              <p:par>
                                <p:cTn id="29" presetID="29" presetClass="entr" presetSubtype="0" fill="hold" nodeType="afterEffect">
                                  <p:stCondLst>
                                    <p:cond delay="0"/>
                                  </p:stCondLst>
                                  <p:childTnLst>
                                    <p:set>
                                      <p:cBhvr>
                                        <p:cTn id="30" dur="1" fill="hold">
                                          <p:stCondLst>
                                            <p:cond delay="0"/>
                                          </p:stCondLst>
                                        </p:cTn>
                                        <p:tgtEl>
                                          <p:spTgt spid="196611">
                                            <p:txEl>
                                              <p:pRg st="8" end="8"/>
                                            </p:txEl>
                                          </p:spTgt>
                                        </p:tgtEl>
                                        <p:attrNameLst>
                                          <p:attrName>style.visibility</p:attrName>
                                        </p:attrNameLst>
                                      </p:cBhvr>
                                      <p:to>
                                        <p:strVal val="visible"/>
                                      </p:to>
                                    </p:set>
                                    <p:anim calcmode="lin" valueType="num">
                                      <p:cBhvr>
                                        <p:cTn id="31" dur="1000" fill="hold"/>
                                        <p:tgtEl>
                                          <p:spTgt spid="196611">
                                            <p:txEl>
                                              <p:pRg st="8" end="8"/>
                                            </p:txEl>
                                          </p:spTgt>
                                        </p:tgtEl>
                                        <p:attrNameLst>
                                          <p:attrName>ppt_x</p:attrName>
                                        </p:attrNameLst>
                                      </p:cBhvr>
                                      <p:tavLst>
                                        <p:tav tm="0">
                                          <p:val>
                                            <p:strVal val="#ppt_x-.2"/>
                                          </p:val>
                                        </p:tav>
                                        <p:tav tm="100000">
                                          <p:val>
                                            <p:strVal val="#ppt_x"/>
                                          </p:val>
                                        </p:tav>
                                      </p:tavLst>
                                    </p:anim>
                                    <p:anim calcmode="lin" valueType="num">
                                      <p:cBhvr>
                                        <p:cTn id="32" dur="1000" fill="hold"/>
                                        <p:tgtEl>
                                          <p:spTgt spid="196611">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96611">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ircle(in)">
                                      <p:cBhvr>
                                        <p:cTn id="3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www.constantair.co.uk/images/Sedex.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905000"/>
            <a:ext cx="3352800" cy="3033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59" name="Picture 6" descr="http://www.designsourcebd.com/images/acv_accord_big.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191000" y="1981200"/>
            <a:ext cx="4314825"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60" name="Picture 8" descr="http://www.designsourcebd.com/images/audit_next_big.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962400" y="3124200"/>
            <a:ext cx="4860925"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61" name="Picture 10" descr="http://www.designsourcebd.com/images/acv_ics_big.jp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667000" y="4648200"/>
            <a:ext cx="2138363"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62" name="Title 9"/>
          <p:cNvSpPr>
            <a:spLocks noGrp="1"/>
          </p:cNvSpPr>
          <p:nvPr>
            <p:ph type="title"/>
          </p:nvPr>
        </p:nvSpPr>
        <p:spPr>
          <a:xfrm>
            <a:off x="2976563" y="457200"/>
            <a:ext cx="3657600" cy="1143000"/>
          </a:xfrm>
        </p:spPr>
        <p:txBody>
          <a:bodyPr/>
          <a:lstStyle/>
          <a:p>
            <a:pPr marL="342900" indent="-342900" eaLnBrk="1" hangingPunct="1"/>
            <a:r>
              <a:rPr lang="en-US" altLang="en-US" dirty="0" smtClean="0"/>
              <a:t/>
            </a:r>
            <a:br>
              <a:rPr lang="en-US" altLang="en-US" dirty="0" smtClean="0"/>
            </a:br>
            <a:r>
              <a:rPr lang="en-US" altLang="en-US" sz="4000" dirty="0" smtClean="0"/>
              <a:t>Certificates</a:t>
            </a:r>
            <a:r>
              <a:rPr lang="en-US" altLang="en-US" dirty="0" smtClean="0"/>
              <a:t> </a:t>
            </a:r>
          </a:p>
        </p:txBody>
      </p:sp>
      <p:pic>
        <p:nvPicPr>
          <p:cNvPr id="7" name="Picture 2"/>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019800" y="-305766"/>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 y="609600"/>
            <a:ext cx="7162800" cy="1143000"/>
          </a:xfrm>
        </p:spPr>
        <p:txBody>
          <a:bodyPr/>
          <a:lstStyle/>
          <a:p>
            <a:pPr eaLnBrk="1" hangingPunct="1"/>
            <a:r>
              <a:rPr lang="en-US" altLang="en-US" dirty="0" smtClean="0"/>
              <a:t>Human Resource Policy</a:t>
            </a:r>
            <a:endParaRPr lang="ru-RU" altLang="en-US" dirty="0" smtClean="0"/>
          </a:p>
        </p:txBody>
      </p:sp>
      <p:sp>
        <p:nvSpPr>
          <p:cNvPr id="9219" name="Rectangle 3"/>
          <p:cNvSpPr>
            <a:spLocks noGrp="1" noChangeArrowheads="1"/>
          </p:cNvSpPr>
          <p:nvPr>
            <p:ph idx="1"/>
          </p:nvPr>
        </p:nvSpPr>
        <p:spPr/>
        <p:txBody>
          <a:bodyPr/>
          <a:lstStyle/>
          <a:p>
            <a:pPr eaLnBrk="1" hangingPunct="1">
              <a:buFontTx/>
              <a:buNone/>
            </a:pPr>
            <a:r>
              <a:rPr lang="en-US" altLang="en-US" sz="2000" dirty="0" smtClean="0">
                <a:ea typeface="ＭＳ Ｐゴシック" pitchFamily="48" charset="-128"/>
              </a:rPr>
              <a:t>Waymart Apparels Ltd</a:t>
            </a:r>
            <a:r>
              <a:rPr lang="en-US" altLang="ko-KR" sz="2000" dirty="0" smtClean="0">
                <a:ea typeface="굴림" charset="-127"/>
              </a:rPr>
              <a:t>. Has over </a:t>
            </a:r>
            <a:r>
              <a:rPr lang="en-US" altLang="ko-KR" sz="2000" dirty="0">
                <a:ea typeface="굴림" charset="-127"/>
              </a:rPr>
              <a:t>8</a:t>
            </a:r>
            <a:r>
              <a:rPr lang="en-US" altLang="ko-KR" sz="2000" dirty="0" smtClean="0">
                <a:ea typeface="굴림" charset="-127"/>
              </a:rPr>
              <a:t>00 employees treated according to human resources policy of the company: </a:t>
            </a:r>
          </a:p>
          <a:p>
            <a:pPr eaLnBrk="1" hangingPunct="1">
              <a:buFontTx/>
              <a:buNone/>
            </a:pPr>
            <a:endParaRPr lang="en-US" altLang="ko-KR" sz="2000" dirty="0" smtClean="0">
              <a:ea typeface="굴림" charset="-127"/>
            </a:endParaRPr>
          </a:p>
          <a:p>
            <a:pPr eaLnBrk="1" hangingPunct="1"/>
            <a:r>
              <a:rPr lang="en-US" altLang="ko-KR" sz="1800" dirty="0" smtClean="0">
                <a:ea typeface="굴림" charset="-127"/>
              </a:rPr>
              <a:t>Every single employee of WAL is an Asset and one of the key driving forces for the company. </a:t>
            </a:r>
          </a:p>
          <a:p>
            <a:pPr eaLnBrk="1" hangingPunct="1"/>
            <a:r>
              <a:rPr lang="en-US" altLang="ko-KR" sz="1800" dirty="0" smtClean="0">
                <a:ea typeface="굴림" charset="-127"/>
              </a:rPr>
              <a:t>Rewarding for the performance is a regular practice in WAL to motivate the employees. </a:t>
            </a:r>
          </a:p>
          <a:p>
            <a:pPr eaLnBrk="1" hangingPunct="1"/>
            <a:r>
              <a:rPr lang="en-US" altLang="ko-KR" sz="1800" dirty="0" smtClean="0">
                <a:ea typeface="굴림" charset="-127"/>
              </a:rPr>
              <a:t>WAL regularly conducts training to improve the skill level of the employees.</a:t>
            </a:r>
          </a:p>
          <a:p>
            <a:pPr eaLnBrk="1" hangingPunct="1"/>
            <a:r>
              <a:rPr lang="en-US" altLang="ko-KR" sz="1800" dirty="0" smtClean="0">
                <a:ea typeface="굴림" charset="-127"/>
              </a:rPr>
              <a:t>Fire drill and training to safe Guard them from any unwanted fire</a:t>
            </a:r>
            <a:endParaRPr lang="ru-RU" altLang="en-US" sz="1800" dirty="0" smtClean="0"/>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19800" y="-304800"/>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9219">
                                            <p:txEl>
                                              <p:pRg st="0" end="0"/>
                                            </p:txEl>
                                          </p:spTgt>
                                        </p:tgtEl>
                                        <p:attrNameLst>
                                          <p:attrName>style.visibility</p:attrName>
                                        </p:attrNameLst>
                                      </p:cBhvr>
                                      <p:to>
                                        <p:strVal val="visible"/>
                                      </p:to>
                                    </p:set>
                                    <p:anim calcmode="discrete" valueType="clr">
                                      <p:cBhvr override="childStyle">
                                        <p:cTn id="7" dur="80"/>
                                        <p:tgtEl>
                                          <p:spTgt spid="921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21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21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9219">
                                            <p:txEl>
                                              <p:pRg st="2" end="2"/>
                                            </p:txEl>
                                          </p:spTgt>
                                        </p:tgtEl>
                                        <p:attrNameLst>
                                          <p:attrName>style.visibility</p:attrName>
                                        </p:attrNameLst>
                                      </p:cBhvr>
                                      <p:to>
                                        <p:strVal val="visible"/>
                                      </p:to>
                                    </p:set>
                                    <p:anim calcmode="lin" valueType="num">
                                      <p:cBhvr>
                                        <p:cTn id="14" dur="1000" fill="hold"/>
                                        <p:tgtEl>
                                          <p:spTgt spid="9219">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921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9219">
                                            <p:txEl>
                                              <p:pRg st="2" end="2"/>
                                            </p:txEl>
                                          </p:spTgt>
                                        </p:tgtEl>
                                      </p:cBhvr>
                                    </p:animEffect>
                                  </p:childTnLst>
                                </p:cTn>
                              </p:par>
                            </p:childTnLst>
                          </p:cTn>
                        </p:par>
                        <p:par>
                          <p:cTn id="17" fill="hold" nodeType="afterGroup">
                            <p:stCondLst>
                              <p:cond delay="1000"/>
                            </p:stCondLst>
                            <p:childTnLst>
                              <p:par>
                                <p:cTn id="18" presetID="29" presetClass="entr" presetSubtype="0" fill="hold" nodeType="afterEffect">
                                  <p:stCondLst>
                                    <p:cond delay="0"/>
                                  </p:stCondLst>
                                  <p:childTnLst>
                                    <p:set>
                                      <p:cBhvr>
                                        <p:cTn id="19" dur="1" fill="hold">
                                          <p:stCondLst>
                                            <p:cond delay="0"/>
                                          </p:stCondLst>
                                        </p:cTn>
                                        <p:tgtEl>
                                          <p:spTgt spid="9219">
                                            <p:txEl>
                                              <p:pRg st="3" end="3"/>
                                            </p:txEl>
                                          </p:spTgt>
                                        </p:tgtEl>
                                        <p:attrNameLst>
                                          <p:attrName>style.visibility</p:attrName>
                                        </p:attrNameLst>
                                      </p:cBhvr>
                                      <p:to>
                                        <p:strVal val="visible"/>
                                      </p:to>
                                    </p:set>
                                    <p:anim calcmode="lin" valueType="num">
                                      <p:cBhvr>
                                        <p:cTn id="20" dur="1000" fill="hold"/>
                                        <p:tgtEl>
                                          <p:spTgt spid="9219">
                                            <p:txEl>
                                              <p:pRg st="3" end="3"/>
                                            </p:txEl>
                                          </p:spTgt>
                                        </p:tgtEl>
                                        <p:attrNameLst>
                                          <p:attrName>ppt_x</p:attrName>
                                        </p:attrNameLst>
                                      </p:cBhvr>
                                      <p:tavLst>
                                        <p:tav tm="0">
                                          <p:val>
                                            <p:strVal val="#ppt_x-.2"/>
                                          </p:val>
                                        </p:tav>
                                        <p:tav tm="100000">
                                          <p:val>
                                            <p:strVal val="#ppt_x"/>
                                          </p:val>
                                        </p:tav>
                                      </p:tavLst>
                                    </p:anim>
                                    <p:anim calcmode="lin" valueType="num">
                                      <p:cBhvr>
                                        <p:cTn id="21" dur="1000" fill="hold"/>
                                        <p:tgtEl>
                                          <p:spTgt spid="921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2" dur="1000"/>
                                        <p:tgtEl>
                                          <p:spTgt spid="9219">
                                            <p:txEl>
                                              <p:pRg st="3" end="3"/>
                                            </p:txEl>
                                          </p:spTgt>
                                        </p:tgtEl>
                                      </p:cBhvr>
                                    </p:animEffect>
                                  </p:childTnLst>
                                </p:cTn>
                              </p:par>
                            </p:childTnLst>
                          </p:cTn>
                        </p:par>
                        <p:par>
                          <p:cTn id="23" fill="hold" nodeType="afterGroup">
                            <p:stCondLst>
                              <p:cond delay="2000"/>
                            </p:stCondLst>
                            <p:childTnLst>
                              <p:par>
                                <p:cTn id="24" presetID="29" presetClass="entr" presetSubtype="0" fill="hold" nodeType="afterEffect">
                                  <p:stCondLst>
                                    <p:cond delay="0"/>
                                  </p:stCondLst>
                                  <p:childTnLst>
                                    <p:set>
                                      <p:cBhvr>
                                        <p:cTn id="25" dur="1" fill="hold">
                                          <p:stCondLst>
                                            <p:cond delay="0"/>
                                          </p:stCondLst>
                                        </p:cTn>
                                        <p:tgtEl>
                                          <p:spTgt spid="9219">
                                            <p:txEl>
                                              <p:pRg st="4" end="4"/>
                                            </p:txEl>
                                          </p:spTgt>
                                        </p:tgtEl>
                                        <p:attrNameLst>
                                          <p:attrName>style.visibility</p:attrName>
                                        </p:attrNameLst>
                                      </p:cBhvr>
                                      <p:to>
                                        <p:strVal val="visible"/>
                                      </p:to>
                                    </p:set>
                                    <p:anim calcmode="lin" valueType="num">
                                      <p:cBhvr>
                                        <p:cTn id="26" dur="1000" fill="hold"/>
                                        <p:tgtEl>
                                          <p:spTgt spid="9219">
                                            <p:txEl>
                                              <p:pRg st="4" end="4"/>
                                            </p:txEl>
                                          </p:spTgt>
                                        </p:tgtEl>
                                        <p:attrNameLst>
                                          <p:attrName>ppt_x</p:attrName>
                                        </p:attrNameLst>
                                      </p:cBhvr>
                                      <p:tavLst>
                                        <p:tav tm="0">
                                          <p:val>
                                            <p:strVal val="#ppt_x-.2"/>
                                          </p:val>
                                        </p:tav>
                                        <p:tav tm="100000">
                                          <p:val>
                                            <p:strVal val="#ppt_x"/>
                                          </p:val>
                                        </p:tav>
                                      </p:tavLst>
                                    </p:anim>
                                    <p:anim calcmode="lin" valueType="num">
                                      <p:cBhvr>
                                        <p:cTn id="27" dur="1000" fill="hold"/>
                                        <p:tgtEl>
                                          <p:spTgt spid="921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9219">
                                            <p:txEl>
                                              <p:pRg st="4" end="4"/>
                                            </p:txEl>
                                          </p:spTgt>
                                        </p:tgtEl>
                                      </p:cBhvr>
                                    </p:animEffect>
                                  </p:childTnLst>
                                </p:cTn>
                              </p:par>
                            </p:childTnLst>
                          </p:cTn>
                        </p:par>
                        <p:par>
                          <p:cTn id="29" fill="hold" nodeType="afterGroup">
                            <p:stCondLst>
                              <p:cond delay="3000"/>
                            </p:stCondLst>
                            <p:childTnLst>
                              <p:par>
                                <p:cTn id="30" presetID="29" presetClass="entr" presetSubtype="0" fill="hold" nodeType="after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 calcmode="lin" valueType="num">
                                      <p:cBhvr>
                                        <p:cTn id="32" dur="1000" fill="hold"/>
                                        <p:tgtEl>
                                          <p:spTgt spid="9219">
                                            <p:txEl>
                                              <p:pRg st="5" end="5"/>
                                            </p:txEl>
                                          </p:spTgt>
                                        </p:tgtEl>
                                        <p:attrNameLst>
                                          <p:attrName>ppt_x</p:attrName>
                                        </p:attrNameLst>
                                      </p:cBhvr>
                                      <p:tavLst>
                                        <p:tav tm="0">
                                          <p:val>
                                            <p:strVal val="#ppt_x-.2"/>
                                          </p:val>
                                        </p:tav>
                                        <p:tav tm="100000">
                                          <p:val>
                                            <p:strVal val="#ppt_x"/>
                                          </p:val>
                                        </p:tav>
                                      </p:tavLst>
                                    </p:anim>
                                    <p:anim calcmode="lin" valueType="num">
                                      <p:cBhvr>
                                        <p:cTn id="33" dur="1000" fill="hold"/>
                                        <p:tgtEl>
                                          <p:spTgt spid="921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921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circle(in)">
                                      <p:cBhvr>
                                        <p:cTn id="3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lstStyle/>
          <a:p>
            <a:pPr eaLnBrk="1" hangingPunct="1"/>
            <a:r>
              <a:rPr lang="en-US" altLang="en-US" sz="3200" dirty="0" smtClean="0"/>
              <a:t>Strengths</a:t>
            </a:r>
          </a:p>
        </p:txBody>
      </p:sp>
      <p:sp>
        <p:nvSpPr>
          <p:cNvPr id="3" name="Content Placeholder 2"/>
          <p:cNvSpPr>
            <a:spLocks noGrp="1"/>
          </p:cNvSpPr>
          <p:nvPr>
            <p:ph idx="1"/>
          </p:nvPr>
        </p:nvSpPr>
        <p:spPr>
          <a:xfrm>
            <a:off x="457200" y="1600201"/>
            <a:ext cx="8001000" cy="2819400"/>
          </a:xfrm>
        </p:spPr>
        <p:txBody>
          <a:bodyPr/>
          <a:lstStyle/>
          <a:p>
            <a:pPr eaLnBrk="1" hangingPunct="1"/>
            <a:r>
              <a:rPr lang="en-US" altLang="en-US" sz="2400" dirty="0" smtClean="0">
                <a:sym typeface="Wingdings" pitchFamily="2" charset="2"/>
              </a:rPr>
              <a:t></a:t>
            </a:r>
            <a:r>
              <a:rPr lang="en-US" altLang="en-US" sz="2400" dirty="0" smtClean="0"/>
              <a:t>Strong team ( Merchandising /Production/Quality ) with the experience of handling buyers.</a:t>
            </a:r>
          </a:p>
          <a:p>
            <a:pPr eaLnBrk="1" hangingPunct="1"/>
            <a:r>
              <a:rPr lang="en-US" altLang="en-US" sz="2400" dirty="0" smtClean="0">
                <a:sym typeface="Wingdings" pitchFamily="2" charset="2"/>
              </a:rPr>
              <a:t></a:t>
            </a:r>
            <a:r>
              <a:rPr lang="en-US" altLang="en-US" sz="2400" dirty="0" smtClean="0"/>
              <a:t>Quick sample turn around </a:t>
            </a:r>
          </a:p>
          <a:p>
            <a:pPr eaLnBrk="1" hangingPunct="1"/>
            <a:r>
              <a:rPr lang="en-US" altLang="en-US" sz="2400" dirty="0" smtClean="0">
                <a:sym typeface="Wingdings" pitchFamily="2" charset="2"/>
              </a:rPr>
              <a:t></a:t>
            </a:r>
            <a:r>
              <a:rPr lang="en-US" altLang="en-US" sz="2400" dirty="0" smtClean="0"/>
              <a:t>Strong Compliance team</a:t>
            </a:r>
          </a:p>
          <a:p>
            <a:pPr eaLnBrk="1" hangingPunct="1"/>
            <a:r>
              <a:rPr lang="en-US" altLang="en-US" sz="2400" dirty="0" smtClean="0">
                <a:sym typeface="Wingdings" pitchFamily="2" charset="2"/>
              </a:rPr>
              <a:t>Certified fire fighter</a:t>
            </a:r>
            <a:endParaRPr lang="en-US" altLang="en-US" sz="2400" dirty="0" smtClean="0"/>
          </a:p>
          <a:p>
            <a:pPr eaLnBrk="1" hangingPunct="1"/>
            <a:endParaRPr lang="en-US" altLang="en-US" dirty="0" smtClean="0"/>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867400" y="-304800"/>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circle(in)">
                                      <p:cBhvr>
                                        <p:cTn id="9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pPr eaLnBrk="1" hangingPunct="1"/>
            <a:r>
              <a:rPr lang="en-US" altLang="en-US" sz="3600" dirty="0" smtClean="0"/>
              <a:t>Weaknesses</a:t>
            </a:r>
          </a:p>
        </p:txBody>
      </p:sp>
      <p:sp>
        <p:nvSpPr>
          <p:cNvPr id="3" name="Content Placeholder 2"/>
          <p:cNvSpPr>
            <a:spLocks noGrp="1"/>
          </p:cNvSpPr>
          <p:nvPr>
            <p:ph idx="1"/>
          </p:nvPr>
        </p:nvSpPr>
        <p:spPr>
          <a:xfrm>
            <a:off x="0" y="1828800"/>
            <a:ext cx="9144000" cy="4572000"/>
          </a:xfrm>
        </p:spPr>
        <p:txBody>
          <a:bodyPr/>
          <a:lstStyle/>
          <a:p>
            <a:pPr lvl="1" eaLnBrk="1" hangingPunct="1">
              <a:buFontTx/>
              <a:buNone/>
            </a:pPr>
            <a:endParaRPr lang="en-US" altLang="en-US" dirty="0" smtClean="0">
              <a:sym typeface="Wingdings" pitchFamily="2" charset="2"/>
            </a:endParaRPr>
          </a:p>
          <a:p>
            <a:pPr lvl="1" eaLnBrk="1" hangingPunct="1">
              <a:buFontTx/>
              <a:buNone/>
            </a:pPr>
            <a:r>
              <a:rPr lang="en-US" altLang="en-US" dirty="0" smtClean="0">
                <a:sym typeface="Wingdings" pitchFamily="2" charset="2"/>
              </a:rPr>
              <a:t></a:t>
            </a:r>
            <a:r>
              <a:rPr lang="en-US" altLang="en-US" dirty="0" smtClean="0"/>
              <a:t>Inability to book </a:t>
            </a:r>
            <a:r>
              <a:rPr lang="en-US" altLang="en-US" dirty="0" err="1" smtClean="0"/>
              <a:t>greige</a:t>
            </a:r>
            <a:r>
              <a:rPr lang="en-US" altLang="en-US" dirty="0" smtClean="0"/>
              <a:t>/fabric  in advance to meet buyers tight lead time </a:t>
            </a:r>
          </a:p>
          <a:p>
            <a:pPr lvl="1" eaLnBrk="1" hangingPunct="1">
              <a:buFontTx/>
              <a:buNone/>
            </a:pPr>
            <a:r>
              <a:rPr lang="en-US" altLang="en-US" dirty="0" smtClean="0">
                <a:sym typeface="Wingdings" pitchFamily="2" charset="2"/>
              </a:rPr>
              <a:t></a:t>
            </a:r>
            <a:r>
              <a:rPr lang="en-US" altLang="en-US" dirty="0" smtClean="0"/>
              <a:t>Non-flexibility of production plans  to serve fashion trend oriented buyers .( Buyers are changing their styles time to time with the change of trends. This may affect our production plans regularly </a:t>
            </a:r>
          </a:p>
          <a:p>
            <a:pPr lvl="1" eaLnBrk="1" hangingPunct="1">
              <a:buFontTx/>
              <a:buNone/>
            </a:pPr>
            <a:r>
              <a:rPr lang="en-US" altLang="en-US" dirty="0" smtClean="0">
                <a:sym typeface="Wingdings" pitchFamily="2" charset="2"/>
              </a:rPr>
              <a:t>Small </a:t>
            </a:r>
            <a:r>
              <a:rPr lang="en-US" altLang="en-US" dirty="0">
                <a:sym typeface="Wingdings" pitchFamily="2" charset="2"/>
              </a:rPr>
              <a:t>s</a:t>
            </a:r>
            <a:r>
              <a:rPr lang="en-US" altLang="en-US" dirty="0" smtClean="0">
                <a:sym typeface="Wingdings" pitchFamily="2" charset="2"/>
              </a:rPr>
              <a:t>ample room</a:t>
            </a:r>
            <a:endParaRPr lang="en-US" altLang="en-US" dirty="0" smtClean="0"/>
          </a:p>
          <a:p>
            <a:pPr lvl="1" eaLnBrk="1" hangingPunct="1">
              <a:buFontTx/>
              <a:buNone/>
            </a:pPr>
            <a:endParaRPr lang="en-US" altLang="en-US" dirty="0" smtClean="0"/>
          </a:p>
          <a:p>
            <a:pPr eaLnBrk="1" hangingPunct="1"/>
            <a:endParaRPr lang="en-US" altLang="en-US" sz="2800" dirty="0" smtClean="0"/>
          </a:p>
          <a:p>
            <a:pPr eaLnBrk="1" hangingPunct="1"/>
            <a:endParaRPr lang="en-US" altLang="en-US" dirty="0" smtClean="0"/>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994400" y="-38100"/>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6" presetClass="entr" presetSubtype="16"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circle(in)">
                                      <p:cBhvr>
                                        <p:cTn id="7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lstStyle/>
          <a:p>
            <a:pPr eaLnBrk="1" hangingPunct="1"/>
            <a:r>
              <a:rPr lang="en-US" altLang="en-US" sz="2800" dirty="0" smtClean="0"/>
              <a:t>Opportunities</a:t>
            </a:r>
          </a:p>
        </p:txBody>
      </p:sp>
      <p:sp>
        <p:nvSpPr>
          <p:cNvPr id="3" name="Content Placeholder 2"/>
          <p:cNvSpPr>
            <a:spLocks noGrp="1"/>
          </p:cNvSpPr>
          <p:nvPr>
            <p:ph idx="1"/>
          </p:nvPr>
        </p:nvSpPr>
        <p:spPr/>
        <p:txBody>
          <a:bodyPr/>
          <a:lstStyle/>
          <a:p>
            <a:pPr lvl="1" eaLnBrk="1" hangingPunct="1">
              <a:buFontTx/>
              <a:buNone/>
            </a:pPr>
            <a:r>
              <a:rPr lang="en-US" altLang="en-US" dirty="0" smtClean="0">
                <a:sym typeface="Wingdings" pitchFamily="2" charset="2"/>
              </a:rPr>
              <a:t>Located Close to buyer s office</a:t>
            </a:r>
            <a:r>
              <a:rPr lang="en-US" altLang="en-US" dirty="0" smtClean="0"/>
              <a:t>,</a:t>
            </a:r>
            <a:endParaRPr lang="en-US" altLang="en-US" sz="3200" dirty="0" smtClean="0"/>
          </a:p>
          <a:p>
            <a:pPr lvl="1" eaLnBrk="1" hangingPunct="1">
              <a:buFontTx/>
              <a:buNone/>
            </a:pPr>
            <a:r>
              <a:rPr lang="en-US" altLang="en-US" dirty="0" smtClean="0">
                <a:sym typeface="Wingdings" pitchFamily="2" charset="2"/>
              </a:rPr>
              <a:t></a:t>
            </a:r>
            <a:r>
              <a:rPr lang="en-US" altLang="en-US" dirty="0" smtClean="0"/>
              <a:t>Close to the Airport and hotel</a:t>
            </a:r>
          </a:p>
          <a:p>
            <a:pPr lvl="1" eaLnBrk="1" hangingPunct="1">
              <a:buFontTx/>
              <a:buNone/>
            </a:pPr>
            <a:r>
              <a:rPr lang="en-US" altLang="en-US" dirty="0" smtClean="0">
                <a:sym typeface="Wingdings" pitchFamily="2" charset="2"/>
              </a:rPr>
              <a:t></a:t>
            </a:r>
            <a:r>
              <a:rPr lang="en-US" altLang="en-US" dirty="0" smtClean="0"/>
              <a:t>We can show Our Lead buyer and get new customers </a:t>
            </a:r>
            <a:endParaRPr lang="en-US" altLang="en-US" sz="3200" dirty="0" smtClean="0"/>
          </a:p>
          <a:p>
            <a:pPr eaLnBrk="1" hangingPunct="1"/>
            <a:endParaRPr lang="en-US" altLang="en-US" dirty="0" smtClean="0"/>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715000" y="-12700"/>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6" presetClass="entr" presetSubtype="16"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circle(in)">
                                      <p:cBhvr>
                                        <p:cTn id="7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3"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191000"/>
            <a:ext cx="3200400" cy="234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27654" name="Picture 6"/>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00400" y="4191000"/>
            <a:ext cx="3200400" cy="243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27655" name="Picture 7"/>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400800" y="4267200"/>
            <a:ext cx="2743200" cy="243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sp>
        <p:nvSpPr>
          <p:cNvPr id="10" name="Rectangle 2"/>
          <p:cNvSpPr>
            <a:spLocks noGrp="1" noChangeArrowheads="1"/>
          </p:cNvSpPr>
          <p:nvPr>
            <p:ph type="title"/>
          </p:nvPr>
        </p:nvSpPr>
        <p:spPr>
          <a:xfrm>
            <a:off x="0" y="914400"/>
            <a:ext cx="4495800" cy="990600"/>
          </a:xfrm>
        </p:spPr>
        <p:txBody>
          <a:bodyPr rtlCol="0">
            <a:normAutofit/>
          </a:bodyPr>
          <a:lstStyle/>
          <a:p>
            <a:pPr eaLnBrk="1" fontAlgn="auto" hangingPunct="1">
              <a:spcAft>
                <a:spcPts val="0"/>
              </a:spcAft>
              <a:defRPr/>
            </a:pPr>
            <a:r>
              <a:rPr lang="en-US" sz="2800" dirty="0" smtClean="0"/>
              <a:t>Prize distribution</a:t>
            </a:r>
          </a:p>
        </p:txBody>
      </p:sp>
      <p:pic>
        <p:nvPicPr>
          <p:cNvPr id="15362"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10067" y="1371600"/>
            <a:ext cx="4741333" cy="2667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638800" y="283210"/>
            <a:ext cx="2590800" cy="39077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type="body" idx="1"/>
          </p:nvPr>
        </p:nvSpPr>
        <p:spPr>
          <a:xfrm>
            <a:off x="0" y="838200"/>
            <a:ext cx="4572000" cy="990600"/>
          </a:xfrm>
        </p:spPr>
        <p:txBody>
          <a:bodyPr rtlCol="0">
            <a:normAutofit/>
          </a:bodyPr>
          <a:lstStyle/>
          <a:p>
            <a:pPr eaLnBrk="1" fontAlgn="auto" hangingPunct="1">
              <a:spcAft>
                <a:spcPts val="0"/>
              </a:spcAft>
              <a:buFont typeface="Arial" panose="020B0604020202020204" pitchFamily="34" charset="0"/>
              <a:buNone/>
              <a:defRPr/>
            </a:pPr>
            <a:r>
              <a:rPr lang="en-US" altLang="en-US" sz="4400" smtClean="0"/>
              <a:t>FIRE TRAINING</a:t>
            </a:r>
          </a:p>
        </p:txBody>
      </p:sp>
      <p:pic>
        <p:nvPicPr>
          <p:cNvPr id="25603"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1600" y="1981200"/>
            <a:ext cx="31750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sp>
        <p:nvSpPr>
          <p:cNvPr id="6" name="Text Placeholder 2"/>
          <p:cNvSpPr txBox="1">
            <a:spLocks/>
          </p:cNvSpPr>
          <p:nvPr/>
        </p:nvSpPr>
        <p:spPr bwMode="auto">
          <a:xfrm>
            <a:off x="1524000" y="5638800"/>
            <a:ext cx="4953000" cy="457200"/>
          </a:xfrm>
          <a:prstGeom prst="rect">
            <a:avLst/>
          </a:prstGeom>
          <a:noFill/>
          <a:ln w="9525">
            <a:noFill/>
            <a:miter lim="800000"/>
            <a:headEnd/>
            <a:tailEnd/>
          </a:ln>
        </p:spPr>
        <p:txBody>
          <a:bodyPr anchor="b"/>
          <a:lstStyle/>
          <a:p>
            <a:pPr eaLnBrk="0" hangingPunct="0">
              <a:spcBef>
                <a:spcPct val="20000"/>
              </a:spcBef>
              <a:buClr>
                <a:schemeClr val="accent1"/>
              </a:buClr>
              <a:defRPr/>
            </a:pPr>
            <a:r>
              <a:rPr lang="en-US" sz="2000" kern="0" dirty="0">
                <a:latin typeface="+mn-lt"/>
              </a:rPr>
              <a:t>TRAINING  FROM FIRE  DEPARTMENT</a:t>
            </a:r>
          </a:p>
        </p:txBody>
      </p:sp>
      <p:pic>
        <p:nvPicPr>
          <p:cNvPr id="25605"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76600" y="1981200"/>
            <a:ext cx="29718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25606" name="Picture 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248400" y="1981200"/>
            <a:ext cx="28956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7" name="Picture 2"/>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5715000" y="-12700"/>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Placeholder 2"/>
          <p:cNvSpPr>
            <a:spLocks noGrp="1"/>
          </p:cNvSpPr>
          <p:nvPr>
            <p:ph type="body" idx="1"/>
          </p:nvPr>
        </p:nvSpPr>
        <p:spPr>
          <a:xfrm>
            <a:off x="0" y="838200"/>
            <a:ext cx="4572000" cy="990600"/>
          </a:xfrm>
        </p:spPr>
        <p:txBody>
          <a:bodyPr rtlCol="0">
            <a:normAutofit/>
          </a:bodyPr>
          <a:lstStyle/>
          <a:p>
            <a:pPr eaLnBrk="1" fontAlgn="auto" hangingPunct="1">
              <a:spcAft>
                <a:spcPts val="0"/>
              </a:spcAft>
              <a:buFont typeface="Arial" panose="020B0604020202020204" pitchFamily="34" charset="0"/>
              <a:buNone/>
              <a:defRPr/>
            </a:pPr>
            <a:r>
              <a:rPr lang="en-US" altLang="en-US" sz="4400" smtClean="0"/>
              <a:t>FACTORY DAYS</a:t>
            </a:r>
          </a:p>
        </p:txBody>
      </p:sp>
      <p:pic>
        <p:nvPicPr>
          <p:cNvPr id="2662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828800"/>
            <a:ext cx="30480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26628"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048000" y="1828800"/>
            <a:ext cx="28956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26629"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943600" y="1828800"/>
            <a:ext cx="32004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26630" name="Picture 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0" y="4114800"/>
            <a:ext cx="3124200" cy="243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26631" name="Picture 6"/>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3048000" y="4114800"/>
            <a:ext cx="2971800" cy="243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26632" name="Picture 7"/>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6019800" y="4114800"/>
            <a:ext cx="3124200" cy="243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9" name="Picture 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5715000" y="-12700"/>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1905000"/>
            <a:ext cx="1676400" cy="19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71" name="Picture 8"/>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4343400"/>
            <a:ext cx="1676400" cy="1919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ext Placeholder 11"/>
          <p:cNvSpPr txBox="1">
            <a:spLocks/>
          </p:cNvSpPr>
          <p:nvPr/>
        </p:nvSpPr>
        <p:spPr bwMode="auto">
          <a:xfrm>
            <a:off x="1905000" y="3886200"/>
            <a:ext cx="7010400" cy="2514600"/>
          </a:xfrm>
          <a:prstGeom prst="rect">
            <a:avLst/>
          </a:prstGeom>
          <a:noFill/>
          <a:ln w="9525">
            <a:noFill/>
            <a:miter lim="800000"/>
            <a:headEnd/>
            <a:tailEnd/>
          </a:ln>
        </p:spPr>
        <p:txBody>
          <a:bodyPr anchor="b"/>
          <a:lstStyle/>
          <a:p>
            <a:pPr eaLnBrk="0" hangingPunct="0">
              <a:spcBef>
                <a:spcPct val="20000"/>
              </a:spcBef>
              <a:buClr>
                <a:schemeClr val="accent1"/>
              </a:buClr>
              <a:defRPr/>
            </a:pPr>
            <a:r>
              <a:rPr lang="en-US" sz="1600" b="1" u="sng" kern="0" dirty="0">
                <a:solidFill>
                  <a:srgbClr val="7030A0"/>
                </a:solidFill>
                <a:latin typeface="+mn-lt"/>
              </a:rPr>
              <a:t>MR. MD ZAHANGIR ALAM . FCA</a:t>
            </a:r>
          </a:p>
          <a:p>
            <a:pPr eaLnBrk="0" hangingPunct="0">
              <a:spcBef>
                <a:spcPct val="20000"/>
              </a:spcBef>
              <a:buClr>
                <a:schemeClr val="accent1"/>
              </a:buClr>
              <a:defRPr/>
            </a:pPr>
            <a:r>
              <a:rPr lang="en-US" sz="1600" b="1" u="sng" kern="0" dirty="0">
                <a:solidFill>
                  <a:srgbClr val="7030A0"/>
                </a:solidFill>
              </a:rPr>
              <a:t>MANAGING DIRECTOR</a:t>
            </a:r>
          </a:p>
          <a:p>
            <a:pPr eaLnBrk="0" hangingPunct="0">
              <a:spcBef>
                <a:spcPct val="20000"/>
              </a:spcBef>
              <a:buClr>
                <a:schemeClr val="accent1"/>
              </a:buClr>
              <a:defRPr/>
            </a:pPr>
            <a:endParaRPr lang="en-US" sz="1400" b="1" kern="0" dirty="0">
              <a:latin typeface="+mn-lt"/>
            </a:endParaRPr>
          </a:p>
          <a:p>
            <a:pPr eaLnBrk="0" hangingPunct="0">
              <a:spcBef>
                <a:spcPct val="20000"/>
              </a:spcBef>
              <a:buClr>
                <a:schemeClr val="accent1"/>
              </a:buClr>
              <a:defRPr/>
            </a:pPr>
            <a:r>
              <a:rPr lang="en-US" sz="1600" b="1" kern="0" dirty="0">
                <a:latin typeface="+mn-lt"/>
              </a:rPr>
              <a:t>Pacing the momentum of modernization in Garment Manufacturing worldwide , Mr Alam is an icon to the whole business for his education experience wisdom and passion. All the company members are lead to the best result through his experienced management of every affair of business. A widely acceptable visionary character Mr Alam is firmly believed and depended by all his timely decision honesty sincerity discipline and care.</a:t>
            </a:r>
          </a:p>
        </p:txBody>
      </p:sp>
      <p:sp>
        <p:nvSpPr>
          <p:cNvPr id="9" name="Text Placeholder 11"/>
          <p:cNvSpPr txBox="1">
            <a:spLocks/>
          </p:cNvSpPr>
          <p:nvPr/>
        </p:nvSpPr>
        <p:spPr bwMode="auto">
          <a:xfrm>
            <a:off x="1905000" y="1981200"/>
            <a:ext cx="6934200" cy="19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b="1" u="sng" dirty="0">
                <a:solidFill>
                  <a:srgbClr val="7030A0"/>
                </a:solidFill>
                <a:latin typeface="Palatino Linotype" pitchFamily="18" charset="0"/>
              </a:rPr>
              <a:t>MRS. KAZI MAHJABIN MOMTAZ</a:t>
            </a:r>
          </a:p>
          <a:p>
            <a:pPr eaLnBrk="1" hangingPunct="1">
              <a:spcBef>
                <a:spcPct val="0"/>
              </a:spcBef>
              <a:buFontTx/>
              <a:buNone/>
            </a:pPr>
            <a:r>
              <a:rPr lang="en-US" altLang="en-US" sz="1600" b="1" u="sng" dirty="0">
                <a:solidFill>
                  <a:srgbClr val="7030A0"/>
                </a:solidFill>
                <a:latin typeface="Palatino Linotype" pitchFamily="18" charset="0"/>
              </a:rPr>
              <a:t>CHAIRMAN</a:t>
            </a:r>
            <a:endParaRPr lang="en-US" altLang="en-US" sz="1600" u="sng" dirty="0">
              <a:solidFill>
                <a:srgbClr val="7030A0"/>
              </a:solidFill>
              <a:latin typeface="Palatino Linotype" pitchFamily="18" charset="0"/>
            </a:endParaRPr>
          </a:p>
          <a:p>
            <a:pPr eaLnBrk="1" hangingPunct="1">
              <a:spcBef>
                <a:spcPct val="0"/>
              </a:spcBef>
              <a:buFontTx/>
              <a:buNone/>
            </a:pPr>
            <a:endParaRPr lang="en-US" altLang="en-US" sz="1600" dirty="0">
              <a:latin typeface="Palatino Linotype" pitchFamily="18" charset="0"/>
            </a:endParaRPr>
          </a:p>
          <a:p>
            <a:pPr eaLnBrk="1" hangingPunct="1">
              <a:spcBef>
                <a:spcPct val="0"/>
              </a:spcBef>
              <a:buFontTx/>
              <a:buNone/>
            </a:pPr>
            <a:r>
              <a:rPr lang="en-US" altLang="en-US" sz="1600" b="1" dirty="0">
                <a:latin typeface="Palatino Linotype" pitchFamily="18" charset="0"/>
              </a:rPr>
              <a:t>A person with wisdom and belief pursuing the best output with available resource. Honesty and affection is her priceless asset of life which is the inspiration for the company staffs. A respected and caring mother of two children is equally mother to all the members of D &amp; S</a:t>
            </a:r>
            <a:endParaRPr lang="en-US" altLang="en-US" sz="1600" dirty="0">
              <a:latin typeface="Palatino Linotype" pitchFamily="18" charset="0"/>
            </a:endParaRPr>
          </a:p>
        </p:txBody>
      </p:sp>
      <p:pic>
        <p:nvPicPr>
          <p:cNvPr id="8" name="Picture 2"/>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5981700" y="-229566"/>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barn(inVertical)">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arn(inVertical)">
                                      <p:cBhvr>
                                        <p:cTn id="17" dur="500"/>
                                        <p:tgtEl>
                                          <p:spTgt spid="9">
                                            <p:txEl>
                                              <p:pRg st="0" end="0"/>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barn(inVertical)">
                                      <p:cBhvr>
                                        <p:cTn id="20" dur="500"/>
                                        <p:tgtEl>
                                          <p:spTgt spid="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barn(inVertical)">
                                      <p:cBhvr>
                                        <p:cTn id="25" dur="500"/>
                                        <p:tgtEl>
                                          <p:spTgt spid="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7171"/>
                                        </p:tgtEl>
                                        <p:attrNameLst>
                                          <p:attrName>style.visibility</p:attrName>
                                        </p:attrNameLst>
                                      </p:cBhvr>
                                      <p:to>
                                        <p:strVal val="visible"/>
                                      </p:to>
                                    </p:set>
                                    <p:animEffect transition="in" filter="barn(inVertical)">
                                      <p:cBhvr>
                                        <p:cTn id="30" dur="500"/>
                                        <p:tgtEl>
                                          <p:spTgt spid="717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barn(inVertical)">
                                      <p:cBhvr>
                                        <p:cTn id="35" dur="500"/>
                                        <p:tgtEl>
                                          <p:spTgt spid="13">
                                            <p:txEl>
                                              <p:pRg st="0" end="0"/>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13">
                                            <p:txEl>
                                              <p:pRg st="1" end="1"/>
                                            </p:txEl>
                                          </p:spTgt>
                                        </p:tgtEl>
                                        <p:attrNameLst>
                                          <p:attrName>style.visibility</p:attrName>
                                        </p:attrNameLst>
                                      </p:cBhvr>
                                      <p:to>
                                        <p:strVal val="visible"/>
                                      </p:to>
                                    </p:set>
                                    <p:animEffect transition="in" filter="barn(inVertical)">
                                      <p:cBhvr>
                                        <p:cTn id="38" dur="500"/>
                                        <p:tgtEl>
                                          <p:spTgt spid="1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3">
                                            <p:txEl>
                                              <p:pRg st="3" end="3"/>
                                            </p:txEl>
                                          </p:spTgt>
                                        </p:tgtEl>
                                        <p:attrNameLst>
                                          <p:attrName>style.visibility</p:attrName>
                                        </p:attrNameLst>
                                      </p:cBhvr>
                                      <p:to>
                                        <p:strVal val="visible"/>
                                      </p:to>
                                    </p:set>
                                    <p:animEffect transition="in" filter="barn(inVertical)">
                                      <p:cBhvr>
                                        <p:cTn id="43"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sz="quarter"/>
          </p:nvPr>
        </p:nvSpPr>
        <p:spPr>
          <a:xfrm>
            <a:off x="0" y="990600"/>
            <a:ext cx="4495800" cy="914400"/>
          </a:xfrm>
        </p:spPr>
        <p:txBody>
          <a:bodyPr/>
          <a:lstStyle/>
          <a:p>
            <a:pPr eaLnBrk="1" hangingPunct="1"/>
            <a:r>
              <a:rPr lang="en-US" altLang="en-US" smtClean="0"/>
              <a:t>CONTACT POINTS</a:t>
            </a:r>
          </a:p>
        </p:txBody>
      </p:sp>
      <p:sp>
        <p:nvSpPr>
          <p:cNvPr id="4" name="Content Placeholder 3"/>
          <p:cNvSpPr>
            <a:spLocks noGrp="1"/>
          </p:cNvSpPr>
          <p:nvPr>
            <p:ph sz="quarter" idx="2"/>
          </p:nvPr>
        </p:nvSpPr>
        <p:spPr>
          <a:xfrm>
            <a:off x="228600" y="2209800"/>
            <a:ext cx="4038600" cy="1905000"/>
          </a:xfrm>
        </p:spPr>
        <p:txBody>
          <a:bodyPr/>
          <a:lstStyle/>
          <a:p>
            <a:pPr algn="ctr" eaLnBrk="1" hangingPunct="1">
              <a:lnSpc>
                <a:spcPct val="90000"/>
              </a:lnSpc>
              <a:buFontTx/>
              <a:buNone/>
            </a:pPr>
            <a:r>
              <a:rPr lang="en-US" altLang="en-US" sz="1800" dirty="0" smtClean="0"/>
              <a:t>Waymart </a:t>
            </a:r>
            <a:r>
              <a:rPr lang="en-US" altLang="en-US" sz="1800" dirty="0" err="1" smtClean="0"/>
              <a:t>Appareals</a:t>
            </a:r>
            <a:r>
              <a:rPr lang="en-US" altLang="en-US" sz="1800" dirty="0" smtClean="0"/>
              <a:t> </a:t>
            </a:r>
          </a:p>
          <a:p>
            <a:pPr algn="ctr" eaLnBrk="1" hangingPunct="1">
              <a:lnSpc>
                <a:spcPct val="90000"/>
              </a:lnSpc>
              <a:buFontTx/>
              <a:buNone/>
            </a:pPr>
            <a:r>
              <a:rPr lang="en-US" altLang="en-US" sz="1800" dirty="0" smtClean="0"/>
              <a:t>96/1 </a:t>
            </a:r>
            <a:r>
              <a:rPr lang="en-US" altLang="en-US" sz="1800" dirty="0" err="1" smtClean="0"/>
              <a:t>Kazi</a:t>
            </a:r>
            <a:r>
              <a:rPr lang="en-US" altLang="en-US" sz="1800" dirty="0" smtClean="0"/>
              <a:t> shopping Center Kuril </a:t>
            </a:r>
            <a:r>
              <a:rPr lang="en-US" altLang="en-US" sz="1800" dirty="0" err="1" smtClean="0"/>
              <a:t>Kazi</a:t>
            </a:r>
            <a:r>
              <a:rPr lang="en-US" altLang="en-US" sz="1800" dirty="0" smtClean="0"/>
              <a:t> </a:t>
            </a:r>
            <a:r>
              <a:rPr lang="en-US" altLang="en-US" sz="1800" dirty="0" err="1" smtClean="0"/>
              <a:t>bari</a:t>
            </a:r>
            <a:r>
              <a:rPr lang="en-US" altLang="en-US" sz="1800" dirty="0" smtClean="0"/>
              <a:t> </a:t>
            </a:r>
            <a:r>
              <a:rPr lang="en-US" altLang="en-US" sz="1800" dirty="0" err="1" smtClean="0"/>
              <a:t>Badda</a:t>
            </a:r>
            <a:r>
              <a:rPr lang="en-US" altLang="en-US" sz="1800" dirty="0" smtClean="0"/>
              <a:t> Dhaka</a:t>
            </a:r>
          </a:p>
          <a:p>
            <a:pPr algn="ctr" eaLnBrk="1" hangingPunct="1">
              <a:lnSpc>
                <a:spcPct val="90000"/>
              </a:lnSpc>
              <a:buFontTx/>
              <a:buNone/>
            </a:pPr>
            <a:r>
              <a:rPr lang="en-US" altLang="en-US" sz="2400" b="1" dirty="0" smtClean="0"/>
              <a:t>Adrian Rodriguez</a:t>
            </a:r>
          </a:p>
          <a:p>
            <a:pPr algn="ctr" eaLnBrk="1" hangingPunct="1">
              <a:lnSpc>
                <a:spcPct val="90000"/>
              </a:lnSpc>
              <a:buFontTx/>
              <a:buNone/>
            </a:pPr>
            <a:r>
              <a:rPr lang="en-US" altLang="en-US" sz="1800" dirty="0" smtClean="0">
                <a:ea typeface="ＭＳ Ｐゴシック" pitchFamily="48" charset="-128"/>
              </a:rPr>
              <a:t>Email:  </a:t>
            </a:r>
            <a:r>
              <a:rPr lang="en-US" altLang="en-US" sz="1800" b="1" dirty="0" smtClean="0">
                <a:hlinkClick r:id="rId2"/>
              </a:rPr>
              <a:t>adrian@designsourcebd.com</a:t>
            </a:r>
            <a:r>
              <a:rPr lang="en-US" altLang="en-US" sz="1800" b="1" dirty="0" smtClean="0"/>
              <a:t> </a:t>
            </a:r>
          </a:p>
          <a:p>
            <a:pPr algn="ctr" eaLnBrk="1" hangingPunct="1">
              <a:lnSpc>
                <a:spcPct val="90000"/>
              </a:lnSpc>
              <a:buFontTx/>
              <a:buNone/>
            </a:pPr>
            <a:r>
              <a:rPr lang="en-US" altLang="en-US" sz="1800" dirty="0" smtClean="0"/>
              <a:t>Cell </a:t>
            </a:r>
            <a:r>
              <a:rPr lang="en-US" altLang="en-US" sz="1800" dirty="0" smtClean="0">
                <a:ea typeface="ＭＳ Ｐゴシック" pitchFamily="48" charset="-128"/>
              </a:rPr>
              <a:t>+88 01955563430</a:t>
            </a:r>
          </a:p>
          <a:p>
            <a:pPr eaLnBrk="1" hangingPunct="1"/>
            <a:endParaRPr lang="en-US" altLang="en-US" sz="1600" dirty="0" smtClean="0"/>
          </a:p>
        </p:txBody>
      </p:sp>
      <p:sp>
        <p:nvSpPr>
          <p:cNvPr id="10" name="Content Placeholder 3"/>
          <p:cNvSpPr>
            <a:spLocks noGrp="1"/>
          </p:cNvSpPr>
          <p:nvPr>
            <p:ph sz="quarter" idx="2"/>
          </p:nvPr>
        </p:nvSpPr>
        <p:spPr>
          <a:xfrm>
            <a:off x="4953000" y="2209800"/>
            <a:ext cx="4038600" cy="1905000"/>
          </a:xfrm>
        </p:spPr>
        <p:txBody>
          <a:bodyPr/>
          <a:lstStyle/>
          <a:p>
            <a:pPr algn="ctr" eaLnBrk="1" hangingPunct="1">
              <a:lnSpc>
                <a:spcPct val="90000"/>
              </a:lnSpc>
              <a:buFontTx/>
              <a:buNone/>
            </a:pPr>
            <a:r>
              <a:rPr lang="en-US" altLang="en-US" sz="1800" dirty="0" smtClean="0"/>
              <a:t>Waymart </a:t>
            </a:r>
            <a:r>
              <a:rPr lang="en-US" altLang="en-US" sz="1800" dirty="0" err="1" smtClean="0"/>
              <a:t>Appareals</a:t>
            </a:r>
            <a:r>
              <a:rPr lang="en-US" altLang="en-US" sz="1800" dirty="0" smtClean="0"/>
              <a:t> </a:t>
            </a:r>
          </a:p>
          <a:p>
            <a:pPr algn="ctr" eaLnBrk="1" hangingPunct="1">
              <a:lnSpc>
                <a:spcPct val="90000"/>
              </a:lnSpc>
              <a:buFontTx/>
              <a:buNone/>
            </a:pPr>
            <a:r>
              <a:rPr lang="en-US" altLang="en-US" sz="1800" dirty="0" smtClean="0"/>
              <a:t>96/1 </a:t>
            </a:r>
            <a:r>
              <a:rPr lang="en-US" altLang="en-US" sz="1800" dirty="0" err="1" smtClean="0"/>
              <a:t>Kazi</a:t>
            </a:r>
            <a:r>
              <a:rPr lang="en-US" altLang="en-US" sz="1800" dirty="0" smtClean="0"/>
              <a:t> shopping Center Kuril </a:t>
            </a:r>
            <a:r>
              <a:rPr lang="en-US" altLang="en-US" sz="1800" dirty="0" err="1" smtClean="0"/>
              <a:t>Kazi</a:t>
            </a:r>
            <a:r>
              <a:rPr lang="en-US" altLang="en-US" sz="1800" dirty="0" smtClean="0"/>
              <a:t> </a:t>
            </a:r>
            <a:r>
              <a:rPr lang="en-US" altLang="en-US" sz="1800" dirty="0" err="1" smtClean="0"/>
              <a:t>bari</a:t>
            </a:r>
            <a:r>
              <a:rPr lang="en-US" altLang="en-US" sz="1800" dirty="0" smtClean="0"/>
              <a:t> </a:t>
            </a:r>
            <a:r>
              <a:rPr lang="en-US" altLang="en-US" sz="1800" dirty="0" err="1" smtClean="0"/>
              <a:t>Badda</a:t>
            </a:r>
            <a:r>
              <a:rPr lang="en-US" altLang="en-US" sz="1800" dirty="0" smtClean="0"/>
              <a:t> Dhaka</a:t>
            </a:r>
          </a:p>
          <a:p>
            <a:pPr algn="ctr" eaLnBrk="1" hangingPunct="1">
              <a:lnSpc>
                <a:spcPct val="90000"/>
              </a:lnSpc>
              <a:buFontTx/>
              <a:buNone/>
            </a:pPr>
            <a:r>
              <a:rPr lang="en-US" altLang="en-US" sz="2400" b="1" dirty="0" err="1" smtClean="0"/>
              <a:t>Jahid</a:t>
            </a:r>
            <a:r>
              <a:rPr lang="en-US" altLang="en-US" sz="2400" b="1" dirty="0" smtClean="0"/>
              <a:t> </a:t>
            </a:r>
            <a:r>
              <a:rPr lang="en-US" altLang="en-US" sz="2400" b="1" dirty="0" err="1" smtClean="0"/>
              <a:t>Hossain</a:t>
            </a:r>
            <a:endParaRPr lang="en-US" altLang="en-US" sz="2400" b="1" dirty="0" smtClean="0"/>
          </a:p>
          <a:p>
            <a:pPr algn="ctr" eaLnBrk="1" hangingPunct="1">
              <a:lnSpc>
                <a:spcPct val="90000"/>
              </a:lnSpc>
              <a:buFontTx/>
              <a:buNone/>
            </a:pPr>
            <a:r>
              <a:rPr lang="en-US" altLang="en-US" sz="1800" dirty="0" smtClean="0">
                <a:ea typeface="ＭＳ Ｐゴシック" pitchFamily="48" charset="-128"/>
              </a:rPr>
              <a:t>Email:  </a:t>
            </a:r>
            <a:r>
              <a:rPr lang="en-US" altLang="en-US" sz="1800" b="1" dirty="0" smtClean="0">
                <a:solidFill>
                  <a:srgbClr val="0000CC"/>
                </a:solidFill>
              </a:rPr>
              <a:t>jahid</a:t>
            </a:r>
            <a:r>
              <a:rPr lang="en-US" altLang="en-US" sz="1800" b="1" dirty="0" smtClean="0">
                <a:solidFill>
                  <a:srgbClr val="0000CC"/>
                </a:solidFill>
                <a:hlinkClick r:id="rId2"/>
              </a:rPr>
              <a:t>@designsourcebd.com</a:t>
            </a:r>
            <a:r>
              <a:rPr lang="en-US" altLang="en-US" sz="1800" b="1" dirty="0" smtClean="0"/>
              <a:t> </a:t>
            </a:r>
          </a:p>
          <a:p>
            <a:pPr algn="ctr" eaLnBrk="1" hangingPunct="1">
              <a:lnSpc>
                <a:spcPct val="90000"/>
              </a:lnSpc>
              <a:buFontTx/>
              <a:buNone/>
            </a:pPr>
            <a:r>
              <a:rPr lang="en-US" altLang="en-US" sz="1800" dirty="0" smtClean="0"/>
              <a:t>Cell </a:t>
            </a:r>
            <a:r>
              <a:rPr lang="en-US" altLang="en-US" sz="1800" dirty="0" smtClean="0">
                <a:ea typeface="ＭＳ Ｐゴシック" pitchFamily="48" charset="-128"/>
              </a:rPr>
              <a:t>+88 01955563429</a:t>
            </a:r>
            <a:endParaRPr lang="en-US" altLang="en-US" sz="1800" dirty="0">
              <a:ea typeface="ＭＳ Ｐゴシック" pitchFamily="48" charset="-128"/>
            </a:endParaRPr>
          </a:p>
          <a:p>
            <a:pPr eaLnBrk="1" hangingPunct="1"/>
            <a:endParaRPr lang="en-US" altLang="en-US" sz="1600" dirty="0" smtClean="0"/>
          </a:p>
        </p:txBody>
      </p:sp>
      <p:sp>
        <p:nvSpPr>
          <p:cNvPr id="11" name="Content Placeholder 3"/>
          <p:cNvSpPr>
            <a:spLocks noGrp="1"/>
          </p:cNvSpPr>
          <p:nvPr>
            <p:ph sz="quarter" idx="2"/>
          </p:nvPr>
        </p:nvSpPr>
        <p:spPr>
          <a:xfrm>
            <a:off x="381000" y="4495800"/>
            <a:ext cx="4038600" cy="1905000"/>
          </a:xfrm>
        </p:spPr>
        <p:txBody>
          <a:bodyPr/>
          <a:lstStyle/>
          <a:p>
            <a:pPr algn="ctr" eaLnBrk="1" hangingPunct="1">
              <a:lnSpc>
                <a:spcPct val="90000"/>
              </a:lnSpc>
              <a:buFontTx/>
              <a:buNone/>
            </a:pPr>
            <a:r>
              <a:rPr lang="en-US" altLang="en-US" sz="1800" dirty="0" smtClean="0"/>
              <a:t>Waymart </a:t>
            </a:r>
            <a:r>
              <a:rPr lang="en-US" altLang="en-US" sz="1800" dirty="0" err="1" smtClean="0"/>
              <a:t>Appareals</a:t>
            </a:r>
            <a:r>
              <a:rPr lang="en-US" altLang="en-US" sz="1800" dirty="0" smtClean="0"/>
              <a:t> </a:t>
            </a:r>
          </a:p>
          <a:p>
            <a:pPr algn="ctr" eaLnBrk="1" hangingPunct="1">
              <a:lnSpc>
                <a:spcPct val="90000"/>
              </a:lnSpc>
              <a:buFontTx/>
              <a:buNone/>
            </a:pPr>
            <a:r>
              <a:rPr lang="en-US" altLang="en-US" sz="1800" dirty="0" smtClean="0"/>
              <a:t>96/1 </a:t>
            </a:r>
            <a:r>
              <a:rPr lang="en-US" altLang="en-US" sz="1800" dirty="0" err="1" smtClean="0"/>
              <a:t>Kazi</a:t>
            </a:r>
            <a:r>
              <a:rPr lang="en-US" altLang="en-US" sz="1800" dirty="0" smtClean="0"/>
              <a:t> shopping Center Kuril </a:t>
            </a:r>
            <a:r>
              <a:rPr lang="en-US" altLang="en-US" sz="1800" dirty="0" err="1" smtClean="0"/>
              <a:t>Kazi</a:t>
            </a:r>
            <a:r>
              <a:rPr lang="en-US" altLang="en-US" sz="1800" dirty="0" smtClean="0"/>
              <a:t> </a:t>
            </a:r>
            <a:r>
              <a:rPr lang="en-US" altLang="en-US" sz="1800" dirty="0" err="1" smtClean="0"/>
              <a:t>bari</a:t>
            </a:r>
            <a:r>
              <a:rPr lang="en-US" altLang="en-US" sz="1800" dirty="0" smtClean="0"/>
              <a:t> </a:t>
            </a:r>
            <a:r>
              <a:rPr lang="en-US" altLang="en-US" sz="1800" dirty="0" err="1" smtClean="0"/>
              <a:t>Badda</a:t>
            </a:r>
            <a:r>
              <a:rPr lang="en-US" altLang="en-US" sz="1800" dirty="0" smtClean="0"/>
              <a:t> Dhaka</a:t>
            </a:r>
          </a:p>
          <a:p>
            <a:pPr algn="ctr" eaLnBrk="1" hangingPunct="1">
              <a:lnSpc>
                <a:spcPct val="90000"/>
              </a:lnSpc>
              <a:buFontTx/>
              <a:buNone/>
            </a:pPr>
            <a:r>
              <a:rPr lang="en-US" altLang="en-US" sz="2400" b="1" dirty="0" err="1" smtClean="0"/>
              <a:t>Rowshan</a:t>
            </a:r>
            <a:r>
              <a:rPr lang="en-US" altLang="en-US" sz="2400" b="1" dirty="0" smtClean="0"/>
              <a:t> </a:t>
            </a:r>
            <a:r>
              <a:rPr lang="en-US" altLang="en-US" sz="2400" b="1" dirty="0" err="1" smtClean="0"/>
              <a:t>Ara</a:t>
            </a:r>
            <a:r>
              <a:rPr lang="en-US" altLang="en-US" sz="2400" b="1" dirty="0" smtClean="0"/>
              <a:t> </a:t>
            </a:r>
            <a:r>
              <a:rPr lang="en-US" altLang="en-US" sz="2400" b="1" dirty="0" err="1" smtClean="0"/>
              <a:t>Parvin</a:t>
            </a:r>
            <a:endParaRPr lang="en-US" altLang="en-US" sz="2400" b="1" dirty="0" smtClean="0"/>
          </a:p>
          <a:p>
            <a:pPr algn="ctr" eaLnBrk="1" hangingPunct="1">
              <a:lnSpc>
                <a:spcPct val="90000"/>
              </a:lnSpc>
              <a:buFontTx/>
              <a:buNone/>
            </a:pPr>
            <a:r>
              <a:rPr lang="en-US" altLang="en-US" sz="1800" dirty="0" smtClean="0">
                <a:ea typeface="ＭＳ Ｐゴシック" pitchFamily="48" charset="-128"/>
              </a:rPr>
              <a:t>Email:  </a:t>
            </a:r>
            <a:r>
              <a:rPr lang="en-US" altLang="en-US" sz="1800" b="1" dirty="0" smtClean="0">
                <a:solidFill>
                  <a:srgbClr val="0000CC"/>
                </a:solidFill>
              </a:rPr>
              <a:t>parvin</a:t>
            </a:r>
            <a:r>
              <a:rPr lang="en-US" altLang="en-US" sz="1800" b="1" dirty="0" smtClean="0">
                <a:solidFill>
                  <a:srgbClr val="0000CC"/>
                </a:solidFill>
                <a:hlinkClick r:id="rId2"/>
              </a:rPr>
              <a:t>@designsourcebd.com</a:t>
            </a:r>
            <a:r>
              <a:rPr lang="en-US" altLang="en-US" sz="1800" b="1" dirty="0" smtClean="0">
                <a:solidFill>
                  <a:srgbClr val="0000CC"/>
                </a:solidFill>
              </a:rPr>
              <a:t> </a:t>
            </a:r>
          </a:p>
          <a:p>
            <a:pPr algn="ctr" eaLnBrk="1" hangingPunct="1">
              <a:lnSpc>
                <a:spcPct val="90000"/>
              </a:lnSpc>
              <a:buFontTx/>
              <a:buNone/>
            </a:pPr>
            <a:r>
              <a:rPr lang="en-US" altLang="en-US" sz="1800" dirty="0" smtClean="0"/>
              <a:t>Cell </a:t>
            </a:r>
            <a:r>
              <a:rPr lang="en-US" altLang="en-US" sz="1800" dirty="0" smtClean="0">
                <a:ea typeface="ＭＳ Ｐゴシック" pitchFamily="48" charset="-128"/>
              </a:rPr>
              <a:t>+88 01955563517</a:t>
            </a:r>
          </a:p>
          <a:p>
            <a:pPr eaLnBrk="1" hangingPunct="1"/>
            <a:endParaRPr lang="en-US" altLang="en-US" sz="1600" dirty="0" smtClean="0"/>
          </a:p>
        </p:txBody>
      </p:sp>
      <p:sp>
        <p:nvSpPr>
          <p:cNvPr id="12" name="Content Placeholder 3"/>
          <p:cNvSpPr>
            <a:spLocks noGrp="1"/>
          </p:cNvSpPr>
          <p:nvPr>
            <p:ph sz="quarter" idx="2"/>
          </p:nvPr>
        </p:nvSpPr>
        <p:spPr>
          <a:xfrm>
            <a:off x="4800600" y="4648200"/>
            <a:ext cx="4038600" cy="1905000"/>
          </a:xfrm>
        </p:spPr>
        <p:txBody>
          <a:bodyPr/>
          <a:lstStyle/>
          <a:p>
            <a:pPr algn="ctr" eaLnBrk="1" hangingPunct="1">
              <a:lnSpc>
                <a:spcPct val="90000"/>
              </a:lnSpc>
              <a:buFontTx/>
              <a:buNone/>
            </a:pPr>
            <a:r>
              <a:rPr lang="en-US" altLang="en-US" sz="1800" dirty="0" smtClean="0"/>
              <a:t>Waymart </a:t>
            </a:r>
            <a:r>
              <a:rPr lang="en-US" altLang="en-US" sz="1800" dirty="0" err="1" smtClean="0"/>
              <a:t>Appareals</a:t>
            </a:r>
            <a:r>
              <a:rPr lang="en-US" altLang="en-US" sz="1800" dirty="0" smtClean="0"/>
              <a:t> </a:t>
            </a:r>
          </a:p>
          <a:p>
            <a:pPr algn="ctr" eaLnBrk="1" hangingPunct="1">
              <a:lnSpc>
                <a:spcPct val="90000"/>
              </a:lnSpc>
              <a:buFontTx/>
              <a:buNone/>
            </a:pPr>
            <a:r>
              <a:rPr lang="en-US" altLang="en-US" sz="1800" dirty="0" smtClean="0"/>
              <a:t>96/1 </a:t>
            </a:r>
            <a:r>
              <a:rPr lang="en-US" altLang="en-US" sz="1800" dirty="0" err="1" smtClean="0"/>
              <a:t>Kazi</a:t>
            </a:r>
            <a:r>
              <a:rPr lang="en-US" altLang="en-US" sz="1800" dirty="0" smtClean="0"/>
              <a:t> shopping Center Kuril </a:t>
            </a:r>
            <a:r>
              <a:rPr lang="en-US" altLang="en-US" sz="1800" dirty="0" err="1" smtClean="0"/>
              <a:t>Kazi</a:t>
            </a:r>
            <a:r>
              <a:rPr lang="en-US" altLang="en-US" sz="1800" dirty="0" smtClean="0"/>
              <a:t> </a:t>
            </a:r>
            <a:r>
              <a:rPr lang="en-US" altLang="en-US" sz="1800" dirty="0" err="1" smtClean="0"/>
              <a:t>bari</a:t>
            </a:r>
            <a:r>
              <a:rPr lang="en-US" altLang="en-US" sz="1800" dirty="0" smtClean="0"/>
              <a:t> </a:t>
            </a:r>
            <a:r>
              <a:rPr lang="en-US" altLang="en-US" sz="1800" dirty="0" err="1" smtClean="0"/>
              <a:t>Badda</a:t>
            </a:r>
            <a:r>
              <a:rPr lang="en-US" altLang="en-US" sz="1800" dirty="0" smtClean="0"/>
              <a:t> Dhaka</a:t>
            </a:r>
          </a:p>
          <a:p>
            <a:pPr algn="ctr" eaLnBrk="1" hangingPunct="1">
              <a:lnSpc>
                <a:spcPct val="90000"/>
              </a:lnSpc>
              <a:buFontTx/>
              <a:buNone/>
            </a:pPr>
            <a:r>
              <a:rPr lang="en-US" altLang="en-US" sz="2400" b="1" dirty="0" smtClean="0"/>
              <a:t>Rafiqul </a:t>
            </a:r>
            <a:r>
              <a:rPr lang="en-US" altLang="en-US" sz="2400" b="1" dirty="0" err="1" smtClean="0"/>
              <a:t>islam</a:t>
            </a:r>
            <a:endParaRPr lang="en-US" altLang="en-US" sz="2400" b="1" dirty="0" smtClean="0"/>
          </a:p>
          <a:p>
            <a:pPr algn="ctr" eaLnBrk="1" hangingPunct="1">
              <a:lnSpc>
                <a:spcPct val="90000"/>
              </a:lnSpc>
              <a:buFontTx/>
              <a:buNone/>
            </a:pPr>
            <a:r>
              <a:rPr lang="en-US" altLang="en-US" sz="1800" dirty="0" smtClean="0">
                <a:ea typeface="ＭＳ Ｐゴシック" pitchFamily="48" charset="-128"/>
              </a:rPr>
              <a:t>Email:  </a:t>
            </a:r>
            <a:r>
              <a:rPr lang="en-US" altLang="en-US" sz="1800" b="1" dirty="0" smtClean="0">
                <a:solidFill>
                  <a:srgbClr val="0000CC"/>
                </a:solidFill>
              </a:rPr>
              <a:t>rafiq</a:t>
            </a:r>
            <a:r>
              <a:rPr lang="en-US" altLang="en-US" sz="1800" b="1" dirty="0" smtClean="0">
                <a:solidFill>
                  <a:srgbClr val="0000CC"/>
                </a:solidFill>
                <a:hlinkClick r:id="rId2"/>
              </a:rPr>
              <a:t>@designsourcebd.com</a:t>
            </a:r>
            <a:r>
              <a:rPr lang="en-US" altLang="en-US" sz="1800" b="1" dirty="0" smtClean="0"/>
              <a:t> </a:t>
            </a:r>
          </a:p>
          <a:p>
            <a:pPr algn="ctr" eaLnBrk="1" hangingPunct="1">
              <a:lnSpc>
                <a:spcPct val="90000"/>
              </a:lnSpc>
              <a:buFontTx/>
              <a:buNone/>
            </a:pPr>
            <a:r>
              <a:rPr lang="en-US" altLang="en-US" sz="1800" dirty="0" smtClean="0"/>
              <a:t>Cell </a:t>
            </a:r>
            <a:r>
              <a:rPr lang="en-US" altLang="en-US" sz="1800" dirty="0" smtClean="0">
                <a:ea typeface="ＭＳ Ｐゴシック" pitchFamily="48" charset="-128"/>
              </a:rPr>
              <a:t>+88 01955563426</a:t>
            </a:r>
          </a:p>
          <a:p>
            <a:pPr eaLnBrk="1" hangingPunct="1"/>
            <a:endParaRPr lang="en-US" altLang="en-US" sz="1600" dirty="0" smtClean="0"/>
          </a:p>
        </p:txBody>
      </p:sp>
      <p:pic>
        <p:nvPicPr>
          <p:cNvPr id="13"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715000" y="-12700"/>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2000"/>
                                        <p:tgtEl>
                                          <p:spTgt spid="4">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amond(in)">
                                      <p:cBhvr>
                                        <p:cTn id="10" dur="2000"/>
                                        <p:tgtEl>
                                          <p:spTgt spid="4">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amond(in)">
                                      <p:cBhvr>
                                        <p:cTn id="13" dur="2000"/>
                                        <p:tgtEl>
                                          <p:spTgt spid="4">
                                            <p:txEl>
                                              <p:pRg st="2" end="2"/>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amond(in)">
                                      <p:cBhvr>
                                        <p:cTn id="16" dur="2000"/>
                                        <p:tgtEl>
                                          <p:spTgt spid="4">
                                            <p:txEl>
                                              <p:pRg st="3" end="3"/>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diamond(in)">
                                      <p:cBhvr>
                                        <p:cTn id="19" dur="20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diamond(in)">
                                      <p:cBhvr>
                                        <p:cTn id="24" dur="2000"/>
                                        <p:tgtEl>
                                          <p:spTgt spid="10">
                                            <p:txEl>
                                              <p:pRg st="0" end="0"/>
                                            </p:txEl>
                                          </p:spTgt>
                                        </p:tgtEl>
                                      </p:cBhvr>
                                    </p:animEffect>
                                  </p:childTnLst>
                                </p:cTn>
                              </p:par>
                              <p:par>
                                <p:cTn id="25" presetID="8" presetClass="entr" presetSubtype="16" fill="hold" nodeType="with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diamond(in)">
                                      <p:cBhvr>
                                        <p:cTn id="27" dur="2000"/>
                                        <p:tgtEl>
                                          <p:spTgt spid="10">
                                            <p:txEl>
                                              <p:pRg st="1" end="1"/>
                                            </p:txEl>
                                          </p:spTgt>
                                        </p:tgtEl>
                                      </p:cBhvr>
                                    </p:animEffect>
                                  </p:childTnLst>
                                </p:cTn>
                              </p:par>
                              <p:par>
                                <p:cTn id="28" presetID="8" presetClass="entr" presetSubtype="16" fill="hold" nodeType="withEffect">
                                  <p:stCondLst>
                                    <p:cond delay="0"/>
                                  </p:stCondLst>
                                  <p:childTnLst>
                                    <p:set>
                                      <p:cBhvr>
                                        <p:cTn id="29" dur="1" fill="hold">
                                          <p:stCondLst>
                                            <p:cond delay="0"/>
                                          </p:stCondLst>
                                        </p:cTn>
                                        <p:tgtEl>
                                          <p:spTgt spid="10">
                                            <p:txEl>
                                              <p:pRg st="2" end="2"/>
                                            </p:txEl>
                                          </p:spTgt>
                                        </p:tgtEl>
                                        <p:attrNameLst>
                                          <p:attrName>style.visibility</p:attrName>
                                        </p:attrNameLst>
                                      </p:cBhvr>
                                      <p:to>
                                        <p:strVal val="visible"/>
                                      </p:to>
                                    </p:set>
                                    <p:animEffect transition="in" filter="diamond(in)">
                                      <p:cBhvr>
                                        <p:cTn id="30" dur="2000"/>
                                        <p:tgtEl>
                                          <p:spTgt spid="10">
                                            <p:txEl>
                                              <p:pRg st="2" end="2"/>
                                            </p:txEl>
                                          </p:spTgt>
                                        </p:tgtEl>
                                      </p:cBhvr>
                                    </p:animEffect>
                                  </p:childTnLst>
                                </p:cTn>
                              </p:par>
                              <p:par>
                                <p:cTn id="31" presetID="8" presetClass="entr" presetSubtype="16" fill="hold" nodeType="with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animEffect transition="in" filter="diamond(in)">
                                      <p:cBhvr>
                                        <p:cTn id="33" dur="2000"/>
                                        <p:tgtEl>
                                          <p:spTgt spid="10">
                                            <p:txEl>
                                              <p:pRg st="3" end="3"/>
                                            </p:txEl>
                                          </p:spTgt>
                                        </p:tgtEl>
                                      </p:cBhvr>
                                    </p:animEffect>
                                  </p:childTnLst>
                                </p:cTn>
                              </p:par>
                              <p:par>
                                <p:cTn id="34" presetID="8" presetClass="entr" presetSubtype="16" fill="hold" nodeType="withEffect">
                                  <p:stCondLst>
                                    <p:cond delay="0"/>
                                  </p:stCondLst>
                                  <p:childTnLst>
                                    <p:set>
                                      <p:cBhvr>
                                        <p:cTn id="35" dur="1" fill="hold">
                                          <p:stCondLst>
                                            <p:cond delay="0"/>
                                          </p:stCondLst>
                                        </p:cTn>
                                        <p:tgtEl>
                                          <p:spTgt spid="10">
                                            <p:txEl>
                                              <p:pRg st="4" end="4"/>
                                            </p:txEl>
                                          </p:spTgt>
                                        </p:tgtEl>
                                        <p:attrNameLst>
                                          <p:attrName>style.visibility</p:attrName>
                                        </p:attrNameLst>
                                      </p:cBhvr>
                                      <p:to>
                                        <p:strVal val="visible"/>
                                      </p:to>
                                    </p:set>
                                    <p:animEffect transition="in" filter="diamond(in)">
                                      <p:cBhvr>
                                        <p:cTn id="36" dur="2000"/>
                                        <p:tgtEl>
                                          <p:spTgt spid="10">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nodeType="click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animEffect transition="in" filter="diamond(in)">
                                      <p:cBhvr>
                                        <p:cTn id="41" dur="2000"/>
                                        <p:tgtEl>
                                          <p:spTgt spid="11">
                                            <p:txEl>
                                              <p:pRg st="0" end="0"/>
                                            </p:txEl>
                                          </p:spTgt>
                                        </p:tgtEl>
                                      </p:cBhvr>
                                    </p:animEffect>
                                  </p:childTnLst>
                                </p:cTn>
                              </p:par>
                              <p:par>
                                <p:cTn id="42" presetID="8" presetClass="entr" presetSubtype="16" fill="hold" nodeType="withEffect">
                                  <p:stCondLst>
                                    <p:cond delay="0"/>
                                  </p:stCondLst>
                                  <p:childTnLst>
                                    <p:set>
                                      <p:cBhvr>
                                        <p:cTn id="43" dur="1" fill="hold">
                                          <p:stCondLst>
                                            <p:cond delay="0"/>
                                          </p:stCondLst>
                                        </p:cTn>
                                        <p:tgtEl>
                                          <p:spTgt spid="11">
                                            <p:txEl>
                                              <p:pRg st="1" end="1"/>
                                            </p:txEl>
                                          </p:spTgt>
                                        </p:tgtEl>
                                        <p:attrNameLst>
                                          <p:attrName>style.visibility</p:attrName>
                                        </p:attrNameLst>
                                      </p:cBhvr>
                                      <p:to>
                                        <p:strVal val="visible"/>
                                      </p:to>
                                    </p:set>
                                    <p:animEffect transition="in" filter="diamond(in)">
                                      <p:cBhvr>
                                        <p:cTn id="44" dur="2000"/>
                                        <p:tgtEl>
                                          <p:spTgt spid="11">
                                            <p:txEl>
                                              <p:pRg st="1" end="1"/>
                                            </p:txEl>
                                          </p:spTgt>
                                        </p:tgtEl>
                                      </p:cBhvr>
                                    </p:animEffect>
                                  </p:childTnLst>
                                </p:cTn>
                              </p:par>
                              <p:par>
                                <p:cTn id="45" presetID="8" presetClass="entr" presetSubtype="16" fill="hold" nodeType="withEffect">
                                  <p:stCondLst>
                                    <p:cond delay="0"/>
                                  </p:stCondLst>
                                  <p:childTnLst>
                                    <p:set>
                                      <p:cBhvr>
                                        <p:cTn id="46" dur="1" fill="hold">
                                          <p:stCondLst>
                                            <p:cond delay="0"/>
                                          </p:stCondLst>
                                        </p:cTn>
                                        <p:tgtEl>
                                          <p:spTgt spid="11">
                                            <p:txEl>
                                              <p:pRg st="2" end="2"/>
                                            </p:txEl>
                                          </p:spTgt>
                                        </p:tgtEl>
                                        <p:attrNameLst>
                                          <p:attrName>style.visibility</p:attrName>
                                        </p:attrNameLst>
                                      </p:cBhvr>
                                      <p:to>
                                        <p:strVal val="visible"/>
                                      </p:to>
                                    </p:set>
                                    <p:animEffect transition="in" filter="diamond(in)">
                                      <p:cBhvr>
                                        <p:cTn id="47" dur="2000"/>
                                        <p:tgtEl>
                                          <p:spTgt spid="11">
                                            <p:txEl>
                                              <p:pRg st="2" end="2"/>
                                            </p:txEl>
                                          </p:spTgt>
                                        </p:tgtEl>
                                      </p:cBhvr>
                                    </p:animEffect>
                                  </p:childTnLst>
                                </p:cTn>
                              </p:par>
                              <p:par>
                                <p:cTn id="48" presetID="8" presetClass="entr" presetSubtype="16" fill="hold" nodeType="withEffect">
                                  <p:stCondLst>
                                    <p:cond delay="0"/>
                                  </p:stCondLst>
                                  <p:childTnLst>
                                    <p:set>
                                      <p:cBhvr>
                                        <p:cTn id="49" dur="1" fill="hold">
                                          <p:stCondLst>
                                            <p:cond delay="0"/>
                                          </p:stCondLst>
                                        </p:cTn>
                                        <p:tgtEl>
                                          <p:spTgt spid="11">
                                            <p:txEl>
                                              <p:pRg st="3" end="3"/>
                                            </p:txEl>
                                          </p:spTgt>
                                        </p:tgtEl>
                                        <p:attrNameLst>
                                          <p:attrName>style.visibility</p:attrName>
                                        </p:attrNameLst>
                                      </p:cBhvr>
                                      <p:to>
                                        <p:strVal val="visible"/>
                                      </p:to>
                                    </p:set>
                                    <p:animEffect transition="in" filter="diamond(in)">
                                      <p:cBhvr>
                                        <p:cTn id="50" dur="2000"/>
                                        <p:tgtEl>
                                          <p:spTgt spid="11">
                                            <p:txEl>
                                              <p:pRg st="3" end="3"/>
                                            </p:txEl>
                                          </p:spTgt>
                                        </p:tgtEl>
                                      </p:cBhvr>
                                    </p:animEffect>
                                  </p:childTnLst>
                                </p:cTn>
                              </p:par>
                              <p:par>
                                <p:cTn id="51" presetID="8" presetClass="entr" presetSubtype="16" fill="hold" nodeType="withEffect">
                                  <p:stCondLst>
                                    <p:cond delay="0"/>
                                  </p:stCondLst>
                                  <p:childTnLst>
                                    <p:set>
                                      <p:cBhvr>
                                        <p:cTn id="52" dur="1" fill="hold">
                                          <p:stCondLst>
                                            <p:cond delay="0"/>
                                          </p:stCondLst>
                                        </p:cTn>
                                        <p:tgtEl>
                                          <p:spTgt spid="11">
                                            <p:txEl>
                                              <p:pRg st="4" end="4"/>
                                            </p:txEl>
                                          </p:spTgt>
                                        </p:tgtEl>
                                        <p:attrNameLst>
                                          <p:attrName>style.visibility</p:attrName>
                                        </p:attrNameLst>
                                      </p:cBhvr>
                                      <p:to>
                                        <p:strVal val="visible"/>
                                      </p:to>
                                    </p:set>
                                    <p:animEffect transition="in" filter="diamond(in)">
                                      <p:cBhvr>
                                        <p:cTn id="53" dur="2000"/>
                                        <p:tgtEl>
                                          <p:spTgt spid="11">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8" presetClass="entr" presetSubtype="16" fill="hold" nodeType="clickEffect">
                                  <p:stCondLst>
                                    <p:cond delay="0"/>
                                  </p:stCondLst>
                                  <p:childTnLst>
                                    <p:set>
                                      <p:cBhvr>
                                        <p:cTn id="57" dur="1" fill="hold">
                                          <p:stCondLst>
                                            <p:cond delay="0"/>
                                          </p:stCondLst>
                                        </p:cTn>
                                        <p:tgtEl>
                                          <p:spTgt spid="12">
                                            <p:txEl>
                                              <p:pRg st="0" end="0"/>
                                            </p:txEl>
                                          </p:spTgt>
                                        </p:tgtEl>
                                        <p:attrNameLst>
                                          <p:attrName>style.visibility</p:attrName>
                                        </p:attrNameLst>
                                      </p:cBhvr>
                                      <p:to>
                                        <p:strVal val="visible"/>
                                      </p:to>
                                    </p:set>
                                    <p:animEffect transition="in" filter="diamond(in)">
                                      <p:cBhvr>
                                        <p:cTn id="58" dur="2000"/>
                                        <p:tgtEl>
                                          <p:spTgt spid="12">
                                            <p:txEl>
                                              <p:pRg st="0" end="0"/>
                                            </p:txEl>
                                          </p:spTgt>
                                        </p:tgtEl>
                                      </p:cBhvr>
                                    </p:animEffect>
                                  </p:childTnLst>
                                </p:cTn>
                              </p:par>
                              <p:par>
                                <p:cTn id="59" presetID="8" presetClass="entr" presetSubtype="16" fill="hold" nodeType="with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diamond(in)">
                                      <p:cBhvr>
                                        <p:cTn id="61" dur="2000"/>
                                        <p:tgtEl>
                                          <p:spTgt spid="12">
                                            <p:txEl>
                                              <p:pRg st="1" end="1"/>
                                            </p:txEl>
                                          </p:spTgt>
                                        </p:tgtEl>
                                      </p:cBhvr>
                                    </p:animEffect>
                                  </p:childTnLst>
                                </p:cTn>
                              </p:par>
                              <p:par>
                                <p:cTn id="62" presetID="8" presetClass="entr" presetSubtype="16" fill="hold" nodeType="withEffect">
                                  <p:stCondLst>
                                    <p:cond delay="0"/>
                                  </p:stCondLst>
                                  <p:childTnLst>
                                    <p:set>
                                      <p:cBhvr>
                                        <p:cTn id="63" dur="1" fill="hold">
                                          <p:stCondLst>
                                            <p:cond delay="0"/>
                                          </p:stCondLst>
                                        </p:cTn>
                                        <p:tgtEl>
                                          <p:spTgt spid="12">
                                            <p:txEl>
                                              <p:pRg st="2" end="2"/>
                                            </p:txEl>
                                          </p:spTgt>
                                        </p:tgtEl>
                                        <p:attrNameLst>
                                          <p:attrName>style.visibility</p:attrName>
                                        </p:attrNameLst>
                                      </p:cBhvr>
                                      <p:to>
                                        <p:strVal val="visible"/>
                                      </p:to>
                                    </p:set>
                                    <p:animEffect transition="in" filter="diamond(in)">
                                      <p:cBhvr>
                                        <p:cTn id="64" dur="2000"/>
                                        <p:tgtEl>
                                          <p:spTgt spid="12">
                                            <p:txEl>
                                              <p:pRg st="2" end="2"/>
                                            </p:txEl>
                                          </p:spTgt>
                                        </p:tgtEl>
                                      </p:cBhvr>
                                    </p:animEffect>
                                  </p:childTnLst>
                                </p:cTn>
                              </p:par>
                              <p:par>
                                <p:cTn id="65" presetID="8" presetClass="entr" presetSubtype="16" fill="hold" nodeType="withEffect">
                                  <p:stCondLst>
                                    <p:cond delay="0"/>
                                  </p:stCondLst>
                                  <p:childTnLst>
                                    <p:set>
                                      <p:cBhvr>
                                        <p:cTn id="66" dur="1" fill="hold">
                                          <p:stCondLst>
                                            <p:cond delay="0"/>
                                          </p:stCondLst>
                                        </p:cTn>
                                        <p:tgtEl>
                                          <p:spTgt spid="12">
                                            <p:txEl>
                                              <p:pRg st="3" end="3"/>
                                            </p:txEl>
                                          </p:spTgt>
                                        </p:tgtEl>
                                        <p:attrNameLst>
                                          <p:attrName>style.visibility</p:attrName>
                                        </p:attrNameLst>
                                      </p:cBhvr>
                                      <p:to>
                                        <p:strVal val="visible"/>
                                      </p:to>
                                    </p:set>
                                    <p:animEffect transition="in" filter="diamond(in)">
                                      <p:cBhvr>
                                        <p:cTn id="67" dur="2000"/>
                                        <p:tgtEl>
                                          <p:spTgt spid="12">
                                            <p:txEl>
                                              <p:pRg st="3" end="3"/>
                                            </p:txEl>
                                          </p:spTgt>
                                        </p:tgtEl>
                                      </p:cBhvr>
                                    </p:animEffect>
                                  </p:childTnLst>
                                </p:cTn>
                              </p:par>
                              <p:par>
                                <p:cTn id="68" presetID="8" presetClass="entr" presetSubtype="16" fill="hold" nodeType="withEffect">
                                  <p:stCondLst>
                                    <p:cond delay="0"/>
                                  </p:stCondLst>
                                  <p:childTnLst>
                                    <p:set>
                                      <p:cBhvr>
                                        <p:cTn id="69" dur="1" fill="hold">
                                          <p:stCondLst>
                                            <p:cond delay="0"/>
                                          </p:stCondLst>
                                        </p:cTn>
                                        <p:tgtEl>
                                          <p:spTgt spid="12">
                                            <p:txEl>
                                              <p:pRg st="4" end="4"/>
                                            </p:txEl>
                                          </p:spTgt>
                                        </p:tgtEl>
                                        <p:attrNameLst>
                                          <p:attrName>style.visibility</p:attrName>
                                        </p:attrNameLst>
                                      </p:cBhvr>
                                      <p:to>
                                        <p:strVal val="visible"/>
                                      </p:to>
                                    </p:set>
                                    <p:animEffect transition="in" filter="diamond(in)">
                                      <p:cBhvr>
                                        <p:cTn id="70" dur="2000"/>
                                        <p:tgtEl>
                                          <p:spTgt spid="12">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6" presetClass="entr" presetSubtype="16"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circle(in)">
                                      <p:cBhvr>
                                        <p:cTn id="7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762000"/>
            <a:ext cx="4343400" cy="1143000"/>
          </a:xfrm>
        </p:spPr>
        <p:txBody>
          <a:bodyPr rtlCol="0">
            <a:normAutofit fontScale="90000"/>
          </a:bodyPr>
          <a:lstStyle/>
          <a:p>
            <a:pPr eaLnBrk="1" fontAlgn="auto" hangingPunct="1">
              <a:spcAft>
                <a:spcPts val="0"/>
              </a:spcAft>
              <a:defRPr/>
            </a:pPr>
            <a:r>
              <a:rPr lang="en-US" altLang="en-US" dirty="0" smtClean="0"/>
              <a:t>Company Snapshot</a:t>
            </a:r>
            <a:endParaRPr lang="ru-RU" altLang="en-US" dirty="0" smtClean="0"/>
          </a:p>
        </p:txBody>
      </p:sp>
      <p:sp>
        <p:nvSpPr>
          <p:cNvPr id="22531" name="Rectangle 3"/>
          <p:cNvSpPr>
            <a:spLocks noGrp="1" noChangeArrowheads="1"/>
          </p:cNvSpPr>
          <p:nvPr>
            <p:ph type="body" sz="half" idx="1"/>
          </p:nvPr>
        </p:nvSpPr>
        <p:spPr>
          <a:xfrm>
            <a:off x="304800" y="2133600"/>
            <a:ext cx="8382000" cy="4343400"/>
          </a:xfrm>
        </p:spPr>
        <p:txBody>
          <a:bodyPr/>
          <a:lstStyle/>
          <a:p>
            <a:pPr algn="just" eaLnBrk="1" hangingPunct="1">
              <a:lnSpc>
                <a:spcPct val="90000"/>
              </a:lnSpc>
            </a:pPr>
            <a:r>
              <a:rPr lang="en-US" altLang="en-US" b="1" dirty="0" smtClean="0"/>
              <a:t>Ownership </a:t>
            </a:r>
          </a:p>
          <a:p>
            <a:pPr lvl="2" eaLnBrk="1" hangingPunct="1">
              <a:lnSpc>
                <a:spcPct val="90000"/>
              </a:lnSpc>
            </a:pPr>
            <a:r>
              <a:rPr lang="en-US" altLang="en-US" sz="1800" dirty="0" smtClean="0"/>
              <a:t>Design &amp; Source Ltd</a:t>
            </a:r>
            <a:r>
              <a:rPr lang="en-US" altLang="en-US" sz="1400" dirty="0" smtClean="0"/>
              <a:t>.</a:t>
            </a:r>
          </a:p>
          <a:p>
            <a:pPr algn="just" eaLnBrk="1" hangingPunct="1">
              <a:lnSpc>
                <a:spcPct val="90000"/>
              </a:lnSpc>
            </a:pPr>
            <a:r>
              <a:rPr lang="en-US" altLang="en-US" b="1" dirty="0" smtClean="0"/>
              <a:t>Established </a:t>
            </a:r>
          </a:p>
          <a:p>
            <a:pPr lvl="2" eaLnBrk="1" hangingPunct="1">
              <a:lnSpc>
                <a:spcPct val="90000"/>
              </a:lnSpc>
            </a:pPr>
            <a:r>
              <a:rPr lang="en-US" altLang="en-US" sz="1800" dirty="0" smtClean="0"/>
              <a:t>Started its journey in 2014 as Waymart Apparels ltd </a:t>
            </a:r>
          </a:p>
          <a:p>
            <a:pPr algn="just" eaLnBrk="1" hangingPunct="1">
              <a:lnSpc>
                <a:spcPct val="90000"/>
              </a:lnSpc>
              <a:buFontTx/>
              <a:buNone/>
            </a:pPr>
            <a:endParaRPr lang="en-US" altLang="en-US" sz="1400" dirty="0" smtClean="0"/>
          </a:p>
          <a:p>
            <a:pPr algn="just" eaLnBrk="1" hangingPunct="1">
              <a:lnSpc>
                <a:spcPct val="90000"/>
              </a:lnSpc>
            </a:pPr>
            <a:r>
              <a:rPr lang="en-US" altLang="en-US" sz="4000" b="1" baseline="-25000" dirty="0" smtClean="0"/>
              <a:t>Core Business</a:t>
            </a:r>
          </a:p>
          <a:p>
            <a:pPr algn="just" eaLnBrk="1" hangingPunct="1">
              <a:lnSpc>
                <a:spcPct val="90000"/>
              </a:lnSpc>
              <a:buFontTx/>
              <a:buNone/>
            </a:pPr>
            <a:endParaRPr lang="en-US" altLang="en-US" sz="4000" b="1" baseline="-25000" dirty="0" smtClean="0"/>
          </a:p>
          <a:p>
            <a:pPr lvl="2" eaLnBrk="1" hangingPunct="1">
              <a:lnSpc>
                <a:spcPct val="90000"/>
              </a:lnSpc>
            </a:pPr>
            <a:r>
              <a:rPr lang="en-US" altLang="en-US" sz="1800" dirty="0" smtClean="0"/>
              <a:t>Manufacturing woven Bottoms (Infant , Children wear, and Menswear ) for export markets.  Our items are Denim and non Denim trousers Jacket, Dungaree, </a:t>
            </a:r>
          </a:p>
          <a:p>
            <a:pPr lvl="2" eaLnBrk="1" hangingPunct="1">
              <a:lnSpc>
                <a:spcPct val="90000"/>
              </a:lnSpc>
            </a:pPr>
            <a:endParaRPr lang="en-US" altLang="en-US" sz="1400" dirty="0" smtClean="0"/>
          </a:p>
          <a:p>
            <a:pPr lvl="2" algn="just" eaLnBrk="1" hangingPunct="1">
              <a:lnSpc>
                <a:spcPct val="90000"/>
              </a:lnSpc>
            </a:pPr>
            <a:endParaRPr lang="en-US" altLang="en-US" sz="1400" dirty="0" smtClean="0"/>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715000" y="-12700"/>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title"/>
          </p:nvPr>
        </p:nvSpPr>
        <p:spPr>
          <a:xfrm>
            <a:off x="152400" y="762000"/>
            <a:ext cx="4343400" cy="1143000"/>
          </a:xfrm>
        </p:spPr>
        <p:txBody>
          <a:bodyPr rtlCol="0">
            <a:normAutofit fontScale="90000"/>
          </a:bodyPr>
          <a:lstStyle/>
          <a:p>
            <a:pPr eaLnBrk="1" fontAlgn="auto" hangingPunct="1">
              <a:spcAft>
                <a:spcPts val="0"/>
              </a:spcAft>
              <a:defRPr/>
            </a:pPr>
            <a:r>
              <a:rPr lang="en-US" altLang="en-US" dirty="0" smtClean="0"/>
              <a:t>Company Snapshot</a:t>
            </a:r>
            <a:endParaRPr lang="ru-RU" altLang="en-US" dirty="0" smtClean="0"/>
          </a:p>
        </p:txBody>
      </p:sp>
      <p:sp>
        <p:nvSpPr>
          <p:cNvPr id="154629" name="Rectangle 5"/>
          <p:cNvSpPr>
            <a:spLocks noGrp="1" noChangeArrowheads="1"/>
          </p:cNvSpPr>
          <p:nvPr>
            <p:ph type="body" sz="half" idx="2"/>
          </p:nvPr>
        </p:nvSpPr>
        <p:spPr>
          <a:xfrm>
            <a:off x="762000" y="1828800"/>
            <a:ext cx="6172200" cy="4648200"/>
          </a:xfrm>
        </p:spPr>
        <p:txBody>
          <a:bodyPr/>
          <a:lstStyle/>
          <a:p>
            <a:pPr algn="just" eaLnBrk="1" hangingPunct="1">
              <a:lnSpc>
                <a:spcPct val="80000"/>
              </a:lnSpc>
            </a:pPr>
            <a:r>
              <a:rPr lang="en-US" altLang="en-US" sz="1600" b="1" dirty="0" smtClean="0"/>
              <a:t>Main Operations</a:t>
            </a:r>
          </a:p>
          <a:p>
            <a:pPr lvl="2" algn="just" eaLnBrk="1" hangingPunct="1">
              <a:lnSpc>
                <a:spcPct val="80000"/>
              </a:lnSpc>
            </a:pPr>
            <a:r>
              <a:rPr lang="en-US" altLang="en-US" sz="1600" dirty="0" smtClean="0"/>
              <a:t>Garment factory,  1 Units.</a:t>
            </a:r>
          </a:p>
          <a:p>
            <a:pPr lvl="2" algn="just" eaLnBrk="1" hangingPunct="1">
              <a:lnSpc>
                <a:spcPct val="80000"/>
              </a:lnSpc>
              <a:spcBef>
                <a:spcPct val="0"/>
              </a:spcBef>
            </a:pPr>
            <a:r>
              <a:rPr lang="en-US" altLang="en-US" sz="1600" dirty="0" smtClean="0"/>
              <a:t>Annual turn over for the Group USD </a:t>
            </a:r>
            <a:r>
              <a:rPr lang="en-US" altLang="en-US" sz="1600" b="1" dirty="0" smtClean="0"/>
              <a:t>8.5 Million</a:t>
            </a:r>
          </a:p>
          <a:p>
            <a:pPr lvl="2" algn="just" eaLnBrk="1" hangingPunct="1">
              <a:lnSpc>
                <a:spcPct val="80000"/>
              </a:lnSpc>
            </a:pPr>
            <a:r>
              <a:rPr lang="en-US" altLang="en-US" sz="1600" dirty="0" smtClean="0"/>
              <a:t> Location: </a:t>
            </a:r>
            <a:r>
              <a:rPr lang="en-US" altLang="en-US" sz="1600" dirty="0"/>
              <a:t>H</a:t>
            </a:r>
            <a:r>
              <a:rPr lang="en-US" altLang="en-US" sz="1600" dirty="0" smtClean="0"/>
              <a:t>eart of Dhaka</a:t>
            </a:r>
          </a:p>
          <a:p>
            <a:pPr lvl="2" algn="just" eaLnBrk="1" hangingPunct="1">
              <a:lnSpc>
                <a:spcPct val="80000"/>
              </a:lnSpc>
            </a:pPr>
            <a:r>
              <a:rPr lang="en-US" altLang="en-US" sz="1600" dirty="0" smtClean="0"/>
              <a:t> </a:t>
            </a:r>
            <a:r>
              <a:rPr lang="en-US" altLang="en-US" sz="1600" dirty="0"/>
              <a:t>8</a:t>
            </a:r>
            <a:r>
              <a:rPr lang="en-US" altLang="en-US" sz="1600" dirty="0" smtClean="0"/>
              <a:t>00 employees </a:t>
            </a:r>
          </a:p>
          <a:p>
            <a:pPr lvl="2" algn="just" eaLnBrk="1" hangingPunct="1">
              <a:lnSpc>
                <a:spcPct val="80000"/>
              </a:lnSpc>
            </a:pPr>
            <a:r>
              <a:rPr lang="en-US" altLang="en-US" sz="1600" dirty="0"/>
              <a:t>6</a:t>
            </a:r>
            <a:r>
              <a:rPr lang="en-US" altLang="en-US" sz="1600" dirty="0" smtClean="0"/>
              <a:t> Production lines</a:t>
            </a:r>
          </a:p>
          <a:p>
            <a:pPr lvl="2" algn="just" eaLnBrk="1" hangingPunct="1">
              <a:lnSpc>
                <a:spcPct val="80000"/>
              </a:lnSpc>
            </a:pPr>
            <a:r>
              <a:rPr lang="en-US" altLang="en-US" sz="1600" dirty="0" smtClean="0"/>
              <a:t>450 machines </a:t>
            </a:r>
          </a:p>
          <a:p>
            <a:pPr lvl="2" eaLnBrk="1" hangingPunct="1">
              <a:lnSpc>
                <a:spcPct val="80000"/>
              </a:lnSpc>
            </a:pPr>
            <a:r>
              <a:rPr lang="en-US" altLang="en-US" sz="1600" dirty="0" smtClean="0"/>
              <a:t>150K Pcs per month </a:t>
            </a:r>
          </a:p>
          <a:p>
            <a:pPr lvl="2" eaLnBrk="1" hangingPunct="1">
              <a:lnSpc>
                <a:spcPct val="80000"/>
              </a:lnSpc>
            </a:pPr>
            <a:r>
              <a:rPr lang="en-US" altLang="en-US" sz="1600" dirty="0" smtClean="0"/>
              <a:t>Product development facilities</a:t>
            </a:r>
          </a:p>
          <a:p>
            <a:pPr lvl="2" algn="just" eaLnBrk="1" hangingPunct="1">
              <a:lnSpc>
                <a:spcPct val="80000"/>
              </a:lnSpc>
            </a:pPr>
            <a:r>
              <a:rPr lang="en-US" altLang="en-US" sz="1600" dirty="0" smtClean="0"/>
              <a:t>Washing facilities </a:t>
            </a:r>
          </a:p>
          <a:p>
            <a:pPr lvl="2" algn="just" eaLnBrk="1" hangingPunct="1">
              <a:lnSpc>
                <a:spcPct val="80000"/>
              </a:lnSpc>
            </a:pPr>
            <a:endParaRPr lang="en-US" altLang="en-US" sz="1600" dirty="0" smtClean="0"/>
          </a:p>
          <a:p>
            <a:pPr lvl="2" algn="just" eaLnBrk="1" hangingPunct="1">
              <a:lnSpc>
                <a:spcPct val="80000"/>
              </a:lnSpc>
              <a:buFontTx/>
              <a:buNone/>
            </a:pPr>
            <a:endParaRPr lang="en-US" altLang="en-US" sz="1200" dirty="0" smtClean="0"/>
          </a:p>
          <a:p>
            <a:pPr lvl="2" algn="just" eaLnBrk="1" hangingPunct="1">
              <a:lnSpc>
                <a:spcPct val="80000"/>
              </a:lnSpc>
              <a:buFontTx/>
              <a:buNone/>
            </a:pPr>
            <a:endParaRPr lang="en-US" altLang="en-US" sz="1200" dirty="0" smtClean="0"/>
          </a:p>
          <a:p>
            <a:pPr eaLnBrk="1" hangingPunct="1">
              <a:lnSpc>
                <a:spcPct val="80000"/>
              </a:lnSpc>
            </a:pPr>
            <a:r>
              <a:rPr lang="en-US" altLang="en-US" sz="1600" b="1" dirty="0" smtClean="0"/>
              <a:t>Management Team</a:t>
            </a:r>
          </a:p>
          <a:p>
            <a:pPr lvl="2" algn="just" eaLnBrk="1" hangingPunct="1"/>
            <a:r>
              <a:rPr lang="en-US" altLang="en-US" sz="1400" dirty="0" smtClean="0"/>
              <a:t>All key Departments of the Factories  are managed by an experienced team of Management and a well experienced Support  team.</a:t>
            </a:r>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562600" y="-76200"/>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6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62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462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462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462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462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462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462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462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4629">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54629">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4629">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circle(in)">
                                      <p:cBhvr>
                                        <p:cTn id="3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838200"/>
            <a:ext cx="8229600" cy="1143000"/>
          </a:xfrm>
        </p:spPr>
        <p:txBody>
          <a:bodyPr/>
          <a:lstStyle/>
          <a:p>
            <a:pPr eaLnBrk="1" hangingPunct="1"/>
            <a:r>
              <a:rPr lang="en-US" altLang="en-US" dirty="0" smtClean="0"/>
              <a:t>Our Goal </a:t>
            </a:r>
          </a:p>
        </p:txBody>
      </p:sp>
      <p:sp>
        <p:nvSpPr>
          <p:cNvPr id="4099" name="Rectangle 3"/>
          <p:cNvSpPr>
            <a:spLocks noGrp="1" noChangeArrowheads="1"/>
          </p:cNvSpPr>
          <p:nvPr>
            <p:ph idx="1"/>
          </p:nvPr>
        </p:nvSpPr>
        <p:spPr>
          <a:xfrm>
            <a:off x="0" y="2590800"/>
            <a:ext cx="8763000" cy="3505200"/>
          </a:xfrm>
        </p:spPr>
        <p:txBody>
          <a:bodyPr/>
          <a:lstStyle/>
          <a:p>
            <a:pPr algn="just" eaLnBrk="1" hangingPunct="1">
              <a:buFontTx/>
              <a:buNone/>
            </a:pPr>
            <a:r>
              <a:rPr lang="en-US" altLang="en-US" dirty="0" smtClean="0"/>
              <a:t>	</a:t>
            </a:r>
            <a:r>
              <a:rPr lang="en-US" altLang="en-US" sz="2800" dirty="0" smtClean="0"/>
              <a:t>To become a highly reputed Garments Manufacturer in the international market by producing best quality products in a very short lead time, with High ON Time delivery which will confirm and satisfy customer expectation. </a:t>
            </a:r>
          </a:p>
          <a:p>
            <a:pPr eaLnBrk="1" hangingPunct="1">
              <a:buFontTx/>
              <a:buNone/>
            </a:pPr>
            <a:endParaRPr lang="en-US" altLang="en-US" sz="2800" dirty="0" smtClean="0"/>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791200" y="-76200"/>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withEffect">
                                  <p:stCondLst>
                                    <p:cond delay="0"/>
                                  </p:stCondLst>
                                  <p:iterate type="lt">
                                    <p:tmPct val="50000"/>
                                  </p:iterate>
                                  <p:childTnLst>
                                    <p:set>
                                      <p:cBhvr>
                                        <p:cTn id="6" dur="1" fill="hold">
                                          <p:stCondLst>
                                            <p:cond delay="0"/>
                                          </p:stCondLst>
                                        </p:cTn>
                                        <p:tgtEl>
                                          <p:spTgt spid="4099">
                                            <p:txEl>
                                              <p:pRg st="0" end="0"/>
                                            </p:txEl>
                                          </p:spTgt>
                                        </p:tgtEl>
                                        <p:attrNameLst>
                                          <p:attrName>style.visibility</p:attrName>
                                        </p:attrNameLst>
                                      </p:cBhvr>
                                      <p:to>
                                        <p:strVal val="visible"/>
                                      </p:to>
                                    </p:set>
                                    <p:anim calcmode="discrete" valueType="clr">
                                      <p:cBhvr override="childStyle">
                                        <p:cTn id="7" dur="80"/>
                                        <p:tgtEl>
                                          <p:spTgt spid="409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09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099">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400">
                <a:latin typeface="Palatino Linotype" pitchFamily="18" charset="0"/>
              </a:rPr>
              <a:t>Next.co.uk</a:t>
            </a:r>
            <a:endParaRPr lang="en-US" altLang="en-US" sz="2400">
              <a:latin typeface="Palatino Linotype" pitchFamily="18" charset="0"/>
              <a:hlinkClick r:id="rId2"/>
            </a:endParaRPr>
          </a:p>
          <a:p>
            <a:pPr>
              <a:spcBef>
                <a:spcPct val="0"/>
              </a:spcBef>
              <a:buFontTx/>
              <a:buNone/>
            </a:pPr>
            <a:r>
              <a:rPr lang="en-US" altLang="en-US" sz="2400">
                <a:latin typeface="Palatino Linotype" pitchFamily="18" charset="0"/>
                <a:hlinkClick r:id="rId2"/>
              </a:rPr>
              <a:t>  </a:t>
            </a:r>
            <a:r>
              <a:rPr lang="en-US" altLang="en-US" sz="2000">
                <a:latin typeface="Palatino Linotype" pitchFamily="18" charset="0"/>
              </a:rPr>
              <a:t> </a:t>
            </a:r>
            <a:endParaRPr lang="en-US" altLang="en-US" sz="2400">
              <a:latin typeface="Palatino Linotype" pitchFamily="18" charset="0"/>
            </a:endParaRPr>
          </a:p>
        </p:txBody>
      </p:sp>
      <p:pic>
        <p:nvPicPr>
          <p:cNvPr id="11267" name="Picture 16" descr="Go to the Next homepage for clothes, homeware &amp; more">
            <a:hlinkClick r:id="rId2"/>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8275" y="0"/>
            <a:ext cx="1085850"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21" name="Picture 20" descr="http://4.bp.blogspot.com/-tEaXuNpMx3I/T9DnWPBNamI/AAAAAAAAAUo/z13zG4h5ZFk/s1600/Next+Logo.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512219" y="1517650"/>
            <a:ext cx="3838575" cy="207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22" name="Picture 22" descr="http://www.tradestream.co.za/wp-content/uploads/Client-logo-edcon.jp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2700" y="1517650"/>
            <a:ext cx="1828800"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24" name="Picture 28" descr="https://sp2.yimg.com/ib/th?id=HN.607990240543508510&amp;pid=15.1"/>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642317" y="5105400"/>
            <a:ext cx="2438400" cy="139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26" name="Picture 12"/>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rot="-885221">
            <a:off x="201396" y="4662143"/>
            <a:ext cx="3429000" cy="142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sp>
        <p:nvSpPr>
          <p:cNvPr id="11276" name="Rectangle 13"/>
          <p:cNvSpPr>
            <a:spLocks noChangeArrowheads="1"/>
          </p:cNvSpPr>
          <p:nvPr/>
        </p:nvSpPr>
        <p:spPr bwMode="auto">
          <a:xfrm>
            <a:off x="609600" y="914400"/>
            <a:ext cx="3833813" cy="757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lnSpc>
                <a:spcPct val="90000"/>
              </a:lnSpc>
              <a:spcBef>
                <a:spcPct val="0"/>
              </a:spcBef>
              <a:buFontTx/>
              <a:buNone/>
            </a:pPr>
            <a:r>
              <a:rPr lang="en-US" altLang="en-US" sz="2400" b="1">
                <a:latin typeface="Palatino Linotype" pitchFamily="18" charset="0"/>
              </a:rPr>
              <a:t>OUR CORE BUYRES</a:t>
            </a:r>
          </a:p>
          <a:p>
            <a:pPr algn="just" eaLnBrk="1" hangingPunct="1">
              <a:lnSpc>
                <a:spcPct val="90000"/>
              </a:lnSpc>
              <a:spcBef>
                <a:spcPct val="0"/>
              </a:spcBef>
              <a:buFontTx/>
              <a:buNone/>
            </a:pPr>
            <a:endParaRPr lang="en-US" altLang="en-US" sz="2400" b="1">
              <a:latin typeface="Palatino Linotype" pitchFamily="18" charset="0"/>
            </a:endParaRPr>
          </a:p>
        </p:txBody>
      </p:sp>
      <p:pic>
        <p:nvPicPr>
          <p:cNvPr id="13" name="Picture 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5410200" y="-115266"/>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4205287" y="3413229"/>
            <a:ext cx="4499248" cy="1671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9221"/>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mph" presetSubtype="0" fill="hold" nodeType="clickEffect">
                                  <p:stCondLst>
                                    <p:cond delay="0"/>
                                  </p:stCondLst>
                                  <p:childTnLst>
                                    <p:animRot by="21600000">
                                      <p:cBhvr>
                                        <p:cTn id="10" dur="2000" fill="hold"/>
                                        <p:tgtEl>
                                          <p:spTgt spid="9224"/>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mph" presetSubtype="0" fill="hold" nodeType="clickEffect">
                                  <p:stCondLst>
                                    <p:cond delay="0"/>
                                  </p:stCondLst>
                                  <p:childTnLst>
                                    <p:animRot by="21600000">
                                      <p:cBhvr>
                                        <p:cTn id="14" dur="2000" fill="hold"/>
                                        <p:tgtEl>
                                          <p:spTgt spid="9222"/>
                                        </p:tgtEl>
                                        <p:attrNameLst>
                                          <p:attrName>r</p:attrName>
                                        </p:attrNameLst>
                                      </p:cBhvr>
                                    </p:animRot>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mph" presetSubtype="0" fill="hold" nodeType="clickEffect">
                                  <p:stCondLst>
                                    <p:cond delay="0"/>
                                  </p:stCondLst>
                                  <p:childTnLst>
                                    <p:animRot by="21600000">
                                      <p:cBhvr>
                                        <p:cTn id="18" dur="2000" fill="hold"/>
                                        <p:tgtEl>
                                          <p:spTgt spid="9226"/>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in)">
                                      <p:cBhvr>
                                        <p:cTn id="2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1066800"/>
            <a:ext cx="5257800" cy="1143000"/>
          </a:xfrm>
        </p:spPr>
        <p:txBody>
          <a:bodyPr/>
          <a:lstStyle/>
          <a:p>
            <a:pPr eaLnBrk="1" hangingPunct="1"/>
            <a:r>
              <a:rPr lang="en-US" altLang="en-US" dirty="0" smtClean="0"/>
              <a:t>Business Model</a:t>
            </a:r>
          </a:p>
        </p:txBody>
      </p:sp>
      <p:sp>
        <p:nvSpPr>
          <p:cNvPr id="12291" name="AutoShape 6"/>
          <p:cNvSpPr>
            <a:spLocks noChangeArrowheads="1"/>
          </p:cNvSpPr>
          <p:nvPr/>
        </p:nvSpPr>
        <p:spPr bwMode="auto">
          <a:xfrm>
            <a:off x="914400" y="2286000"/>
            <a:ext cx="2133600" cy="838200"/>
          </a:xfrm>
          <a:prstGeom prst="flowChartAlternateProcess">
            <a:avLst/>
          </a:prstGeom>
          <a:solidFill>
            <a:schemeClr val="accent1"/>
          </a:solidFill>
          <a:ln w="9525">
            <a:solidFill>
              <a:schemeClr val="tx2"/>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1800" b="1">
                <a:solidFill>
                  <a:schemeClr val="bg1"/>
                </a:solidFill>
                <a:latin typeface="Palatino Linotype" pitchFamily="18" charset="0"/>
              </a:rPr>
              <a:t>Delivery</a:t>
            </a:r>
            <a:endParaRPr lang="ru-RU" altLang="en-US" sz="1800" b="1">
              <a:solidFill>
                <a:schemeClr val="bg1"/>
              </a:solidFill>
              <a:latin typeface="Palatino Linotype" pitchFamily="18" charset="0"/>
            </a:endParaRPr>
          </a:p>
        </p:txBody>
      </p:sp>
      <p:sp>
        <p:nvSpPr>
          <p:cNvPr id="10244" name="Rectangle 7"/>
          <p:cNvSpPr>
            <a:spLocks noChangeArrowheads="1"/>
          </p:cNvSpPr>
          <p:nvPr/>
        </p:nvSpPr>
        <p:spPr bwMode="auto">
          <a:xfrm>
            <a:off x="990600" y="3429000"/>
            <a:ext cx="2133600" cy="2743200"/>
          </a:xfrm>
          <a:prstGeom prst="rect">
            <a:avLst/>
          </a:prstGeom>
          <a:solidFill>
            <a:srgbClr val="FFFFFF"/>
          </a:solidFill>
          <a:ln w="25400">
            <a:solidFill>
              <a:schemeClr val="accent1"/>
            </a:solidFill>
            <a:miter lim="800000"/>
            <a:headEnd/>
            <a:tailEnd/>
          </a:ln>
        </p:spPr>
        <p:txBody>
          <a:bodyPr lIns="162000" tIns="1548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chemeClr val="accent1"/>
              </a:buClr>
              <a:buFontTx/>
              <a:buNone/>
            </a:pPr>
            <a:r>
              <a:rPr lang="en-US" altLang="en-US" sz="1400" b="1" dirty="0">
                <a:latin typeface="Palatino Linotype" pitchFamily="18" charset="0"/>
              </a:rPr>
              <a:t>Lead time: </a:t>
            </a:r>
          </a:p>
          <a:p>
            <a:pPr eaLnBrk="1" hangingPunct="1">
              <a:spcBef>
                <a:spcPct val="0"/>
              </a:spcBef>
              <a:buClr>
                <a:schemeClr val="accent1"/>
              </a:buClr>
              <a:buFontTx/>
              <a:buNone/>
            </a:pPr>
            <a:endParaRPr lang="en-US" altLang="en-US" sz="1400" b="1" dirty="0">
              <a:latin typeface="Palatino Linotype" pitchFamily="18" charset="0"/>
            </a:endParaRPr>
          </a:p>
          <a:p>
            <a:pPr eaLnBrk="1" hangingPunct="1">
              <a:spcBef>
                <a:spcPct val="0"/>
              </a:spcBef>
              <a:buClr>
                <a:schemeClr val="accent1"/>
              </a:buClr>
              <a:buFontTx/>
              <a:buChar char="•"/>
            </a:pPr>
            <a:r>
              <a:rPr lang="en-US" altLang="en-US" sz="1200" dirty="0">
                <a:latin typeface="Palatino Linotype" pitchFamily="18" charset="0"/>
              </a:rPr>
              <a:t>Original Orders  </a:t>
            </a:r>
          </a:p>
          <a:p>
            <a:pPr eaLnBrk="1" hangingPunct="1">
              <a:spcBef>
                <a:spcPct val="0"/>
              </a:spcBef>
              <a:buClr>
                <a:schemeClr val="accent1"/>
              </a:buClr>
              <a:buFontTx/>
              <a:buNone/>
            </a:pPr>
            <a:r>
              <a:rPr lang="en-US" altLang="en-US" sz="1200" dirty="0">
                <a:latin typeface="Palatino Linotype" pitchFamily="18" charset="0"/>
              </a:rPr>
              <a:t>             60-120 days</a:t>
            </a:r>
          </a:p>
          <a:p>
            <a:pPr eaLnBrk="1" hangingPunct="1">
              <a:spcBef>
                <a:spcPct val="0"/>
              </a:spcBef>
              <a:buClr>
                <a:schemeClr val="accent1"/>
              </a:buClr>
              <a:buFontTx/>
              <a:buChar char="•"/>
            </a:pPr>
            <a:r>
              <a:rPr lang="en-US" altLang="en-US" sz="1200" dirty="0">
                <a:latin typeface="Palatino Linotype" pitchFamily="18" charset="0"/>
              </a:rPr>
              <a:t>Re orders </a:t>
            </a:r>
          </a:p>
          <a:p>
            <a:pPr eaLnBrk="1" hangingPunct="1">
              <a:spcBef>
                <a:spcPct val="0"/>
              </a:spcBef>
              <a:buClr>
                <a:schemeClr val="accent1"/>
              </a:buClr>
              <a:buFontTx/>
              <a:buNone/>
            </a:pPr>
            <a:r>
              <a:rPr lang="en-US" altLang="en-US" sz="1200" dirty="0">
                <a:latin typeface="Palatino Linotype" pitchFamily="18" charset="0"/>
              </a:rPr>
              <a:t>             60-90 days</a:t>
            </a:r>
          </a:p>
          <a:p>
            <a:pPr eaLnBrk="1" hangingPunct="1">
              <a:spcBef>
                <a:spcPct val="0"/>
              </a:spcBef>
              <a:buClr>
                <a:schemeClr val="accent1"/>
              </a:buClr>
              <a:buFontTx/>
              <a:buChar char="•"/>
            </a:pPr>
            <a:r>
              <a:rPr lang="en-US" altLang="en-US" sz="1200" dirty="0">
                <a:latin typeface="Palatino Linotype" pitchFamily="18" charset="0"/>
              </a:rPr>
              <a:t>Quick response program             </a:t>
            </a:r>
          </a:p>
          <a:p>
            <a:pPr eaLnBrk="1" hangingPunct="1">
              <a:spcBef>
                <a:spcPct val="0"/>
              </a:spcBef>
              <a:buClr>
                <a:schemeClr val="accent1"/>
              </a:buClr>
              <a:buFontTx/>
              <a:buNone/>
            </a:pPr>
            <a:r>
              <a:rPr lang="en-US" altLang="en-US" sz="1200" dirty="0">
                <a:latin typeface="Palatino Linotype" pitchFamily="18" charset="0"/>
              </a:rPr>
              <a:t>             30-60 days</a:t>
            </a:r>
          </a:p>
          <a:p>
            <a:pPr eaLnBrk="1" hangingPunct="1">
              <a:spcBef>
                <a:spcPct val="0"/>
              </a:spcBef>
              <a:buClr>
                <a:schemeClr val="accent1"/>
              </a:buClr>
              <a:buFontTx/>
              <a:buNone/>
            </a:pPr>
            <a:endParaRPr lang="en-US" altLang="en-US" sz="1200" dirty="0">
              <a:latin typeface="Palatino Linotype" pitchFamily="18" charset="0"/>
            </a:endParaRPr>
          </a:p>
          <a:p>
            <a:pPr eaLnBrk="1" hangingPunct="1">
              <a:spcBef>
                <a:spcPct val="0"/>
              </a:spcBef>
              <a:buClr>
                <a:schemeClr val="accent1"/>
              </a:buClr>
              <a:buFontTx/>
              <a:buNone/>
            </a:pPr>
            <a:r>
              <a:rPr lang="en-US" altLang="en-US" sz="1400" b="1" dirty="0">
                <a:latin typeface="Palatino Linotype" pitchFamily="18" charset="0"/>
              </a:rPr>
              <a:t>Minimum Order</a:t>
            </a:r>
            <a:r>
              <a:rPr lang="en-US" altLang="en-US" sz="1400" dirty="0">
                <a:latin typeface="Palatino Linotype" pitchFamily="18" charset="0"/>
              </a:rPr>
              <a:t>: </a:t>
            </a:r>
          </a:p>
          <a:p>
            <a:pPr eaLnBrk="1" hangingPunct="1">
              <a:spcBef>
                <a:spcPct val="0"/>
              </a:spcBef>
              <a:buClr>
                <a:schemeClr val="accent1"/>
              </a:buClr>
              <a:buFontTx/>
              <a:buNone/>
            </a:pPr>
            <a:endParaRPr lang="en-US" altLang="en-US" sz="1400" dirty="0">
              <a:latin typeface="Palatino Linotype" pitchFamily="18" charset="0"/>
            </a:endParaRPr>
          </a:p>
          <a:p>
            <a:pPr eaLnBrk="1" hangingPunct="1">
              <a:spcBef>
                <a:spcPct val="0"/>
              </a:spcBef>
              <a:buClr>
                <a:schemeClr val="accent1"/>
              </a:buClr>
              <a:buFontTx/>
              <a:buChar char="•"/>
            </a:pPr>
            <a:r>
              <a:rPr lang="en-US" altLang="en-US" sz="1200" dirty="0">
                <a:latin typeface="Palatino Linotype" pitchFamily="18" charset="0"/>
              </a:rPr>
              <a:t>10000 pcs /</a:t>
            </a:r>
            <a:r>
              <a:rPr lang="en-US" altLang="en-US" sz="1200" dirty="0" smtClean="0">
                <a:latin typeface="Palatino Linotype" pitchFamily="18" charset="0"/>
              </a:rPr>
              <a:t>Style</a:t>
            </a:r>
            <a:endParaRPr lang="ru-RU" altLang="en-US" sz="1200" dirty="0">
              <a:latin typeface="Palatino Linotype" pitchFamily="18" charset="0"/>
            </a:endParaRPr>
          </a:p>
        </p:txBody>
      </p:sp>
      <p:sp>
        <p:nvSpPr>
          <p:cNvPr id="12293" name="Rectangle 9"/>
          <p:cNvSpPr>
            <a:spLocks noChangeArrowheads="1"/>
          </p:cNvSpPr>
          <p:nvPr/>
        </p:nvSpPr>
        <p:spPr bwMode="auto">
          <a:xfrm>
            <a:off x="3429000" y="3429000"/>
            <a:ext cx="2209800" cy="2286000"/>
          </a:xfrm>
          <a:prstGeom prst="rect">
            <a:avLst/>
          </a:prstGeom>
          <a:solidFill>
            <a:srgbClr val="FFFFFF"/>
          </a:solidFill>
          <a:ln w="25400">
            <a:solidFill>
              <a:schemeClr val="accent1"/>
            </a:solidFill>
            <a:miter lim="800000"/>
            <a:headEnd/>
            <a:tailEnd/>
          </a:ln>
        </p:spPr>
        <p:txBody>
          <a:bodyPr lIns="162000" tIns="1548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chemeClr val="accent1"/>
              </a:buClr>
              <a:buFontTx/>
              <a:buChar char="•"/>
            </a:pPr>
            <a:r>
              <a:rPr lang="en-US" altLang="en-US" sz="1200" dirty="0">
                <a:latin typeface="Palatino Linotype" pitchFamily="18" charset="0"/>
              </a:rPr>
              <a:t>2.5 Accepted Quality level (AQL)</a:t>
            </a:r>
          </a:p>
          <a:p>
            <a:pPr eaLnBrk="1" hangingPunct="1">
              <a:spcBef>
                <a:spcPct val="0"/>
              </a:spcBef>
              <a:buClr>
                <a:schemeClr val="accent1"/>
              </a:buClr>
              <a:buFontTx/>
              <a:buNone/>
            </a:pPr>
            <a:r>
              <a:rPr lang="en-US" altLang="en-US" sz="1200" dirty="0">
                <a:latin typeface="Palatino Linotype" pitchFamily="18" charset="0"/>
              </a:rPr>
              <a:t>       </a:t>
            </a:r>
          </a:p>
          <a:p>
            <a:pPr eaLnBrk="1" hangingPunct="1">
              <a:spcBef>
                <a:spcPct val="0"/>
              </a:spcBef>
              <a:buClr>
                <a:schemeClr val="accent1"/>
              </a:buClr>
              <a:buFontTx/>
              <a:buNone/>
            </a:pPr>
            <a:endParaRPr lang="en-US" altLang="en-US" sz="1200" dirty="0">
              <a:latin typeface="Palatino Linotype" pitchFamily="18" charset="0"/>
            </a:endParaRPr>
          </a:p>
          <a:p>
            <a:pPr eaLnBrk="1" hangingPunct="1">
              <a:spcBef>
                <a:spcPct val="0"/>
              </a:spcBef>
              <a:buClr>
                <a:schemeClr val="accent1"/>
              </a:buClr>
              <a:buFontTx/>
              <a:buChar char="•"/>
            </a:pPr>
            <a:r>
              <a:rPr lang="en-US" altLang="en-US" sz="1200" dirty="0">
                <a:latin typeface="Palatino Linotype" pitchFamily="18" charset="0"/>
              </a:rPr>
              <a:t>Statistical process control (SPC) for inline Quality inspection</a:t>
            </a:r>
          </a:p>
          <a:p>
            <a:pPr eaLnBrk="1" hangingPunct="1">
              <a:spcBef>
                <a:spcPct val="0"/>
              </a:spcBef>
              <a:buFontTx/>
              <a:buChar char="•"/>
            </a:pPr>
            <a:endParaRPr lang="ru-RU" altLang="en-US" sz="1200" dirty="0">
              <a:latin typeface="Palatino Linotype" pitchFamily="18" charset="0"/>
            </a:endParaRPr>
          </a:p>
        </p:txBody>
      </p:sp>
      <p:sp>
        <p:nvSpPr>
          <p:cNvPr id="12294" name="Rectangle 11"/>
          <p:cNvSpPr>
            <a:spLocks noChangeArrowheads="1"/>
          </p:cNvSpPr>
          <p:nvPr/>
        </p:nvSpPr>
        <p:spPr bwMode="auto">
          <a:xfrm>
            <a:off x="5943600" y="3429000"/>
            <a:ext cx="2590800" cy="1905000"/>
          </a:xfrm>
          <a:prstGeom prst="rect">
            <a:avLst/>
          </a:prstGeom>
          <a:solidFill>
            <a:srgbClr val="FFFFFF"/>
          </a:solidFill>
          <a:ln w="25400">
            <a:solidFill>
              <a:schemeClr val="accent1"/>
            </a:solidFill>
            <a:miter lim="800000"/>
            <a:headEnd/>
            <a:tailEnd/>
          </a:ln>
        </p:spPr>
        <p:txBody>
          <a:bodyPr lIns="162000" tIns="1548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Char char="•"/>
            </a:pPr>
            <a:r>
              <a:rPr lang="en-US" altLang="en-US" sz="1200" dirty="0">
                <a:latin typeface="Palatino Linotype" pitchFamily="18" charset="0"/>
              </a:rPr>
              <a:t>Sample </a:t>
            </a:r>
          </a:p>
          <a:p>
            <a:pPr eaLnBrk="1" hangingPunct="1">
              <a:spcBef>
                <a:spcPct val="0"/>
              </a:spcBef>
              <a:buFontTx/>
              <a:buChar char="•"/>
            </a:pPr>
            <a:r>
              <a:rPr lang="en-US" altLang="en-US" sz="1200" dirty="0">
                <a:latin typeface="Palatino Linotype" pitchFamily="18" charset="0"/>
              </a:rPr>
              <a:t>Cutting</a:t>
            </a:r>
          </a:p>
          <a:p>
            <a:pPr eaLnBrk="1" hangingPunct="1">
              <a:spcBef>
                <a:spcPct val="0"/>
              </a:spcBef>
              <a:buFontTx/>
              <a:buChar char="•"/>
            </a:pPr>
            <a:r>
              <a:rPr lang="en-US" altLang="en-US" sz="1200" dirty="0">
                <a:latin typeface="Palatino Linotype" pitchFamily="18" charset="0"/>
              </a:rPr>
              <a:t>Embroidery – </a:t>
            </a:r>
            <a:r>
              <a:rPr lang="en-US" altLang="en-US" sz="900" dirty="0">
                <a:latin typeface="Palatino Linotype" pitchFamily="18" charset="0"/>
              </a:rPr>
              <a:t>Collaborative Partners</a:t>
            </a:r>
            <a:endParaRPr lang="ru-RU" altLang="en-US" sz="900" dirty="0">
              <a:latin typeface="Palatino Linotype" pitchFamily="18" charset="0"/>
            </a:endParaRPr>
          </a:p>
          <a:p>
            <a:pPr eaLnBrk="1" hangingPunct="1">
              <a:spcBef>
                <a:spcPct val="0"/>
              </a:spcBef>
              <a:buFontTx/>
              <a:buChar char="•"/>
            </a:pPr>
            <a:r>
              <a:rPr lang="en-US" altLang="en-US" sz="1200" dirty="0">
                <a:latin typeface="Palatino Linotype" pitchFamily="18" charset="0"/>
              </a:rPr>
              <a:t>Printing - </a:t>
            </a:r>
            <a:r>
              <a:rPr lang="en-US" altLang="en-US" sz="900" dirty="0">
                <a:latin typeface="Palatino Linotype" pitchFamily="18" charset="0"/>
              </a:rPr>
              <a:t>Collaborative Partners</a:t>
            </a:r>
            <a:endParaRPr lang="ru-RU" altLang="en-US" sz="900" dirty="0">
              <a:latin typeface="Palatino Linotype" pitchFamily="18" charset="0"/>
            </a:endParaRPr>
          </a:p>
          <a:p>
            <a:pPr eaLnBrk="1" hangingPunct="1">
              <a:spcBef>
                <a:spcPct val="0"/>
              </a:spcBef>
              <a:buFontTx/>
              <a:buChar char="•"/>
            </a:pPr>
            <a:r>
              <a:rPr lang="en-US" altLang="en-US" sz="1200" dirty="0">
                <a:latin typeface="Palatino Linotype" pitchFamily="18" charset="0"/>
              </a:rPr>
              <a:t>Sewing </a:t>
            </a:r>
          </a:p>
          <a:p>
            <a:pPr eaLnBrk="1" hangingPunct="1">
              <a:spcBef>
                <a:spcPct val="0"/>
              </a:spcBef>
              <a:buFontTx/>
              <a:buChar char="•"/>
            </a:pPr>
            <a:r>
              <a:rPr lang="en-US" altLang="en-US" sz="1200" dirty="0">
                <a:latin typeface="Palatino Linotype" pitchFamily="18" charset="0"/>
              </a:rPr>
              <a:t>Washing </a:t>
            </a:r>
            <a:endParaRPr lang="ru-RU" altLang="en-US" sz="1200" dirty="0">
              <a:latin typeface="Palatino Linotype" pitchFamily="18" charset="0"/>
            </a:endParaRPr>
          </a:p>
          <a:p>
            <a:pPr eaLnBrk="1" hangingPunct="1">
              <a:spcBef>
                <a:spcPct val="0"/>
              </a:spcBef>
              <a:buFontTx/>
              <a:buChar char="•"/>
            </a:pPr>
            <a:r>
              <a:rPr lang="en-US" altLang="en-US" sz="1200" dirty="0">
                <a:latin typeface="Palatino Linotype" pitchFamily="18" charset="0"/>
              </a:rPr>
              <a:t>Finishing </a:t>
            </a:r>
          </a:p>
        </p:txBody>
      </p:sp>
      <p:sp>
        <p:nvSpPr>
          <p:cNvPr id="12295" name="AutoShape 13"/>
          <p:cNvSpPr>
            <a:spLocks noChangeArrowheads="1"/>
          </p:cNvSpPr>
          <p:nvPr/>
        </p:nvSpPr>
        <p:spPr bwMode="auto">
          <a:xfrm>
            <a:off x="3429000" y="2286000"/>
            <a:ext cx="2057400" cy="838200"/>
          </a:xfrm>
          <a:prstGeom prst="flowChartAlternateProcess">
            <a:avLst/>
          </a:prstGeom>
          <a:solidFill>
            <a:schemeClr val="accent1"/>
          </a:solidFill>
          <a:ln w="9525">
            <a:solidFill>
              <a:schemeClr val="tx2"/>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1800" b="1">
                <a:solidFill>
                  <a:schemeClr val="bg1"/>
                </a:solidFill>
                <a:latin typeface="Palatino Linotype" pitchFamily="18" charset="0"/>
              </a:rPr>
              <a:t>Quality</a:t>
            </a:r>
            <a:endParaRPr lang="ru-RU" altLang="en-US" sz="1800" b="1">
              <a:solidFill>
                <a:schemeClr val="bg1"/>
              </a:solidFill>
              <a:latin typeface="Palatino Linotype" pitchFamily="18" charset="0"/>
            </a:endParaRPr>
          </a:p>
        </p:txBody>
      </p:sp>
      <p:sp>
        <p:nvSpPr>
          <p:cNvPr id="12296" name="AutoShape 14"/>
          <p:cNvSpPr>
            <a:spLocks noChangeArrowheads="1"/>
          </p:cNvSpPr>
          <p:nvPr/>
        </p:nvSpPr>
        <p:spPr bwMode="auto">
          <a:xfrm>
            <a:off x="5943600" y="2286000"/>
            <a:ext cx="2590800" cy="838200"/>
          </a:xfrm>
          <a:prstGeom prst="flowChartAlternateProcess">
            <a:avLst/>
          </a:prstGeom>
          <a:solidFill>
            <a:schemeClr val="accent1"/>
          </a:solidFill>
          <a:ln w="9525">
            <a:solidFill>
              <a:schemeClr val="tx2"/>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1800" b="1">
                <a:solidFill>
                  <a:schemeClr val="bg1"/>
                </a:solidFill>
                <a:latin typeface="Palatino Linotype" pitchFamily="18" charset="0"/>
              </a:rPr>
              <a:t>Full service</a:t>
            </a:r>
            <a:endParaRPr lang="ru-RU" altLang="en-US" sz="1800" b="1">
              <a:solidFill>
                <a:schemeClr val="bg1"/>
              </a:solidFill>
              <a:latin typeface="Palatino Linotype" pitchFamily="18" charset="0"/>
            </a:endParaRPr>
          </a:p>
        </p:txBody>
      </p:sp>
      <p:pic>
        <p:nvPicPr>
          <p:cNvPr id="9"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791200" y="62534"/>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 calcmode="lin" valueType="num">
                                      <p:cBhvr additive="base">
                                        <p:cTn id="7" dur="500" fill="hold"/>
                                        <p:tgtEl>
                                          <p:spTgt spid="102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4">
                                            <p:txEl>
                                              <p:pRg st="2" end="2"/>
                                            </p:txEl>
                                          </p:spTgt>
                                        </p:tgtEl>
                                        <p:attrNameLst>
                                          <p:attrName>style.visibility</p:attrName>
                                        </p:attrNameLst>
                                      </p:cBhvr>
                                      <p:to>
                                        <p:strVal val="visible"/>
                                      </p:to>
                                    </p:set>
                                    <p:anim calcmode="lin" valueType="num">
                                      <p:cBhvr additive="base">
                                        <p:cTn id="11" dur="500" fill="hold"/>
                                        <p:tgtEl>
                                          <p:spTgt spid="1024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44">
                                            <p:txEl>
                                              <p:pRg st="3" end="3"/>
                                            </p:txEl>
                                          </p:spTgt>
                                        </p:tgtEl>
                                        <p:attrNameLst>
                                          <p:attrName>style.visibility</p:attrName>
                                        </p:attrNameLst>
                                      </p:cBhvr>
                                      <p:to>
                                        <p:strVal val="visible"/>
                                      </p:to>
                                    </p:set>
                                    <p:anim calcmode="lin" valueType="num">
                                      <p:cBhvr additive="base">
                                        <p:cTn id="15" dur="500" fill="hold"/>
                                        <p:tgtEl>
                                          <p:spTgt spid="1024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0244">
                                            <p:txEl>
                                              <p:pRg st="4" end="4"/>
                                            </p:txEl>
                                          </p:spTgt>
                                        </p:tgtEl>
                                        <p:attrNameLst>
                                          <p:attrName>style.visibility</p:attrName>
                                        </p:attrNameLst>
                                      </p:cBhvr>
                                      <p:to>
                                        <p:strVal val="visible"/>
                                      </p:to>
                                    </p:set>
                                    <p:anim calcmode="lin" valueType="num">
                                      <p:cBhvr additive="base">
                                        <p:cTn id="21" dur="500" fill="hold"/>
                                        <p:tgtEl>
                                          <p:spTgt spid="1024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244">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244">
                                            <p:txEl>
                                              <p:pRg st="5" end="5"/>
                                            </p:txEl>
                                          </p:spTgt>
                                        </p:tgtEl>
                                        <p:attrNameLst>
                                          <p:attrName>style.visibility</p:attrName>
                                        </p:attrNameLst>
                                      </p:cBhvr>
                                      <p:to>
                                        <p:strVal val="visible"/>
                                      </p:to>
                                    </p:set>
                                    <p:anim calcmode="lin" valueType="num">
                                      <p:cBhvr additive="base">
                                        <p:cTn id="25" dur="500" fill="hold"/>
                                        <p:tgtEl>
                                          <p:spTgt spid="1024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244">
                                            <p:txEl>
                                              <p:pRg st="6" end="6"/>
                                            </p:txEl>
                                          </p:spTgt>
                                        </p:tgtEl>
                                        <p:attrNameLst>
                                          <p:attrName>style.visibility</p:attrName>
                                        </p:attrNameLst>
                                      </p:cBhvr>
                                      <p:to>
                                        <p:strVal val="visible"/>
                                      </p:to>
                                    </p:set>
                                    <p:anim calcmode="lin" valueType="num">
                                      <p:cBhvr additive="base">
                                        <p:cTn id="31" dur="500" fill="hold"/>
                                        <p:tgtEl>
                                          <p:spTgt spid="1024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244">
                                            <p:txEl>
                                              <p:pRg st="7" end="7"/>
                                            </p:txEl>
                                          </p:spTgt>
                                        </p:tgtEl>
                                        <p:attrNameLst>
                                          <p:attrName>style.visibility</p:attrName>
                                        </p:attrNameLst>
                                      </p:cBhvr>
                                      <p:to>
                                        <p:strVal val="visible"/>
                                      </p:to>
                                    </p:set>
                                    <p:anim calcmode="lin" valueType="num">
                                      <p:cBhvr additive="base">
                                        <p:cTn id="35" dur="500" fill="hold"/>
                                        <p:tgtEl>
                                          <p:spTgt spid="1024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24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0244">
                                            <p:txEl>
                                              <p:pRg st="9" end="9"/>
                                            </p:txEl>
                                          </p:spTgt>
                                        </p:tgtEl>
                                        <p:attrNameLst>
                                          <p:attrName>style.visibility</p:attrName>
                                        </p:attrNameLst>
                                      </p:cBhvr>
                                      <p:to>
                                        <p:strVal val="visible"/>
                                      </p:to>
                                    </p:set>
                                    <p:anim calcmode="lin" valueType="num">
                                      <p:cBhvr additive="base">
                                        <p:cTn id="41" dur="500" fill="hold"/>
                                        <p:tgtEl>
                                          <p:spTgt spid="10244">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244">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0244">
                                            <p:txEl>
                                              <p:pRg st="11" end="11"/>
                                            </p:txEl>
                                          </p:spTgt>
                                        </p:tgtEl>
                                        <p:attrNameLst>
                                          <p:attrName>style.visibility</p:attrName>
                                        </p:attrNameLst>
                                      </p:cBhvr>
                                      <p:to>
                                        <p:strVal val="visible"/>
                                      </p:to>
                                    </p:set>
                                    <p:anim calcmode="lin" valueType="num">
                                      <p:cBhvr additive="base">
                                        <p:cTn id="45" dur="500" fill="hold"/>
                                        <p:tgtEl>
                                          <p:spTgt spid="10244">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24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circle(in)">
                                      <p:cBhvr>
                                        <p:cTn id="5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sz="quarter"/>
          </p:nvPr>
        </p:nvSpPr>
        <p:spPr/>
        <p:txBody>
          <a:bodyPr/>
          <a:lstStyle/>
          <a:p>
            <a:pPr eaLnBrk="1" hangingPunct="1"/>
            <a:r>
              <a:rPr lang="en-US" altLang="en-US" dirty="0" smtClean="0"/>
              <a:t>Sample &amp; Design </a:t>
            </a:r>
          </a:p>
        </p:txBody>
      </p:sp>
      <p:sp>
        <p:nvSpPr>
          <p:cNvPr id="983043" name="Rectangle 3"/>
          <p:cNvSpPr>
            <a:spLocks noChangeArrowheads="1"/>
          </p:cNvSpPr>
          <p:nvPr/>
        </p:nvSpPr>
        <p:spPr bwMode="auto">
          <a:xfrm>
            <a:off x="381000" y="2057400"/>
            <a:ext cx="5029200"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buClr>
                <a:schemeClr val="accent1"/>
              </a:buClr>
              <a:buFontTx/>
              <a:buNone/>
            </a:pPr>
            <a:r>
              <a:rPr lang="en-US" altLang="en-US" sz="1600" dirty="0">
                <a:latin typeface="Palatino Linotype" pitchFamily="18" charset="0"/>
              </a:rPr>
              <a:t>Capacity 500 pcs per month</a:t>
            </a:r>
          </a:p>
          <a:p>
            <a:pPr eaLnBrk="1" hangingPunct="1">
              <a:buClr>
                <a:schemeClr val="accent1"/>
              </a:buClr>
              <a:buFontTx/>
              <a:buNone/>
            </a:pPr>
            <a:endParaRPr lang="en-US" altLang="en-US" sz="1600" dirty="0">
              <a:latin typeface="Palatino Linotype" pitchFamily="18" charset="0"/>
            </a:endParaRPr>
          </a:p>
          <a:p>
            <a:pPr eaLnBrk="1" hangingPunct="1">
              <a:buClr>
                <a:schemeClr val="accent1"/>
              </a:buClr>
              <a:buFontTx/>
              <a:buNone/>
            </a:pPr>
            <a:r>
              <a:rPr lang="en-US" altLang="en-US" sz="1600" dirty="0">
                <a:latin typeface="Palatino Linotype" pitchFamily="18" charset="0"/>
              </a:rPr>
              <a:t>Sample lead time 3-5 days</a:t>
            </a:r>
          </a:p>
          <a:p>
            <a:pPr eaLnBrk="1" hangingPunct="1">
              <a:buClr>
                <a:schemeClr val="accent1"/>
              </a:buClr>
              <a:buFontTx/>
              <a:buNone/>
            </a:pPr>
            <a:endParaRPr lang="en-US" altLang="en-US" sz="1600" dirty="0">
              <a:latin typeface="Palatino Linotype" pitchFamily="18" charset="0"/>
            </a:endParaRPr>
          </a:p>
          <a:p>
            <a:pPr eaLnBrk="1" hangingPunct="1">
              <a:buClr>
                <a:schemeClr val="accent1"/>
              </a:buClr>
              <a:buFontTx/>
              <a:buNone/>
            </a:pPr>
            <a:r>
              <a:rPr lang="en-US" altLang="en-US" sz="1600" dirty="0">
                <a:latin typeface="Palatino Linotype" pitchFamily="18" charset="0"/>
              </a:rPr>
              <a:t>Managed by 2</a:t>
            </a:r>
            <a:r>
              <a:rPr lang="en-US" altLang="en-US" sz="1600" dirty="0" smtClean="0">
                <a:latin typeface="Palatino Linotype" pitchFamily="18" charset="0"/>
              </a:rPr>
              <a:t> </a:t>
            </a:r>
            <a:r>
              <a:rPr lang="en-US" altLang="en-US" sz="1600" dirty="0">
                <a:latin typeface="Palatino Linotype" pitchFamily="18" charset="0"/>
              </a:rPr>
              <a:t>experienced Manager.</a:t>
            </a:r>
          </a:p>
          <a:p>
            <a:pPr eaLnBrk="1" hangingPunct="1">
              <a:buClr>
                <a:schemeClr val="accent1"/>
              </a:buClr>
              <a:buFontTx/>
              <a:buNone/>
            </a:pPr>
            <a:endParaRPr lang="en-US" altLang="en-US" sz="1600" dirty="0">
              <a:latin typeface="Palatino Linotype" pitchFamily="18" charset="0"/>
            </a:endParaRPr>
          </a:p>
          <a:p>
            <a:pPr eaLnBrk="1" hangingPunct="1">
              <a:buClr>
                <a:schemeClr val="accent1"/>
              </a:buClr>
              <a:buFontTx/>
              <a:buNone/>
            </a:pPr>
            <a:r>
              <a:rPr lang="en-US" altLang="en-US" sz="1600" dirty="0">
                <a:latin typeface="Palatino Linotype" pitchFamily="18" charset="0"/>
              </a:rPr>
              <a:t>Can handle detailed style Garments </a:t>
            </a:r>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867400" y="-12700"/>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983043">
                                            <p:txEl>
                                              <p:pRg st="0" end="0"/>
                                            </p:txEl>
                                          </p:spTgt>
                                        </p:tgtEl>
                                        <p:attrNameLst>
                                          <p:attrName>style.visibility</p:attrName>
                                        </p:attrNameLst>
                                      </p:cBhvr>
                                      <p:to>
                                        <p:strVal val="visible"/>
                                      </p:to>
                                    </p:set>
                                    <p:animEffect transition="in" filter="slide(fromBottom)">
                                      <p:cBhvr>
                                        <p:cTn id="7" dur="500"/>
                                        <p:tgtEl>
                                          <p:spTgt spid="983043">
                                            <p:txEl>
                                              <p:pRg st="0" end="0"/>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983043">
                                            <p:txEl>
                                              <p:pRg st="2" end="2"/>
                                            </p:txEl>
                                          </p:spTgt>
                                        </p:tgtEl>
                                        <p:attrNameLst>
                                          <p:attrName>style.visibility</p:attrName>
                                        </p:attrNameLst>
                                      </p:cBhvr>
                                      <p:to>
                                        <p:strVal val="visible"/>
                                      </p:to>
                                    </p:set>
                                    <p:animEffect transition="in" filter="slide(fromBottom)">
                                      <p:cBhvr>
                                        <p:cTn id="11" dur="500"/>
                                        <p:tgtEl>
                                          <p:spTgt spid="983043">
                                            <p:txEl>
                                              <p:pRg st="2" end="2"/>
                                            </p:txEl>
                                          </p:spTgt>
                                        </p:tgtEl>
                                      </p:cBhvr>
                                    </p:animEffect>
                                  </p:childTnLst>
                                </p:cTn>
                              </p:par>
                            </p:childTnLst>
                          </p:cTn>
                        </p:par>
                        <p:par>
                          <p:cTn id="12" fill="hold" nodeType="afterGroup">
                            <p:stCondLst>
                              <p:cond delay="1000"/>
                            </p:stCondLst>
                            <p:childTnLst>
                              <p:par>
                                <p:cTn id="13" presetID="12" presetClass="entr" presetSubtype="4" fill="hold" nodeType="afterEffect">
                                  <p:stCondLst>
                                    <p:cond delay="0"/>
                                  </p:stCondLst>
                                  <p:childTnLst>
                                    <p:set>
                                      <p:cBhvr>
                                        <p:cTn id="14" dur="1" fill="hold">
                                          <p:stCondLst>
                                            <p:cond delay="0"/>
                                          </p:stCondLst>
                                        </p:cTn>
                                        <p:tgtEl>
                                          <p:spTgt spid="983043">
                                            <p:txEl>
                                              <p:pRg st="4" end="4"/>
                                            </p:txEl>
                                          </p:spTgt>
                                        </p:tgtEl>
                                        <p:attrNameLst>
                                          <p:attrName>style.visibility</p:attrName>
                                        </p:attrNameLst>
                                      </p:cBhvr>
                                      <p:to>
                                        <p:strVal val="visible"/>
                                      </p:to>
                                    </p:set>
                                    <p:animEffect transition="in" filter="slide(fromBottom)">
                                      <p:cBhvr>
                                        <p:cTn id="15" dur="500"/>
                                        <p:tgtEl>
                                          <p:spTgt spid="983043">
                                            <p:txEl>
                                              <p:pRg st="4" end="4"/>
                                            </p:txEl>
                                          </p:spTgt>
                                        </p:tgtEl>
                                      </p:cBhvr>
                                    </p:animEffect>
                                  </p:childTnLst>
                                </p:cTn>
                              </p:par>
                            </p:childTnLst>
                          </p:cTn>
                        </p:par>
                        <p:par>
                          <p:cTn id="16" fill="hold" nodeType="afterGroup">
                            <p:stCondLst>
                              <p:cond delay="1500"/>
                            </p:stCondLst>
                            <p:childTnLst>
                              <p:par>
                                <p:cTn id="17" presetID="12" presetClass="entr" presetSubtype="4" fill="hold" nodeType="afterEffect">
                                  <p:stCondLst>
                                    <p:cond delay="0"/>
                                  </p:stCondLst>
                                  <p:childTnLst>
                                    <p:set>
                                      <p:cBhvr>
                                        <p:cTn id="18" dur="1" fill="hold">
                                          <p:stCondLst>
                                            <p:cond delay="0"/>
                                          </p:stCondLst>
                                        </p:cTn>
                                        <p:tgtEl>
                                          <p:spTgt spid="983043">
                                            <p:txEl>
                                              <p:pRg st="6" end="6"/>
                                            </p:txEl>
                                          </p:spTgt>
                                        </p:tgtEl>
                                        <p:attrNameLst>
                                          <p:attrName>style.visibility</p:attrName>
                                        </p:attrNameLst>
                                      </p:cBhvr>
                                      <p:to>
                                        <p:strVal val="visible"/>
                                      </p:to>
                                    </p:set>
                                    <p:animEffect transition="in" filter="slide(fromBottom)">
                                      <p:cBhvr>
                                        <p:cTn id="19" dur="500"/>
                                        <p:tgtEl>
                                          <p:spTgt spid="98304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circle(in)">
                                      <p:cBhvr>
                                        <p:cTn id="2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sz="quarter"/>
          </p:nvPr>
        </p:nvSpPr>
        <p:spPr/>
        <p:txBody>
          <a:bodyPr/>
          <a:lstStyle/>
          <a:p>
            <a:pPr eaLnBrk="1" hangingPunct="1"/>
            <a:r>
              <a:rPr lang="en-US" altLang="en-US" dirty="0" smtClean="0"/>
              <a:t>Cutting </a:t>
            </a:r>
          </a:p>
        </p:txBody>
      </p:sp>
      <p:pic>
        <p:nvPicPr>
          <p:cNvPr id="15363" name="Picture 49"/>
          <p:cNvPicPr>
            <a:picLocks noGrp="1" noChangeAspect="1" noChangeArrowheads="1"/>
          </p:cNvPicPr>
          <p:nvPr>
            <p:ph sz="quarter" idx="1"/>
          </p:nvPr>
        </p:nvPicPr>
        <p:blipFill>
          <a:blip r:embed="rId2">
            <a:extLst>
              <a:ext uri="{28A0092B-C50C-407E-A947-70E740481C1C}">
                <a14:useLocalDpi xmlns="" xmlns:a14="http://schemas.microsoft.com/office/drawing/2010/main" val="0"/>
              </a:ext>
            </a:extLst>
          </a:blip>
          <a:srcRect/>
          <a:stretch>
            <a:fillRect/>
          </a:stretch>
        </p:blipFill>
        <p:spPr>
          <a:xfrm>
            <a:off x="5638800" y="2362200"/>
            <a:ext cx="2457450" cy="3276600"/>
          </a:xfrm>
          <a:noFill/>
        </p:spPr>
      </p:pic>
      <p:sp>
        <p:nvSpPr>
          <p:cNvPr id="983043" name="Rectangle 3"/>
          <p:cNvSpPr>
            <a:spLocks noChangeArrowheads="1"/>
          </p:cNvSpPr>
          <p:nvPr/>
        </p:nvSpPr>
        <p:spPr bwMode="auto">
          <a:xfrm>
            <a:off x="609600" y="3028950"/>
            <a:ext cx="3962400" cy="2228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buClr>
                <a:schemeClr val="accent1"/>
              </a:buClr>
              <a:buFontTx/>
              <a:buNone/>
            </a:pPr>
            <a:r>
              <a:rPr lang="en-US" altLang="en-US" sz="1600" dirty="0">
                <a:latin typeface="Palatino Linotype" pitchFamily="18" charset="0"/>
              </a:rPr>
              <a:t>Consist with 3</a:t>
            </a:r>
            <a:r>
              <a:rPr lang="en-US" altLang="en-US" sz="1600" dirty="0" smtClean="0">
                <a:latin typeface="Palatino Linotype" pitchFamily="18" charset="0"/>
              </a:rPr>
              <a:t> </a:t>
            </a:r>
            <a:r>
              <a:rPr lang="en-US" altLang="en-US" sz="1600" dirty="0">
                <a:latin typeface="Palatino Linotype" pitchFamily="18" charset="0"/>
              </a:rPr>
              <a:t>Cutting Tables.</a:t>
            </a:r>
          </a:p>
          <a:p>
            <a:pPr eaLnBrk="1" hangingPunct="1">
              <a:buClr>
                <a:schemeClr val="accent1"/>
              </a:buClr>
              <a:buFontTx/>
              <a:buNone/>
            </a:pPr>
            <a:endParaRPr lang="en-US" altLang="en-US" sz="1600" dirty="0">
              <a:solidFill>
                <a:srgbClr val="FF3300"/>
              </a:solidFill>
              <a:latin typeface="Palatino Linotype" pitchFamily="18" charset="0"/>
            </a:endParaRPr>
          </a:p>
          <a:p>
            <a:pPr eaLnBrk="1" hangingPunct="1">
              <a:buClr>
                <a:schemeClr val="accent1"/>
              </a:buClr>
              <a:buFontTx/>
              <a:buNone/>
            </a:pPr>
            <a:r>
              <a:rPr lang="en-US" altLang="en-US" sz="1600" dirty="0">
                <a:latin typeface="Palatino Linotype" pitchFamily="18" charset="0"/>
              </a:rPr>
              <a:t>Capacity to cut 5</a:t>
            </a:r>
            <a:r>
              <a:rPr lang="en-US" altLang="en-US" sz="1600" dirty="0" smtClean="0">
                <a:latin typeface="Palatino Linotype" pitchFamily="18" charset="0"/>
              </a:rPr>
              <a:t>,000 </a:t>
            </a:r>
            <a:r>
              <a:rPr lang="en-US" altLang="en-US" sz="1600" dirty="0">
                <a:latin typeface="Palatino Linotype" pitchFamily="18" charset="0"/>
              </a:rPr>
              <a:t>pcs. Per day.</a:t>
            </a:r>
          </a:p>
          <a:p>
            <a:pPr eaLnBrk="1" hangingPunct="1">
              <a:buClr>
                <a:schemeClr val="accent1"/>
              </a:buClr>
              <a:buFontTx/>
              <a:buNone/>
            </a:pPr>
            <a:endParaRPr lang="en-US" altLang="en-US" sz="1600" dirty="0">
              <a:latin typeface="Palatino Linotype" pitchFamily="18" charset="0"/>
            </a:endParaRPr>
          </a:p>
          <a:p>
            <a:pPr eaLnBrk="1" hangingPunct="1">
              <a:buClr>
                <a:schemeClr val="accent1"/>
              </a:buClr>
              <a:buFontTx/>
              <a:buNone/>
            </a:pPr>
            <a:r>
              <a:rPr lang="en-US" altLang="en-US" sz="1600" dirty="0">
                <a:latin typeface="Palatino Linotype" pitchFamily="18" charset="0"/>
              </a:rPr>
              <a:t>Geared to hold </a:t>
            </a:r>
            <a:r>
              <a:rPr lang="en-US" altLang="en-US" sz="1600" dirty="0" smtClean="0">
                <a:latin typeface="Palatino Linotype" pitchFamily="18" charset="0"/>
              </a:rPr>
              <a:t>2 </a:t>
            </a:r>
            <a:r>
              <a:rPr lang="en-US" altLang="en-US" sz="1600" dirty="0">
                <a:latin typeface="Palatino Linotype" pitchFamily="18" charset="0"/>
              </a:rPr>
              <a:t>days stock.</a:t>
            </a:r>
          </a:p>
        </p:txBody>
      </p:sp>
      <p:pic>
        <p:nvPicPr>
          <p:cNvPr id="5"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638800" y="25400"/>
            <a:ext cx="3124200" cy="2198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heel spokes="3"/>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983043">
                                            <p:txEl>
                                              <p:pRg st="0" end="0"/>
                                            </p:txEl>
                                          </p:spTgt>
                                        </p:tgtEl>
                                        <p:attrNameLst>
                                          <p:attrName>style.visibility</p:attrName>
                                        </p:attrNameLst>
                                      </p:cBhvr>
                                      <p:to>
                                        <p:strVal val="visible"/>
                                      </p:to>
                                    </p:set>
                                    <p:animEffect transition="in" filter="slide(fromBottom)">
                                      <p:cBhvr>
                                        <p:cTn id="7" dur="500"/>
                                        <p:tgtEl>
                                          <p:spTgt spid="983043">
                                            <p:txEl>
                                              <p:pRg st="0" end="0"/>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983043">
                                            <p:txEl>
                                              <p:pRg st="2" end="2"/>
                                            </p:txEl>
                                          </p:spTgt>
                                        </p:tgtEl>
                                        <p:attrNameLst>
                                          <p:attrName>style.visibility</p:attrName>
                                        </p:attrNameLst>
                                      </p:cBhvr>
                                      <p:to>
                                        <p:strVal val="visible"/>
                                      </p:to>
                                    </p:set>
                                    <p:animEffect transition="in" filter="slide(fromBottom)">
                                      <p:cBhvr>
                                        <p:cTn id="11" dur="500"/>
                                        <p:tgtEl>
                                          <p:spTgt spid="983043">
                                            <p:txEl>
                                              <p:pRg st="2" end="2"/>
                                            </p:txEl>
                                          </p:spTgt>
                                        </p:tgtEl>
                                      </p:cBhvr>
                                    </p:animEffect>
                                  </p:childTnLst>
                                </p:cTn>
                              </p:par>
                            </p:childTnLst>
                          </p:cTn>
                        </p:par>
                        <p:par>
                          <p:cTn id="12" fill="hold" nodeType="afterGroup">
                            <p:stCondLst>
                              <p:cond delay="1000"/>
                            </p:stCondLst>
                            <p:childTnLst>
                              <p:par>
                                <p:cTn id="13" presetID="12" presetClass="entr" presetSubtype="4" fill="hold" nodeType="afterEffect">
                                  <p:stCondLst>
                                    <p:cond delay="0"/>
                                  </p:stCondLst>
                                  <p:childTnLst>
                                    <p:set>
                                      <p:cBhvr>
                                        <p:cTn id="14" dur="1" fill="hold">
                                          <p:stCondLst>
                                            <p:cond delay="0"/>
                                          </p:stCondLst>
                                        </p:cTn>
                                        <p:tgtEl>
                                          <p:spTgt spid="983043">
                                            <p:txEl>
                                              <p:pRg st="4" end="4"/>
                                            </p:txEl>
                                          </p:spTgt>
                                        </p:tgtEl>
                                        <p:attrNameLst>
                                          <p:attrName>style.visibility</p:attrName>
                                        </p:attrNameLst>
                                      </p:cBhvr>
                                      <p:to>
                                        <p:strVal val="visible"/>
                                      </p:to>
                                    </p:set>
                                    <p:animEffect transition="in" filter="slide(fromBottom)">
                                      <p:cBhvr>
                                        <p:cTn id="15" dur="500"/>
                                        <p:tgtEl>
                                          <p:spTgt spid="98304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3012</TotalTime>
  <Words>740</Words>
  <Application>Microsoft Office PowerPoint</Application>
  <PresentationFormat>On-screen Show (4:3)</PresentationFormat>
  <Paragraphs>162</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Contents</vt:lpstr>
      <vt:lpstr>Slide 2</vt:lpstr>
      <vt:lpstr>Company Snapshot</vt:lpstr>
      <vt:lpstr>Company Snapshot</vt:lpstr>
      <vt:lpstr>Our Goal </vt:lpstr>
      <vt:lpstr>Slide 6</vt:lpstr>
      <vt:lpstr>Business Model</vt:lpstr>
      <vt:lpstr>Sample &amp; Design </vt:lpstr>
      <vt:lpstr>Cutting </vt:lpstr>
      <vt:lpstr>Washing</vt:lpstr>
      <vt:lpstr>Fully Compliant   of  </vt:lpstr>
      <vt:lpstr> Certificates </vt:lpstr>
      <vt:lpstr>Human Resource Policy</vt:lpstr>
      <vt:lpstr>Strengths</vt:lpstr>
      <vt:lpstr>Weaknesses</vt:lpstr>
      <vt:lpstr>Opportunities</vt:lpstr>
      <vt:lpstr>Prize distribution</vt:lpstr>
      <vt:lpstr>Slide 18</vt:lpstr>
      <vt:lpstr>Slide 19</vt:lpstr>
      <vt:lpstr>CONTACT POINTS</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Regency Garments Ltd. Customer Presentation</dc:title>
  <dc:creator>Maria Baschenko</dc:creator>
  <cp:lastModifiedBy>Munan Talukder</cp:lastModifiedBy>
  <cp:revision>288</cp:revision>
  <dcterms:created xsi:type="dcterms:W3CDTF">2008-07-23T05:18:53Z</dcterms:created>
  <dcterms:modified xsi:type="dcterms:W3CDTF">2016-11-18T06:59:38Z</dcterms:modified>
</cp:coreProperties>
</file>