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12"/>
  </p:notesMasterIdLst>
  <p:handoutMasterIdLst>
    <p:handoutMasterId r:id="rId13"/>
  </p:handoutMasterIdLst>
  <p:sldIdLst>
    <p:sldId id="281" r:id="rId5"/>
    <p:sldId id="355" r:id="rId6"/>
    <p:sldId id="354" r:id="rId7"/>
    <p:sldId id="353" r:id="rId8"/>
    <p:sldId id="283" r:id="rId9"/>
    <p:sldId id="351" r:id="rId10"/>
    <p:sldId id="3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uhammad Shehzad Ali Khan" initials="MSAK" lastIdx="1" clrIdx="0">
    <p:extLst>
      <p:ext uri="{19B8F6BF-5375-455C-9EA6-DF929625EA0E}">
        <p15:presenceInfo xmlns:p15="http://schemas.microsoft.com/office/powerpoint/2012/main" userId="S::shehzada2019@namal.edu.pk::e469cca1-69b8-472c-8768-fac0d2fc06f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0822A8-4B8F-43D1-929D-6648ACA2E60E}" v="1458" dt="2022-05-19T20:14:23.581"/>
    <p1510:client id="{EF89836E-0CBA-AF62-CD60-3439FD36FCD2}" v="1872" dt="2022-05-20T05:38:57.7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6"/>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5/20/2022</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5/20/2022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images are taken from article under discussion</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images are taken from article under discussion</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dirty="0"/>
              <a:t>9/4/20XX</a:t>
            </a:r>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images are taken from article under discussion</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dirty="0"/>
              <a:t>9/4/20XX</a:t>
            </a:r>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images are taken from article under discussion</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images are taken from article under discussion</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images are taken from article under discussion</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images are taken from article under discussion</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images are taken from article under discussion</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r>
              <a:rPr lang="en-US" dirty="0"/>
              <a:t>9/4/20XX</a:t>
            </a:r>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images are taken from article under discussion</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r>
              <a:rPr lang="en-US" dirty="0"/>
              <a:t>9/4/20XX</a:t>
            </a:r>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images are taken from article under discussion</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images are taken from article under discussion</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images are taken from article under discussion</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9/4/20XX</a:t>
            </a:r>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images are taken from article under discussion</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p:txBody>
          <a:bodyPr>
            <a:normAutofit/>
          </a:bodyPr>
          <a:lstStyle/>
          <a:p>
            <a:r>
              <a:rPr lang="en-US" sz="2800" dirty="0">
                <a:latin typeface="Times New Roman" panose="02020603050405020304" pitchFamily="18" charset="0"/>
                <a:cs typeface="Times New Roman" panose="02020603050405020304" pitchFamily="18" charset="0"/>
              </a:rPr>
              <a:t>Fuzziness based semi-supervised multimodal learning for patient’s activity recognition using RGBDT videos.</a:t>
            </a:r>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a:xfrm>
            <a:off x="2487168" y="4142231"/>
            <a:ext cx="7223760" cy="2176273"/>
          </a:xfrm>
          <a:solidFill>
            <a:schemeClr val="accent1">
              <a:lumMod val="20000"/>
              <a:lumOff val="80000"/>
            </a:schemeClr>
          </a:solidFill>
          <a:ln>
            <a:solidFill>
              <a:schemeClr val="tx2">
                <a:lumMod val="10000"/>
                <a:lumOff val="90000"/>
              </a:schemeClr>
            </a:solidFill>
          </a:ln>
        </p:spPr>
        <p:txBody>
          <a:bodyPr>
            <a:normAutofit/>
          </a:bodyPr>
          <a:lstStyle/>
          <a:p>
            <a:pPr algn="l"/>
            <a:r>
              <a:rPr lang="en-US" sz="1800" dirty="0">
                <a:solidFill>
                  <a:schemeClr val="tx1">
                    <a:lumMod val="65000"/>
                    <a:lumOff val="35000"/>
                  </a:schemeClr>
                </a:solidFill>
                <a:latin typeface="Eras Bold ITC" panose="020B0907030504020204" pitchFamily="34" charset="0"/>
              </a:rPr>
              <a:t>Group Members:</a:t>
            </a:r>
          </a:p>
          <a:p>
            <a:pPr algn="l"/>
            <a:r>
              <a:rPr lang="en-US" sz="2000" dirty="0">
                <a:solidFill>
                  <a:schemeClr val="tx1">
                    <a:lumMod val="65000"/>
                    <a:lumOff val="35000"/>
                  </a:schemeClr>
                </a:solidFill>
                <a:latin typeface="Arial" panose="020B0604020202020204" pitchFamily="34" charset="0"/>
                <a:cs typeface="Arial" panose="020B0604020202020204" pitchFamily="34" charset="0"/>
              </a:rPr>
              <a:t>Muhammad Shehzad Ali Khan</a:t>
            </a:r>
          </a:p>
          <a:p>
            <a:pPr algn="l"/>
            <a:r>
              <a:rPr lang="en-US" sz="2000" dirty="0">
                <a:solidFill>
                  <a:schemeClr val="tx1">
                    <a:lumMod val="65000"/>
                    <a:lumOff val="35000"/>
                  </a:schemeClr>
                </a:solidFill>
                <a:latin typeface="Arial" panose="020B0604020202020204" pitchFamily="34" charset="0"/>
                <a:cs typeface="Arial" panose="020B0604020202020204" pitchFamily="34" charset="0"/>
              </a:rPr>
              <a:t>Muhammad Zohaib Aslam Khan      </a:t>
            </a:r>
          </a:p>
          <a:p>
            <a:pPr algn="l"/>
            <a:r>
              <a:rPr lang="en-US" sz="2000" dirty="0">
                <a:solidFill>
                  <a:schemeClr val="tx1">
                    <a:lumMod val="65000"/>
                    <a:lumOff val="35000"/>
                  </a:schemeClr>
                </a:solidFill>
                <a:latin typeface="Arial" panose="020B0604020202020204" pitchFamily="34" charset="0"/>
                <a:cs typeface="Arial" panose="020B0604020202020204" pitchFamily="34" charset="0"/>
              </a:rPr>
              <a:t>Saifullah Khan</a:t>
            </a:r>
          </a:p>
          <a:p>
            <a:endParaRPr lang="en-US" sz="1800" dirty="0">
              <a:latin typeface="Arial Black" panose="020B0A04020102020204" pitchFamily="34" charset="0"/>
            </a:endParaRPr>
          </a:p>
        </p:txBody>
      </p:sp>
    </p:spTree>
    <p:extLst>
      <p:ext uri="{BB962C8B-B14F-4D97-AF65-F5344CB8AC3E}">
        <p14:creationId xmlns:p14="http://schemas.microsoft.com/office/powerpoint/2010/main" val="183373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425C423-85DE-48DB-8096-152D738B7D04}"/>
              </a:ext>
            </a:extLst>
          </p:cNvPr>
          <p:cNvSpPr>
            <a:spLocks noGrp="1"/>
          </p:cNvSpPr>
          <p:nvPr>
            <p:ph type="dt" sz="half" idx="10"/>
          </p:nvPr>
        </p:nvSpPr>
        <p:spPr/>
        <p:txBody>
          <a:bodyPr/>
          <a:lstStyle/>
          <a:p>
            <a:r>
              <a:rPr lang="en-US" dirty="0"/>
              <a:t>9/4/20XX</a:t>
            </a:r>
          </a:p>
        </p:txBody>
      </p:sp>
      <p:sp>
        <p:nvSpPr>
          <p:cNvPr id="2" name="Title 1">
            <a:extLst>
              <a:ext uri="{FF2B5EF4-FFF2-40B4-BE49-F238E27FC236}">
                <a16:creationId xmlns:a16="http://schemas.microsoft.com/office/drawing/2014/main" id="{D5F4A85B-2AC6-4E29-B074-AB92F8FA9BB1}"/>
              </a:ext>
            </a:extLst>
          </p:cNvPr>
          <p:cNvSpPr>
            <a:spLocks noGrp="1"/>
          </p:cNvSpPr>
          <p:nvPr>
            <p:ph type="title" idx="4294967295"/>
          </p:nvPr>
        </p:nvSpPr>
        <p:spPr>
          <a:xfrm>
            <a:off x="5229675" y="271133"/>
            <a:ext cx="6272212" cy="801688"/>
          </a:xfrm>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E32AB0EB-0819-41F4-99E9-C02FA0DAF66D}"/>
              </a:ext>
            </a:extLst>
          </p:cNvPr>
          <p:cNvSpPr>
            <a:spLocks noGrp="1"/>
          </p:cNvSpPr>
          <p:nvPr>
            <p:ph idx="4294967295"/>
          </p:nvPr>
        </p:nvSpPr>
        <p:spPr>
          <a:xfrm>
            <a:off x="5227967" y="1428721"/>
            <a:ext cx="6762750" cy="4593716"/>
          </a:xfrm>
        </p:spPr>
        <p:txBody>
          <a:bodyPr vert="horz" lIns="91440" tIns="45720" rIns="91440" bIns="45720" rtlCol="0" anchor="t">
            <a:normAutofit/>
          </a:bodyPr>
          <a:lstStyle/>
          <a:p>
            <a:pPr marL="342900" indent="-342900">
              <a:buFont typeface="Wingdings" panose="020B0604020202020204" pitchFamily="34" charset="0"/>
              <a:buChar char="v"/>
            </a:pPr>
            <a:r>
              <a:rPr lang="en-US" sz="2400" b="1" i="1" u="sng" dirty="0">
                <a:latin typeface="Times New Roman"/>
                <a:cs typeface="Times New Roman"/>
              </a:rPr>
              <a:t>Why FSSL ?</a:t>
            </a:r>
          </a:p>
          <a:p>
            <a:pPr marL="342900" indent="-342900">
              <a:buFont typeface="Wingdings" panose="020B0604020202020204" pitchFamily="34" charset="0"/>
              <a:buChar char="v"/>
            </a:pPr>
            <a:r>
              <a:rPr lang="en-US" sz="2400" b="1" i="1" u="sng" dirty="0">
                <a:latin typeface="Times New Roman"/>
                <a:cs typeface="Times New Roman"/>
              </a:rPr>
              <a:t>3 major contributions of article</a:t>
            </a:r>
          </a:p>
          <a:p>
            <a:pPr marL="342900" indent="-342900">
              <a:buChar char="•"/>
            </a:pPr>
            <a:r>
              <a:rPr lang="en-US" sz="2400" dirty="0">
                <a:latin typeface="Times New Roman"/>
                <a:cs typeface="Times New Roman"/>
              </a:rPr>
              <a:t>FSSL strategy for PAR</a:t>
            </a:r>
          </a:p>
          <a:p>
            <a:pPr marL="342900" indent="-342900">
              <a:buChar char="•"/>
            </a:pPr>
            <a:r>
              <a:rPr lang="en-US" sz="2400" dirty="0">
                <a:latin typeface="Times New Roman"/>
                <a:cs typeface="Times New Roman"/>
              </a:rPr>
              <a:t>Instead of unimodal, use multimodal data</a:t>
            </a:r>
          </a:p>
          <a:p>
            <a:pPr marL="342900" indent="-342900">
              <a:buChar char="•"/>
            </a:pPr>
            <a:r>
              <a:rPr lang="en-US" sz="2400" dirty="0">
                <a:latin typeface="Times New Roman"/>
                <a:cs typeface="Times New Roman"/>
              </a:rPr>
              <a:t>Correlation between labeled input and efficiency of strategy</a:t>
            </a:r>
          </a:p>
          <a:p>
            <a:pPr marL="342900" indent="-342900">
              <a:lnSpc>
                <a:spcPct val="110000"/>
              </a:lnSpc>
              <a:buFont typeface="Wingdings" panose="020B0604020202020204" pitchFamily="34" charset="0"/>
              <a:buChar char="v"/>
            </a:pPr>
            <a:r>
              <a:rPr lang="en-US" sz="2400" b="1" i="1" u="sng" dirty="0">
                <a:latin typeface="Times New Roman"/>
                <a:cs typeface="Times New Roman"/>
              </a:rPr>
              <a:t>Database</a:t>
            </a:r>
          </a:p>
          <a:p>
            <a:pPr marL="342900" indent="-342900">
              <a:buFont typeface="Wingdings" panose="020B0604020202020204" pitchFamily="34" charset="0"/>
              <a:buChar char="v"/>
            </a:pPr>
            <a:r>
              <a:rPr lang="en-US" sz="2400" b="1" i="1" u="sng" dirty="0">
                <a:latin typeface="Times New Roman"/>
                <a:cs typeface="Times New Roman"/>
              </a:rPr>
              <a:t>Synapsis of  SSL</a:t>
            </a:r>
          </a:p>
          <a:p>
            <a:pPr marL="0" indent="0">
              <a:lnSpc>
                <a:spcPct val="110000"/>
              </a:lnSpc>
              <a:buNone/>
            </a:pPr>
            <a:endParaRPr lang="en-US" sz="1800" dirty="0"/>
          </a:p>
        </p:txBody>
      </p:sp>
      <p:pic>
        <p:nvPicPr>
          <p:cNvPr id="8" name="Picture 7">
            <a:extLst>
              <a:ext uri="{FF2B5EF4-FFF2-40B4-BE49-F238E27FC236}">
                <a16:creationId xmlns:a16="http://schemas.microsoft.com/office/drawing/2014/main" id="{0BC79D8B-0B59-1343-2C91-D8BED999A5AC}"/>
              </a:ext>
            </a:extLst>
          </p:cNvPr>
          <p:cNvPicPr>
            <a:picLocks noChangeAspect="1"/>
          </p:cNvPicPr>
          <p:nvPr/>
        </p:nvPicPr>
        <p:blipFill>
          <a:blip r:embed="rId2"/>
          <a:stretch>
            <a:fillRect/>
          </a:stretch>
        </p:blipFill>
        <p:spPr>
          <a:xfrm>
            <a:off x="447558" y="278294"/>
            <a:ext cx="4219012" cy="5592437"/>
          </a:xfrm>
          <a:prstGeom prst="rect">
            <a:avLst/>
          </a:prstGeom>
        </p:spPr>
      </p:pic>
      <p:cxnSp>
        <p:nvCxnSpPr>
          <p:cNvPr id="13" name="Straight Arrow Connector 12">
            <a:extLst>
              <a:ext uri="{FF2B5EF4-FFF2-40B4-BE49-F238E27FC236}">
                <a16:creationId xmlns:a16="http://schemas.microsoft.com/office/drawing/2014/main" id="{CA7F66CF-7045-51AB-14B4-408EC4AED568}"/>
              </a:ext>
            </a:extLst>
          </p:cNvPr>
          <p:cNvCxnSpPr/>
          <p:nvPr/>
        </p:nvCxnSpPr>
        <p:spPr>
          <a:xfrm flipH="1">
            <a:off x="5106838" y="1073989"/>
            <a:ext cx="57508" cy="470139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A3CD4FF4-FB97-331B-7023-3F4B6BFBFEE4}"/>
              </a:ext>
            </a:extLst>
          </p:cNvPr>
          <p:cNvSpPr>
            <a:spLocks noGrp="1"/>
          </p:cNvSpPr>
          <p:nvPr>
            <p:ph type="sldNum" sz="quarter" idx="12"/>
          </p:nvPr>
        </p:nvSpPr>
        <p:spPr/>
        <p:txBody>
          <a:bodyPr/>
          <a:lstStyle/>
          <a:p>
            <a:fld id="{A65A5C87-DF58-40C8-B092-1DE63DB4547E}" type="slidenum">
              <a:rPr lang="en-US" smtClean="0"/>
              <a:t>2</a:t>
            </a:fld>
            <a:endParaRPr lang="en-US"/>
          </a:p>
        </p:txBody>
      </p:sp>
      <p:sp>
        <p:nvSpPr>
          <p:cNvPr id="5" name="Footer Placeholder 4">
            <a:extLst>
              <a:ext uri="{FF2B5EF4-FFF2-40B4-BE49-F238E27FC236}">
                <a16:creationId xmlns:a16="http://schemas.microsoft.com/office/drawing/2014/main" id="{23DA1983-4394-4E5C-4A6A-2ACE947EA803}"/>
              </a:ext>
            </a:extLst>
          </p:cNvPr>
          <p:cNvSpPr>
            <a:spLocks noGrp="1"/>
          </p:cNvSpPr>
          <p:nvPr>
            <p:ph type="ftr" sz="quarter" idx="11"/>
          </p:nvPr>
        </p:nvSpPr>
        <p:spPr/>
        <p:txBody>
          <a:bodyPr/>
          <a:lstStyle/>
          <a:p>
            <a:r>
              <a:rPr lang="en-US" dirty="0"/>
              <a:t>images are taken from article under discussion</a:t>
            </a:r>
            <a:endParaRPr lang="en-US"/>
          </a:p>
        </p:txBody>
      </p:sp>
    </p:spTree>
    <p:extLst>
      <p:ext uri="{BB962C8B-B14F-4D97-AF65-F5344CB8AC3E}">
        <p14:creationId xmlns:p14="http://schemas.microsoft.com/office/powerpoint/2010/main" val="41678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p:txBody>
          <a:bodyPr/>
          <a:lstStyle/>
          <a:p>
            <a:r>
              <a:rPr lang="en-US" dirty="0"/>
              <a:t>Fuzziness semi supervised learning</a:t>
            </a:r>
          </a:p>
        </p:txBody>
      </p:sp>
      <p:sp>
        <p:nvSpPr>
          <p:cNvPr id="3" name="Content Placeholder 2">
            <a:extLst>
              <a:ext uri="{FF2B5EF4-FFF2-40B4-BE49-F238E27FC236}">
                <a16:creationId xmlns:a16="http://schemas.microsoft.com/office/drawing/2014/main" id="{04141C1E-7FB9-4FD0-9195-B9ADFD18ADC1}"/>
              </a:ext>
            </a:extLst>
          </p:cNvPr>
          <p:cNvSpPr>
            <a:spLocks noGrp="1"/>
          </p:cNvSpPr>
          <p:nvPr>
            <p:ph idx="1"/>
          </p:nvPr>
        </p:nvSpPr>
        <p:spPr/>
        <p:txBody>
          <a:bodyPr vert="horz" lIns="91440" tIns="45720" rIns="91440" bIns="45720" rtlCol="0" anchor="t">
            <a:normAutofit/>
          </a:bodyPr>
          <a:lstStyle/>
          <a:p>
            <a:r>
              <a:rPr lang="en-US" sz="2000" dirty="0">
                <a:latin typeface="Times New Roman"/>
                <a:cs typeface="Times New Roman"/>
              </a:rPr>
              <a:t>In 2015 Wang at el. Purpose the relationship between Fuzziness and misclassification of  a classifier. A classifier with low fuzziness in its output vector have low probability of misclassification.</a:t>
            </a:r>
          </a:p>
          <a:p>
            <a:r>
              <a:rPr lang="en-US" sz="2000" dirty="0">
                <a:latin typeface="Times New Roman"/>
                <a:cs typeface="Times New Roman"/>
              </a:rPr>
              <a:t>""If initial classifier efficiency lies within 70% to 80%, high performance of  SSL can be achieved.""</a:t>
            </a:r>
          </a:p>
        </p:txBody>
      </p:sp>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p:txBody>
          <a:bodyPr/>
          <a:lstStyle/>
          <a:p>
            <a:fld id="{A65A5C87-DF58-40C8-B092-1DE63DB4547E}" type="slidenum">
              <a:rPr lang="en-US" smtClean="0"/>
              <a:pPr/>
              <a:t>3</a:t>
            </a:fld>
            <a:endParaRPr lang="en-US" dirty="0"/>
          </a:p>
        </p:txBody>
      </p:sp>
      <p:sp>
        <p:nvSpPr>
          <p:cNvPr id="10" name="TextBox 9">
            <a:extLst>
              <a:ext uri="{FF2B5EF4-FFF2-40B4-BE49-F238E27FC236}">
                <a16:creationId xmlns:a16="http://schemas.microsoft.com/office/drawing/2014/main" id="{29929B53-6660-EB76-4E85-4A0A34C0CF3F}"/>
              </a:ext>
            </a:extLst>
          </p:cNvPr>
          <p:cNvSpPr txBox="1"/>
          <p:nvPr/>
        </p:nvSpPr>
        <p:spPr>
          <a:xfrm>
            <a:off x="7772400" y="1460740"/>
            <a:ext cx="3879010" cy="3447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200" b="1" i="1" u="sng" dirty="0">
                <a:latin typeface="Times New Roman"/>
                <a:cs typeface="Times New Roman"/>
              </a:rPr>
              <a:t>SSL is twofold technique;</a:t>
            </a:r>
            <a:r>
              <a:rPr lang="en-US" sz="2200" dirty="0">
                <a:latin typeface="Times New Roman"/>
                <a:cs typeface="Times New Roman"/>
              </a:rPr>
              <a:t> first small amount of labeled data is used to train initial classifier. In second step initial classifier is used to annotate unlabeled data. Then this new labeled data is used in initial classifier until attain best scores or some threshold. </a:t>
            </a:r>
            <a:endParaRPr lang="en-US" sz="2200" dirty="0"/>
          </a:p>
          <a:p>
            <a:pPr lvl="1"/>
            <a:endParaRPr lang="en-US" sz="2000" dirty="0">
              <a:latin typeface="Times New Roman"/>
              <a:cs typeface="Times New Roman"/>
            </a:endParaRPr>
          </a:p>
        </p:txBody>
      </p:sp>
      <p:cxnSp>
        <p:nvCxnSpPr>
          <p:cNvPr id="11" name="Straight Arrow Connector 10">
            <a:extLst>
              <a:ext uri="{FF2B5EF4-FFF2-40B4-BE49-F238E27FC236}">
                <a16:creationId xmlns:a16="http://schemas.microsoft.com/office/drawing/2014/main" id="{9EDC16EF-A96C-EAA6-E383-D020FFD8460F}"/>
              </a:ext>
            </a:extLst>
          </p:cNvPr>
          <p:cNvCxnSpPr/>
          <p:nvPr/>
        </p:nvCxnSpPr>
        <p:spPr>
          <a:xfrm flipH="1">
            <a:off x="7406317" y="339845"/>
            <a:ext cx="0" cy="5679054"/>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138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Text, letter&#10;&#10;Description automatically generated">
            <a:extLst>
              <a:ext uri="{FF2B5EF4-FFF2-40B4-BE49-F238E27FC236}">
                <a16:creationId xmlns:a16="http://schemas.microsoft.com/office/drawing/2014/main" id="{1ADEBA42-9180-A243-5FC5-175227D54BAF}"/>
              </a:ext>
            </a:extLst>
          </p:cNvPr>
          <p:cNvPicPr>
            <a:picLocks noChangeAspect="1"/>
          </p:cNvPicPr>
          <p:nvPr/>
        </p:nvPicPr>
        <p:blipFill>
          <a:blip r:embed="rId2"/>
          <a:stretch>
            <a:fillRect/>
          </a:stretch>
        </p:blipFill>
        <p:spPr>
          <a:xfrm>
            <a:off x="7283571" y="1245464"/>
            <a:ext cx="4468483" cy="2196090"/>
          </a:xfrm>
          <a:prstGeom prst="rect">
            <a:avLst/>
          </a:prstGeom>
        </p:spPr>
      </p:pic>
      <p:sp>
        <p:nvSpPr>
          <p:cNvPr id="8" name="TextBox 7">
            <a:extLst>
              <a:ext uri="{FF2B5EF4-FFF2-40B4-BE49-F238E27FC236}">
                <a16:creationId xmlns:a16="http://schemas.microsoft.com/office/drawing/2014/main" id="{BBD23392-520B-E957-44B1-617B481F7174}"/>
              </a:ext>
            </a:extLst>
          </p:cNvPr>
          <p:cNvSpPr txBox="1"/>
          <p:nvPr/>
        </p:nvSpPr>
        <p:spPr>
          <a:xfrm>
            <a:off x="770627" y="1130060"/>
            <a:ext cx="5618669" cy="20005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i="1" u="sng" dirty="0">
                <a:latin typeface="Times New Roman"/>
                <a:cs typeface="Times New Roman"/>
              </a:rPr>
              <a:t>Body Motion Tracking:</a:t>
            </a:r>
          </a:p>
          <a:p>
            <a:r>
              <a:rPr lang="en-US" sz="2400" b="1" i="1" u="sng" dirty="0">
                <a:latin typeface="Times New Roman"/>
                <a:cs typeface="Times New Roman"/>
              </a:rPr>
              <a:t>GFT : </a:t>
            </a:r>
            <a:endParaRPr lang="en-US" dirty="0"/>
          </a:p>
          <a:p>
            <a:r>
              <a:rPr lang="en-US" sz="2400" i="1" dirty="0">
                <a:latin typeface="Times New Roman"/>
                <a:cs typeface="Times New Roman"/>
              </a:rPr>
              <a:t>        It is pixel tracking technique.</a:t>
            </a:r>
          </a:p>
          <a:p>
            <a:r>
              <a:rPr lang="en-US" sz="2400" b="1" i="1" u="sng" dirty="0">
                <a:latin typeface="Times New Roman"/>
                <a:cs typeface="Times New Roman"/>
              </a:rPr>
              <a:t>LKT:</a:t>
            </a:r>
            <a:r>
              <a:rPr lang="en-US" sz="2400" b="1" u="sng" dirty="0">
                <a:latin typeface="Times New Roman"/>
                <a:cs typeface="Times New Roman"/>
              </a:rPr>
              <a:t> </a:t>
            </a:r>
          </a:p>
          <a:p>
            <a:r>
              <a:rPr lang="en-US" sz="2400" i="1" dirty="0">
                <a:latin typeface="Times New Roman"/>
                <a:cs typeface="Times New Roman"/>
              </a:rPr>
              <a:t>     And it is used to track those points. </a:t>
            </a:r>
          </a:p>
        </p:txBody>
      </p:sp>
      <p:cxnSp>
        <p:nvCxnSpPr>
          <p:cNvPr id="9" name="Straight Arrow Connector 8">
            <a:extLst>
              <a:ext uri="{FF2B5EF4-FFF2-40B4-BE49-F238E27FC236}">
                <a16:creationId xmlns:a16="http://schemas.microsoft.com/office/drawing/2014/main" id="{DD84541F-795B-0DF9-E723-334AB5D97C4F}"/>
              </a:ext>
            </a:extLst>
          </p:cNvPr>
          <p:cNvCxnSpPr/>
          <p:nvPr/>
        </p:nvCxnSpPr>
        <p:spPr>
          <a:xfrm flipV="1">
            <a:off x="605827" y="3244071"/>
            <a:ext cx="5650299" cy="2875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8B4600F-3A02-A8BE-4613-BA721E38D584}"/>
              </a:ext>
            </a:extLst>
          </p:cNvPr>
          <p:cNvCxnSpPr>
            <a:cxnSpLocks/>
          </p:cNvCxnSpPr>
          <p:nvPr/>
        </p:nvCxnSpPr>
        <p:spPr>
          <a:xfrm>
            <a:off x="7262543" y="1245619"/>
            <a:ext cx="28752" cy="3436187"/>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6A579DB-2CE4-456F-A014-95A84FC63385}"/>
              </a:ext>
            </a:extLst>
          </p:cNvPr>
          <p:cNvSpPr txBox="1"/>
          <p:nvPr/>
        </p:nvSpPr>
        <p:spPr>
          <a:xfrm>
            <a:off x="768830" y="3514904"/>
            <a:ext cx="533112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u="sng" dirty="0">
                <a:latin typeface="Times New Roman"/>
                <a:cs typeface="Times New Roman"/>
              </a:rPr>
              <a:t>20 x 20</a:t>
            </a:r>
            <a:r>
              <a:rPr lang="en-US" sz="2000" dirty="0">
                <a:latin typeface="Times New Roman"/>
                <a:cs typeface="Times New Roman"/>
              </a:rPr>
              <a:t> Grid of </a:t>
            </a:r>
            <a:r>
              <a:rPr lang="en-US" sz="2000" b="1" i="1" u="sng" dirty="0">
                <a:latin typeface="Times New Roman"/>
                <a:cs typeface="Times New Roman"/>
              </a:rPr>
              <a:t>ROI </a:t>
            </a:r>
            <a:r>
              <a:rPr lang="en-US" sz="2000" dirty="0">
                <a:latin typeface="Times New Roman"/>
                <a:cs typeface="Times New Roman"/>
              </a:rPr>
              <a:t>To make Good use of GFT and LKT</a:t>
            </a:r>
          </a:p>
          <a:p>
            <a:r>
              <a:rPr lang="en-US" sz="2000" dirty="0">
                <a:latin typeface="Times New Roman"/>
                <a:cs typeface="Times New Roman"/>
              </a:rPr>
              <a:t>Motion map of high intensity of ROI is produced which poses 3 poles of features:</a:t>
            </a:r>
          </a:p>
          <a:p>
            <a:pPr marL="457200" indent="-457200">
              <a:buAutoNum type="arabicPeriod"/>
            </a:pPr>
            <a:r>
              <a:rPr lang="en-US" sz="2000" dirty="0">
                <a:latin typeface="Times New Roman"/>
                <a:cs typeface="Times New Roman"/>
              </a:rPr>
              <a:t> Represent Video frame </a:t>
            </a:r>
          </a:p>
          <a:p>
            <a:pPr marL="457200" indent="-457200">
              <a:buAutoNum type="arabicPeriod"/>
            </a:pPr>
            <a:r>
              <a:rPr lang="en-US" sz="2000" dirty="0">
                <a:latin typeface="Times New Roman"/>
                <a:cs typeface="Times New Roman"/>
              </a:rPr>
              <a:t> Represent  Traced feature points</a:t>
            </a:r>
          </a:p>
          <a:p>
            <a:pPr marL="457200" indent="-457200">
              <a:buAutoNum type="arabicPeriod"/>
            </a:pPr>
            <a:r>
              <a:rPr lang="en-US" sz="2000" dirty="0">
                <a:latin typeface="Times New Roman"/>
                <a:cs typeface="Times New Roman"/>
              </a:rPr>
              <a:t> Represent Motion intensity of second feature over First feature</a:t>
            </a:r>
          </a:p>
        </p:txBody>
      </p:sp>
      <p:sp>
        <p:nvSpPr>
          <p:cNvPr id="14" name="Slide Number Placeholder 13">
            <a:extLst>
              <a:ext uri="{FF2B5EF4-FFF2-40B4-BE49-F238E27FC236}">
                <a16:creationId xmlns:a16="http://schemas.microsoft.com/office/drawing/2014/main" id="{4FABBAB9-0FA5-9A36-908E-6797C6467559}"/>
              </a:ext>
            </a:extLst>
          </p:cNvPr>
          <p:cNvSpPr>
            <a:spLocks noGrp="1"/>
          </p:cNvSpPr>
          <p:nvPr>
            <p:ph type="sldNum" sz="quarter" idx="12"/>
          </p:nvPr>
        </p:nvSpPr>
        <p:spPr/>
        <p:txBody>
          <a:bodyPr/>
          <a:lstStyle/>
          <a:p>
            <a:fld id="{A65A5C87-DF58-40C8-B092-1DE63DB4547E}" type="slidenum">
              <a:rPr lang="en-US" smtClean="0"/>
              <a:t>4</a:t>
            </a:fld>
            <a:endParaRPr lang="en-US"/>
          </a:p>
        </p:txBody>
      </p:sp>
      <p:sp>
        <p:nvSpPr>
          <p:cNvPr id="13" name="Footer Placeholder 12">
            <a:extLst>
              <a:ext uri="{FF2B5EF4-FFF2-40B4-BE49-F238E27FC236}">
                <a16:creationId xmlns:a16="http://schemas.microsoft.com/office/drawing/2014/main" id="{443B20BC-AC35-E741-C1AA-24E24ABA0B69}"/>
              </a:ext>
            </a:extLst>
          </p:cNvPr>
          <p:cNvSpPr>
            <a:spLocks noGrp="1"/>
          </p:cNvSpPr>
          <p:nvPr>
            <p:ph type="ftr" sz="quarter" idx="11"/>
          </p:nvPr>
        </p:nvSpPr>
        <p:spPr/>
        <p:txBody>
          <a:bodyPr/>
          <a:lstStyle/>
          <a:p>
            <a:r>
              <a:rPr lang="en-US" dirty="0"/>
              <a:t>images are taken from article under discussion</a:t>
            </a:r>
            <a:endParaRPr lang="en-US"/>
          </a:p>
        </p:txBody>
      </p:sp>
    </p:spTree>
    <p:extLst>
      <p:ext uri="{BB962C8B-B14F-4D97-AF65-F5344CB8AC3E}">
        <p14:creationId xmlns:p14="http://schemas.microsoft.com/office/powerpoint/2010/main" val="2177544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D4486A56-2CA4-425A-89F9-E8324C1268ED}"/>
              </a:ext>
            </a:extLst>
          </p:cNvPr>
          <p:cNvSpPr>
            <a:spLocks noGrp="1"/>
          </p:cNvSpPr>
          <p:nvPr>
            <p:ph type="dt" sz="half" idx="10"/>
          </p:nvPr>
        </p:nvSpPr>
        <p:spPr/>
        <p:txBody>
          <a:bodyPr/>
          <a:lstStyle/>
          <a:p>
            <a:r>
              <a:rPr lang="en-US" dirty="0"/>
              <a:t>9/4/20XX</a:t>
            </a:r>
          </a:p>
        </p:txBody>
      </p:sp>
      <p:sp>
        <p:nvSpPr>
          <p:cNvPr id="10" name="Slide Number Placeholder 5">
            <a:extLst>
              <a:ext uri="{FF2B5EF4-FFF2-40B4-BE49-F238E27FC236}">
                <a16:creationId xmlns:a16="http://schemas.microsoft.com/office/drawing/2014/main" id="{4E797B30-1740-4A68-A40B-1D255EBC2F17}"/>
              </a:ext>
            </a:extLst>
          </p:cNvPr>
          <p:cNvSpPr>
            <a:spLocks noGrp="1"/>
          </p:cNvSpPr>
          <p:nvPr>
            <p:ph type="sldNum" sz="quarter" idx="12"/>
          </p:nvPr>
        </p:nvSpPr>
        <p:spPr/>
        <p:txBody>
          <a:bodyPr/>
          <a:lstStyle/>
          <a:p>
            <a:fld id="{A65A5C87-DF58-40C8-B092-1DE63DB4547E}" type="slidenum">
              <a:rPr lang="en-US" smtClean="0"/>
              <a:pPr/>
              <a:t>5</a:t>
            </a:fld>
            <a:endParaRPr lang="en-US" dirty="0"/>
          </a:p>
        </p:txBody>
      </p:sp>
      <p:sp>
        <p:nvSpPr>
          <p:cNvPr id="3" name="TextBox 2">
            <a:extLst>
              <a:ext uri="{FF2B5EF4-FFF2-40B4-BE49-F238E27FC236}">
                <a16:creationId xmlns:a16="http://schemas.microsoft.com/office/drawing/2014/main" id="{668C77E3-A108-79DC-E31E-FB349B966716}"/>
              </a:ext>
            </a:extLst>
          </p:cNvPr>
          <p:cNvSpPr txBox="1"/>
          <p:nvPr/>
        </p:nvSpPr>
        <p:spPr>
          <a:xfrm>
            <a:off x="66136" y="166778"/>
            <a:ext cx="12131612"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u="sng" dirty="0">
                <a:latin typeface="Times New Roman"/>
                <a:cs typeface="Times New Roman"/>
              </a:rPr>
              <a:t>Feature Extraction Techniques:</a:t>
            </a:r>
          </a:p>
          <a:p>
            <a:r>
              <a:rPr lang="en-US" sz="2400" b="1" dirty="0">
                <a:latin typeface="Times New Roman"/>
                <a:cs typeface="Times New Roman"/>
              </a:rPr>
              <a:t> 1. </a:t>
            </a:r>
            <a:r>
              <a:rPr lang="en-US" sz="2400" b="1" dirty="0">
                <a:ea typeface="+mn-lt"/>
                <a:cs typeface="+mn-lt"/>
              </a:rPr>
              <a:t>Principal Component Analysis    </a:t>
            </a:r>
            <a:r>
              <a:rPr lang="en-US" sz="2400" b="1" dirty="0">
                <a:latin typeface="Times New Roman"/>
                <a:ea typeface="+mn-lt"/>
                <a:cs typeface="Times New Roman"/>
              </a:rPr>
              <a:t>  2</a:t>
            </a:r>
            <a:r>
              <a:rPr lang="en-US" sz="2400" b="1" dirty="0">
                <a:ea typeface="+mn-lt"/>
                <a:cs typeface="+mn-lt"/>
              </a:rPr>
              <a:t>.Radon Distance Features </a:t>
            </a:r>
            <a:br>
              <a:rPr lang="en-US" sz="2400" b="1" dirty="0">
                <a:ea typeface="+mn-lt"/>
                <a:cs typeface="+mn-lt"/>
              </a:rPr>
            </a:br>
            <a:endParaRPr lang="en-US" sz="2400" b="1">
              <a:latin typeface="Avenir Next LT Pro"/>
              <a:cs typeface="Times New Roman"/>
            </a:endParaRPr>
          </a:p>
          <a:p>
            <a:r>
              <a:rPr lang="en-US" sz="2400" b="1" dirty="0">
                <a:latin typeface="Times New Roman"/>
                <a:cs typeface="Times New Roman"/>
              </a:rPr>
              <a:t>3.</a:t>
            </a:r>
            <a:r>
              <a:rPr lang="en-US" sz="2400" b="1" dirty="0">
                <a:ea typeface="+mn-lt"/>
                <a:cs typeface="+mn-lt"/>
              </a:rPr>
              <a:t>First Difference of the Motion Map  </a:t>
            </a:r>
            <a:r>
              <a:rPr lang="en-US" sz="2400" dirty="0">
                <a:ea typeface="+mn-lt"/>
                <a:cs typeface="+mn-lt"/>
              </a:rPr>
              <a:t> </a:t>
            </a:r>
            <a:r>
              <a:rPr lang="en-US" sz="2400" b="1" dirty="0">
                <a:latin typeface="Times New Roman"/>
                <a:ea typeface="+mn-lt"/>
                <a:cs typeface="Times New Roman"/>
              </a:rPr>
              <a:t>2. </a:t>
            </a:r>
            <a:r>
              <a:rPr lang="en-US" sz="2400" b="1" dirty="0">
                <a:ea typeface="+mn-lt"/>
                <a:cs typeface="+mn-lt"/>
              </a:rPr>
              <a:t>Primitive Radon Features </a:t>
            </a:r>
            <a:br>
              <a:rPr lang="en-US" sz="2400" dirty="0">
                <a:ea typeface="+mn-lt"/>
                <a:cs typeface="+mn-lt"/>
              </a:rPr>
            </a:br>
            <a:endParaRPr lang="en-US" sz="2400" dirty="0">
              <a:ea typeface="+mn-lt"/>
              <a:cs typeface="+mn-lt"/>
            </a:endParaRPr>
          </a:p>
          <a:p>
            <a:r>
              <a:rPr lang="en-US" sz="2400" b="1" i="1" u="sng" dirty="0">
                <a:latin typeface="Times New Roman"/>
                <a:ea typeface="+mn-lt"/>
                <a:cs typeface="+mn-lt"/>
              </a:rPr>
              <a:t>Rationality of F-SSL:</a:t>
            </a:r>
            <a:endParaRPr lang="en-US" sz="2400" dirty="0">
              <a:latin typeface="Avenir Next LT Pro"/>
              <a:ea typeface="+mn-lt"/>
              <a:cs typeface="+mn-lt"/>
            </a:endParaRPr>
          </a:p>
          <a:p>
            <a:r>
              <a:rPr lang="en-US" sz="2400" dirty="0">
                <a:latin typeface="Times New Roman"/>
                <a:ea typeface="+mn-lt"/>
                <a:cs typeface="+mn-lt"/>
              </a:rPr>
              <a:t>To generalization of Model, we must obtain optimal parameters so that empirical error is minimized</a:t>
            </a:r>
            <a:br>
              <a:rPr lang="en-US" sz="2400" dirty="0">
                <a:ea typeface="+mn-lt"/>
                <a:cs typeface="+mn-lt"/>
              </a:rPr>
            </a:br>
            <a:endParaRPr lang="en-US" sz="2400">
              <a:ea typeface="+mn-lt"/>
              <a:cs typeface="+mn-lt"/>
            </a:endParaRPr>
          </a:p>
        </p:txBody>
      </p:sp>
      <p:pic>
        <p:nvPicPr>
          <p:cNvPr id="4" name="Picture 4" descr="Text&#10;&#10;Description automatically generated">
            <a:extLst>
              <a:ext uri="{FF2B5EF4-FFF2-40B4-BE49-F238E27FC236}">
                <a16:creationId xmlns:a16="http://schemas.microsoft.com/office/drawing/2014/main" id="{E13CFA58-3BD8-8627-B9BA-99BCCFBBE4A0}"/>
              </a:ext>
            </a:extLst>
          </p:cNvPr>
          <p:cNvPicPr>
            <a:picLocks noChangeAspect="1"/>
          </p:cNvPicPr>
          <p:nvPr/>
        </p:nvPicPr>
        <p:blipFill>
          <a:blip r:embed="rId2"/>
          <a:stretch>
            <a:fillRect/>
          </a:stretch>
        </p:blipFill>
        <p:spPr>
          <a:xfrm>
            <a:off x="4129807" y="3671798"/>
            <a:ext cx="3227896" cy="1512857"/>
          </a:xfrm>
          <a:prstGeom prst="rect">
            <a:avLst/>
          </a:prstGeom>
        </p:spPr>
      </p:pic>
      <p:sp>
        <p:nvSpPr>
          <p:cNvPr id="5" name="TextBox 4">
            <a:extLst>
              <a:ext uri="{FF2B5EF4-FFF2-40B4-BE49-F238E27FC236}">
                <a16:creationId xmlns:a16="http://schemas.microsoft.com/office/drawing/2014/main" id="{807A3551-5417-EBC7-B7DB-AC3A7FDEEAEA}"/>
              </a:ext>
            </a:extLst>
          </p:cNvPr>
          <p:cNvSpPr txBox="1"/>
          <p:nvPr/>
        </p:nvSpPr>
        <p:spPr>
          <a:xfrm>
            <a:off x="237766" y="4665992"/>
            <a:ext cx="1136961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u="sng" dirty="0">
                <a:latin typeface="Times New Roman"/>
                <a:cs typeface="Times New Roman"/>
              </a:rPr>
              <a:t>According to VC dimension theory:</a:t>
            </a:r>
          </a:p>
          <a:p>
            <a:endParaRPr lang="en-US" sz="2400" b="1" i="1" u="sng" dirty="0">
              <a:latin typeface="Times New Roman"/>
              <a:cs typeface="Times New Roman"/>
            </a:endParaRPr>
          </a:p>
          <a:p>
            <a:r>
              <a:rPr lang="en-US" sz="2400" b="1" i="1" dirty="0">
                <a:latin typeface="Times New Roman"/>
                <a:cs typeface="Times New Roman"/>
              </a:rPr>
              <a:t>     Numbers of Labeled Examples             generalization ability of Model  </a:t>
            </a:r>
            <a:endParaRPr lang="en-US" sz="2400" b="1" dirty="0">
              <a:ea typeface="+mn-lt"/>
              <a:cs typeface="+mn-lt"/>
            </a:endParaRPr>
          </a:p>
        </p:txBody>
      </p:sp>
      <p:sp>
        <p:nvSpPr>
          <p:cNvPr id="6" name="Footer Placeholder 5">
            <a:extLst>
              <a:ext uri="{FF2B5EF4-FFF2-40B4-BE49-F238E27FC236}">
                <a16:creationId xmlns:a16="http://schemas.microsoft.com/office/drawing/2014/main" id="{646F3FDB-21DA-CAAE-6D5C-AA35C24BC3C2}"/>
              </a:ext>
            </a:extLst>
          </p:cNvPr>
          <p:cNvSpPr>
            <a:spLocks noGrp="1"/>
          </p:cNvSpPr>
          <p:nvPr>
            <p:ph type="ftr" sz="quarter" idx="11"/>
          </p:nvPr>
        </p:nvSpPr>
        <p:spPr>
          <a:xfrm>
            <a:off x="1781355" y="6356350"/>
            <a:ext cx="4114800" cy="365125"/>
          </a:xfrm>
        </p:spPr>
        <p:txBody>
          <a:bodyPr/>
          <a:lstStyle/>
          <a:p>
            <a:r>
              <a:rPr lang="en-US" dirty="0"/>
              <a:t>images are taken from article under discussion</a:t>
            </a:r>
          </a:p>
        </p:txBody>
      </p:sp>
      <p:pic>
        <p:nvPicPr>
          <p:cNvPr id="8" name="Picture 10">
            <a:extLst>
              <a:ext uri="{FF2B5EF4-FFF2-40B4-BE49-F238E27FC236}">
                <a16:creationId xmlns:a16="http://schemas.microsoft.com/office/drawing/2014/main" id="{593CB09D-420A-9040-D45C-1304D0EBC65B}"/>
              </a:ext>
            </a:extLst>
          </p:cNvPr>
          <p:cNvPicPr>
            <a:picLocks noChangeAspect="1"/>
          </p:cNvPicPr>
          <p:nvPr/>
        </p:nvPicPr>
        <p:blipFill>
          <a:blip r:embed="rId3"/>
          <a:stretch>
            <a:fillRect/>
          </a:stretch>
        </p:blipFill>
        <p:spPr>
          <a:xfrm>
            <a:off x="4759535" y="5342268"/>
            <a:ext cx="386931" cy="673579"/>
          </a:xfrm>
          <a:prstGeom prst="rect">
            <a:avLst/>
          </a:prstGeom>
        </p:spPr>
      </p:pic>
    </p:spTree>
    <p:extLst>
      <p:ext uri="{BB962C8B-B14F-4D97-AF65-F5344CB8AC3E}">
        <p14:creationId xmlns:p14="http://schemas.microsoft.com/office/powerpoint/2010/main" val="832742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4">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16">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8">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2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2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B9FBE839-6C77-91FF-F5B4-C0234FD550F3}"/>
              </a:ext>
            </a:extLst>
          </p:cNvPr>
          <p:cNvSpPr>
            <a:spLocks noGrp="1"/>
          </p:cNvSpPr>
          <p:nvPr>
            <p:ph idx="4294967295"/>
          </p:nvPr>
        </p:nvSpPr>
        <p:spPr>
          <a:xfrm>
            <a:off x="384462" y="698835"/>
            <a:ext cx="5003463" cy="4148728"/>
          </a:xfrm>
        </p:spPr>
        <p:txBody>
          <a:bodyPr vert="horz" lIns="91440" tIns="45720" rIns="91440" bIns="45720" rtlCol="0">
            <a:normAutofit/>
          </a:bodyPr>
          <a:lstStyle/>
          <a:p>
            <a:pPr>
              <a:lnSpc>
                <a:spcPct val="100000"/>
              </a:lnSpc>
            </a:pPr>
            <a:r>
              <a:rPr lang="en-US" sz="1300" b="1" i="1" u="sng" dirty="0"/>
              <a:t>Methodology of FSSL:</a:t>
            </a:r>
          </a:p>
          <a:p>
            <a:pPr marL="0">
              <a:lnSpc>
                <a:spcPct val="100000"/>
              </a:lnSpc>
            </a:pPr>
            <a:endParaRPr lang="en-US" sz="1300" b="1" i="1" u="sng" dirty="0"/>
          </a:p>
          <a:p>
            <a:pPr lvl="1">
              <a:lnSpc>
                <a:spcPct val="100000"/>
              </a:lnSpc>
            </a:pPr>
            <a:r>
              <a:rPr lang="en-US" sz="1600" b="1" i="1" u="sng" dirty="0"/>
              <a:t>Initial Classifier</a:t>
            </a:r>
          </a:p>
          <a:p>
            <a:pPr marL="457200" lvl="1">
              <a:lnSpc>
                <a:spcPct val="100000"/>
              </a:lnSpc>
            </a:pPr>
            <a:endParaRPr lang="en-US" sz="1300" b="1" i="1" u="sng" dirty="0"/>
          </a:p>
          <a:p>
            <a:pPr marL="457200" lvl="1">
              <a:lnSpc>
                <a:spcPct val="100000"/>
              </a:lnSpc>
            </a:pPr>
            <a:endParaRPr lang="en-US" sz="1300" b="1" i="1" u="sng" dirty="0"/>
          </a:p>
          <a:p>
            <a:pPr marL="457200" lvl="1">
              <a:lnSpc>
                <a:spcPct val="100000"/>
              </a:lnSpc>
            </a:pPr>
            <a:endParaRPr lang="en-US" sz="1300" b="1" i="1" u="sng" dirty="0"/>
          </a:p>
          <a:p>
            <a:pPr marL="457200" lvl="1">
              <a:lnSpc>
                <a:spcPct val="100000"/>
              </a:lnSpc>
            </a:pPr>
            <a:endParaRPr lang="en-US" sz="1300" b="1" i="1" u="sng" dirty="0"/>
          </a:p>
          <a:p>
            <a:pPr marL="514350" lvl="1" indent="-285750">
              <a:lnSpc>
                <a:spcPct val="100000"/>
              </a:lnSpc>
            </a:pPr>
            <a:r>
              <a:rPr lang="en-US" sz="1600" b="1" i="1" u="sng" dirty="0"/>
              <a:t>4 experiments</a:t>
            </a:r>
          </a:p>
          <a:p>
            <a:pPr marL="514350" lvl="1" indent="-285750">
              <a:lnSpc>
                <a:spcPct val="100000"/>
              </a:lnSpc>
            </a:pPr>
            <a:r>
              <a:rPr lang="en-US" sz="1600" b="1" i="1" u="sng" dirty="0"/>
              <a:t> With Fusion /Without Fusion </a:t>
            </a:r>
          </a:p>
          <a:p>
            <a:pPr marL="457200" lvl="1">
              <a:lnSpc>
                <a:spcPct val="100000"/>
              </a:lnSpc>
            </a:pPr>
            <a:endParaRPr lang="en-US" sz="1400" b="1" i="1" u="sng" dirty="0"/>
          </a:p>
          <a:p>
            <a:pPr lvl="2">
              <a:lnSpc>
                <a:spcPct val="100000"/>
              </a:lnSpc>
            </a:pPr>
            <a:r>
              <a:rPr lang="en-US" sz="1400" b="1" i="1" u="sng" dirty="0"/>
              <a:t>Non-iterative neural network with single hidden layer(ELM)</a:t>
            </a:r>
          </a:p>
          <a:p>
            <a:pPr lvl="2">
              <a:lnSpc>
                <a:spcPct val="100000"/>
              </a:lnSpc>
            </a:pPr>
            <a:endParaRPr lang="en-US" sz="1400" b="1" i="1" u="sng" dirty="0"/>
          </a:p>
          <a:p>
            <a:pPr lvl="2">
              <a:lnSpc>
                <a:spcPct val="100000"/>
              </a:lnSpc>
            </a:pPr>
            <a:r>
              <a:rPr lang="en-US" sz="1400" b="1" i="1" u="sng" dirty="0"/>
              <a:t>FKNN  With Fusion /Without Fusion </a:t>
            </a:r>
          </a:p>
          <a:p>
            <a:pPr lvl="1">
              <a:lnSpc>
                <a:spcPct val="100000"/>
              </a:lnSpc>
            </a:pPr>
            <a:endParaRPr lang="en-US" sz="1300" b="1" i="1" u="sng" dirty="0"/>
          </a:p>
          <a:p>
            <a:pPr lvl="1">
              <a:lnSpc>
                <a:spcPct val="100000"/>
              </a:lnSpc>
            </a:pPr>
            <a:endParaRPr lang="en-US" sz="1300" b="1" i="1" u="sng" dirty="0"/>
          </a:p>
          <a:p>
            <a:pPr lvl="1">
              <a:lnSpc>
                <a:spcPct val="100000"/>
              </a:lnSpc>
            </a:pPr>
            <a:endParaRPr lang="en-US" sz="1300" b="1" i="1" u="sng" dirty="0"/>
          </a:p>
          <a:p>
            <a:pPr marL="457200" lvl="1">
              <a:lnSpc>
                <a:spcPct val="100000"/>
              </a:lnSpc>
            </a:pPr>
            <a:endParaRPr lang="en-US" sz="1300" b="1" i="1" u="sng" dirty="0"/>
          </a:p>
          <a:p>
            <a:pPr marL="457200" lvl="1">
              <a:lnSpc>
                <a:spcPct val="100000"/>
              </a:lnSpc>
            </a:pPr>
            <a:endParaRPr lang="en-US" sz="1300" b="1" i="1" u="sng" dirty="0"/>
          </a:p>
          <a:p>
            <a:pPr marL="457200" lvl="1">
              <a:lnSpc>
                <a:spcPct val="100000"/>
              </a:lnSpc>
            </a:pPr>
            <a:endParaRPr lang="en-US" sz="1300" b="1" i="1" u="sng" dirty="0"/>
          </a:p>
          <a:p>
            <a:pPr lvl="1">
              <a:lnSpc>
                <a:spcPct val="100000"/>
              </a:lnSpc>
            </a:pPr>
            <a:endParaRPr lang="en-US" sz="1300" dirty="0"/>
          </a:p>
        </p:txBody>
      </p:sp>
      <p:pic>
        <p:nvPicPr>
          <p:cNvPr id="5" name="Picture 4" descr="Text&#10;&#10;Description automatically generated">
            <a:extLst>
              <a:ext uri="{FF2B5EF4-FFF2-40B4-BE49-F238E27FC236}">
                <a16:creationId xmlns:a16="http://schemas.microsoft.com/office/drawing/2014/main" id="{E4FA37DF-8D30-5CCE-09A4-78C359754561}"/>
              </a:ext>
            </a:extLst>
          </p:cNvPr>
          <p:cNvPicPr>
            <a:picLocks noChangeAspect="1"/>
          </p:cNvPicPr>
          <p:nvPr/>
        </p:nvPicPr>
        <p:blipFill>
          <a:blip r:embed="rId2"/>
          <a:stretch>
            <a:fillRect/>
          </a:stretch>
        </p:blipFill>
        <p:spPr>
          <a:xfrm>
            <a:off x="5669280" y="625682"/>
            <a:ext cx="5570806" cy="5972065"/>
          </a:xfrm>
          <a:prstGeom prst="rect">
            <a:avLst/>
          </a:prstGeom>
        </p:spPr>
      </p:pic>
      <p:sp>
        <p:nvSpPr>
          <p:cNvPr id="7" name="Date Placeholder 3">
            <a:extLst>
              <a:ext uri="{FF2B5EF4-FFF2-40B4-BE49-F238E27FC236}">
                <a16:creationId xmlns:a16="http://schemas.microsoft.com/office/drawing/2014/main" id="{2F663528-6F48-4679-80D6-A9D362269957}"/>
              </a:ext>
            </a:extLst>
          </p:cNvPr>
          <p:cNvSpPr>
            <a:spLocks noGrp="1"/>
          </p:cNvSpPr>
          <p:nvPr>
            <p:ph type="dt" sz="half" idx="10"/>
          </p:nvPr>
        </p:nvSpPr>
        <p:spPr>
          <a:xfrm>
            <a:off x="411479" y="6356350"/>
            <a:ext cx="1417321" cy="365125"/>
          </a:xfrm>
        </p:spPr>
        <p:txBody>
          <a:bodyPr vert="horz" lIns="91440" tIns="45720" rIns="91440" bIns="45720" rtlCol="0" anchor="ctr">
            <a:normAutofit/>
          </a:bodyPr>
          <a:lstStyle/>
          <a:p>
            <a:pPr>
              <a:spcAft>
                <a:spcPts val="600"/>
              </a:spcAft>
            </a:pPr>
            <a:r>
              <a:rPr lang="en-US"/>
              <a:t>9/4/20XX</a:t>
            </a:r>
          </a:p>
        </p:txBody>
      </p:sp>
      <p:sp>
        <p:nvSpPr>
          <p:cNvPr id="2" name="Footer Placeholder 1">
            <a:extLst>
              <a:ext uri="{FF2B5EF4-FFF2-40B4-BE49-F238E27FC236}">
                <a16:creationId xmlns:a16="http://schemas.microsoft.com/office/drawing/2014/main" id="{38E012A8-55FC-C464-949B-356CFDF83A8C}"/>
              </a:ext>
            </a:extLst>
          </p:cNvPr>
          <p:cNvSpPr>
            <a:spLocks noGrp="1"/>
          </p:cNvSpPr>
          <p:nvPr>
            <p:ph type="ftr" sz="quarter" idx="11"/>
          </p:nvPr>
        </p:nvSpPr>
        <p:spPr>
          <a:xfrm>
            <a:off x="1828800" y="6356350"/>
            <a:ext cx="3025834" cy="365125"/>
          </a:xfrm>
        </p:spPr>
        <p:txBody>
          <a:bodyPr vert="horz" lIns="91440" tIns="45720" rIns="91440" bIns="45720" rtlCol="0" anchor="ctr">
            <a:normAutofit/>
          </a:bodyPr>
          <a:lstStyle/>
          <a:p>
            <a:pPr algn="r">
              <a:lnSpc>
                <a:spcPct val="90000"/>
              </a:lnSpc>
              <a:spcAft>
                <a:spcPts val="600"/>
              </a:spcAft>
            </a:pPr>
            <a:r>
              <a:rPr lang="en-US" sz="1000" kern="1200" dirty="0">
                <a:solidFill>
                  <a:schemeClr val="tx1">
                    <a:tint val="75000"/>
                  </a:schemeClr>
                </a:solidFill>
                <a:latin typeface="+mn-lt"/>
                <a:ea typeface="+mn-ea"/>
                <a:cs typeface="+mn-cs"/>
              </a:rPr>
              <a:t>images are taken from article under discussion</a:t>
            </a:r>
          </a:p>
        </p:txBody>
      </p:sp>
      <p:sp>
        <p:nvSpPr>
          <p:cNvPr id="10" name="Slide Number Placeholder 5">
            <a:extLst>
              <a:ext uri="{FF2B5EF4-FFF2-40B4-BE49-F238E27FC236}">
                <a16:creationId xmlns:a16="http://schemas.microsoft.com/office/drawing/2014/main" id="{27357B90-43D4-43A9-9C2B-156AED8FFFEC}"/>
              </a:ext>
            </a:extLst>
          </p:cNvPr>
          <p:cNvSpPr>
            <a:spLocks noGrp="1"/>
          </p:cNvSpPr>
          <p:nvPr>
            <p:ph type="sldNum" sz="quarter" idx="12"/>
          </p:nvPr>
        </p:nvSpPr>
        <p:spPr>
          <a:xfrm>
            <a:off x="9037321" y="6356350"/>
            <a:ext cx="2743200"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6</a:t>
            </a:fld>
            <a:endParaRPr lang="en-US"/>
          </a:p>
        </p:txBody>
      </p:sp>
    </p:spTree>
    <p:extLst>
      <p:ext uri="{BB962C8B-B14F-4D97-AF65-F5344CB8AC3E}">
        <p14:creationId xmlns:p14="http://schemas.microsoft.com/office/powerpoint/2010/main" val="4266353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5AA8C21D-9EF8-49B7-B9B1-37E7E6897C97}"/>
              </a:ext>
            </a:extLst>
          </p:cNvPr>
          <p:cNvSpPr>
            <a:spLocks noGrp="1"/>
          </p:cNvSpPr>
          <p:nvPr>
            <p:ph type="dt" sz="half" idx="10"/>
          </p:nvPr>
        </p:nvSpPr>
        <p:spPr/>
        <p:txBody>
          <a:bodyPr/>
          <a:lstStyle/>
          <a:p>
            <a:r>
              <a:rPr lang="en-US" dirty="0"/>
              <a:t>9/4/20XX</a:t>
            </a:r>
          </a:p>
        </p:txBody>
      </p:sp>
      <p:sp>
        <p:nvSpPr>
          <p:cNvPr id="4" name="Footer Placeholder 3">
            <a:extLst>
              <a:ext uri="{FF2B5EF4-FFF2-40B4-BE49-F238E27FC236}">
                <a16:creationId xmlns:a16="http://schemas.microsoft.com/office/drawing/2014/main" id="{B365BC8C-8233-6B9D-37BB-9451BC073213}"/>
              </a:ext>
            </a:extLst>
          </p:cNvPr>
          <p:cNvSpPr>
            <a:spLocks noGrp="1"/>
          </p:cNvSpPr>
          <p:nvPr>
            <p:ph type="ftr" sz="quarter" idx="11"/>
          </p:nvPr>
        </p:nvSpPr>
        <p:spPr>
          <a:xfrm>
            <a:off x="1666336" y="6485746"/>
            <a:ext cx="4114800" cy="365125"/>
          </a:xfrm>
        </p:spPr>
        <p:txBody>
          <a:bodyPr/>
          <a:lstStyle/>
          <a:p>
            <a:r>
              <a:rPr lang="en-US" dirty="0"/>
              <a:t>images are taken from article under discussion</a:t>
            </a:r>
            <a:endParaRPr lang="en-US"/>
          </a:p>
        </p:txBody>
      </p:sp>
      <p:sp>
        <p:nvSpPr>
          <p:cNvPr id="9" name="Slide Number Placeholder 8">
            <a:extLst>
              <a:ext uri="{FF2B5EF4-FFF2-40B4-BE49-F238E27FC236}">
                <a16:creationId xmlns:a16="http://schemas.microsoft.com/office/drawing/2014/main" id="{891003F3-F17A-4CAC-B7CA-4C498BA84E7B}"/>
              </a:ext>
            </a:extLst>
          </p:cNvPr>
          <p:cNvSpPr>
            <a:spLocks noGrp="1"/>
          </p:cNvSpPr>
          <p:nvPr>
            <p:ph type="sldNum" sz="quarter" idx="12"/>
          </p:nvPr>
        </p:nvSpPr>
        <p:spPr/>
        <p:txBody>
          <a:bodyPr/>
          <a:lstStyle/>
          <a:p>
            <a:fld id="{A65A5C87-DF58-40C8-B092-1DE63DB4547E}" type="slidenum">
              <a:rPr lang="en-US" smtClean="0"/>
              <a:pPr/>
              <a:t>7</a:t>
            </a:fld>
            <a:endParaRPr lang="en-US" dirty="0"/>
          </a:p>
        </p:txBody>
      </p:sp>
      <p:pic>
        <p:nvPicPr>
          <p:cNvPr id="5" name="Picture 5" descr="Table&#10;&#10;Description automatically generated">
            <a:extLst>
              <a:ext uri="{FF2B5EF4-FFF2-40B4-BE49-F238E27FC236}">
                <a16:creationId xmlns:a16="http://schemas.microsoft.com/office/drawing/2014/main" id="{D209C0E5-2BF4-957F-444A-351B379B3B33}"/>
              </a:ext>
            </a:extLst>
          </p:cNvPr>
          <p:cNvPicPr>
            <a:picLocks noChangeAspect="1"/>
          </p:cNvPicPr>
          <p:nvPr/>
        </p:nvPicPr>
        <p:blipFill>
          <a:blip r:embed="rId2"/>
          <a:stretch>
            <a:fillRect/>
          </a:stretch>
        </p:blipFill>
        <p:spPr>
          <a:xfrm>
            <a:off x="-5750" y="114135"/>
            <a:ext cx="12160368" cy="6370937"/>
          </a:xfrm>
          <a:prstGeom prst="rect">
            <a:avLst/>
          </a:prstGeom>
        </p:spPr>
      </p:pic>
    </p:spTree>
    <p:extLst>
      <p:ext uri="{BB962C8B-B14F-4D97-AF65-F5344CB8AC3E}">
        <p14:creationId xmlns:p14="http://schemas.microsoft.com/office/powerpoint/2010/main" val="1185792836"/>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0D7697-8E53-4EA8-8CBB-9C19575257B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3.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AccentBox presentation</Template>
  <TotalTime>103</TotalTime>
  <Words>401</Words>
  <Application>Microsoft Office PowerPoint</Application>
  <PresentationFormat>Widescreen</PresentationFormat>
  <Paragraphs>71</Paragraphs>
  <Slides>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Arial Black</vt:lpstr>
      <vt:lpstr>Avenir Next LT Pro</vt:lpstr>
      <vt:lpstr>Calibri</vt:lpstr>
      <vt:lpstr>Eras Bold ITC</vt:lpstr>
      <vt:lpstr>Segoe UI</vt:lpstr>
      <vt:lpstr>Times New Roman</vt:lpstr>
      <vt:lpstr>Wingdings</vt:lpstr>
      <vt:lpstr>AccentBoxVTI</vt:lpstr>
      <vt:lpstr>Fuzziness based semi-supervised multimodal learning for patient’s activity recognition using RGBDT videos.</vt:lpstr>
      <vt:lpstr>Introduction</vt:lpstr>
      <vt:lpstr>Fuzziness semi supervised learning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Fuzziness based semi-supervised multimodal learning for patient’s activity recognition using RGBDT videos.</dc:title>
  <dc:creator>Muhammad Shehzad Ali Khan</dc:creator>
  <cp:lastModifiedBy>Zohaib</cp:lastModifiedBy>
  <cp:revision>566</cp:revision>
  <dcterms:created xsi:type="dcterms:W3CDTF">2022-05-19T06:21:41Z</dcterms:created>
  <dcterms:modified xsi:type="dcterms:W3CDTF">2022-05-20T08:57:11Z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