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8288000" cy="10287000"/>
  <p:notesSz cx="6858000" cy="9144000"/>
  <p:embeddedFontLst>
    <p:embeddedFont>
      <p:font typeface="DM Sans" pitchFamily="2" charset="0"/>
      <p:regular r:id="rId13"/>
    </p:embeddedFont>
    <p:embeddedFont>
      <p:font typeface="DM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9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8.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16.png"/><Relationship Id="rId14" Type="http://schemas.openxmlformats.org/officeDocument/2006/relationships/image" Target="../media/image25.sv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47.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48.svg"/><Relationship Id="rId9" Type="http://schemas.openxmlformats.org/officeDocument/2006/relationships/image" Target="../media/image14.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12098" y="1343025"/>
            <a:ext cx="19359169" cy="6287070"/>
          </a:xfrm>
          <a:prstGeom prst="rect">
            <a:avLst/>
          </a:prstGeom>
        </p:spPr>
        <p:txBody>
          <a:bodyPr lIns="0" tIns="0" rIns="0" bIns="0" rtlCol="0" anchor="t">
            <a:spAutoFit/>
          </a:bodyPr>
          <a:lstStyle/>
          <a:p>
            <a:pPr algn="ctr">
              <a:lnSpc>
                <a:spcPts val="12218"/>
              </a:lnSpc>
            </a:pPr>
            <a:endParaRPr/>
          </a:p>
          <a:p>
            <a:pPr algn="ctr">
              <a:lnSpc>
                <a:spcPts val="12218"/>
              </a:lnSpc>
            </a:pPr>
            <a:r>
              <a:rPr lang="en-US" sz="12998" b="1">
                <a:solidFill>
                  <a:srgbClr val="000000"/>
                </a:solidFill>
                <a:latin typeface="DM Sans Bold"/>
                <a:ea typeface="DM Sans Bold"/>
                <a:cs typeface="DM Sans Bold"/>
                <a:sym typeface="DM Sans Bold"/>
              </a:rPr>
              <a:t>Restaurant Management System</a:t>
            </a:r>
          </a:p>
          <a:p>
            <a:pPr algn="ctr">
              <a:lnSpc>
                <a:spcPts val="12218"/>
              </a:lnSpc>
            </a:pPr>
            <a:endParaRPr lang="en-US" sz="12998" b="1">
              <a:solidFill>
                <a:srgbClr val="000000"/>
              </a:solidFill>
              <a:latin typeface="DM Sans Bold"/>
              <a:ea typeface="DM Sans Bold"/>
              <a:cs typeface="DM Sans Bold"/>
              <a:sym typeface="DM Sans Bold"/>
            </a:endParaRPr>
          </a:p>
        </p:txBody>
      </p:sp>
      <p:sp>
        <p:nvSpPr>
          <p:cNvPr id="18" name="Freeform 18"/>
          <p:cNvSpPr/>
          <p:nvPr/>
        </p:nvSpPr>
        <p:spPr>
          <a:xfrm>
            <a:off x="4225792" y="2371030"/>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720235" y="5201039"/>
            <a:ext cx="14676675" cy="2562225"/>
          </a:xfrm>
          <a:prstGeom prst="rect">
            <a:avLst/>
          </a:prstGeom>
        </p:spPr>
        <p:txBody>
          <a:bodyPr lIns="0" tIns="0" rIns="0" bIns="0" rtlCol="0" anchor="t">
            <a:spAutoFit/>
          </a:bodyPr>
          <a:lstStyle/>
          <a:p>
            <a:pPr algn="ctr">
              <a:lnSpc>
                <a:spcPts val="4050"/>
              </a:lnSpc>
            </a:pPr>
            <a:r>
              <a:rPr lang="en-US" sz="3000" spc="179">
                <a:solidFill>
                  <a:srgbClr val="000000"/>
                </a:solidFill>
                <a:latin typeface="DM Sans"/>
                <a:ea typeface="DM Sans"/>
                <a:cs typeface="DM Sans"/>
                <a:sym typeface="DM Sans"/>
              </a:rPr>
              <a:t>This project demonstrates the potential of assembly language in developing practical and efficient systems. Despite the challenges of low-level programming, the Restaurant Management System achieves its goals of automation and customer satisfaction.</a:t>
            </a:r>
          </a:p>
          <a:p>
            <a:pPr marL="0" lvl="0" indent="0" algn="ctr">
              <a:lnSpc>
                <a:spcPts val="4050"/>
              </a:lnSpc>
              <a:spcBef>
                <a:spcPct val="0"/>
              </a:spcBef>
            </a:pPr>
            <a:endParaRPr lang="en-US" sz="3000" spc="179">
              <a:solidFill>
                <a:srgbClr val="000000"/>
              </a:solidFill>
              <a:latin typeface="DM Sans"/>
              <a:ea typeface="DM Sans"/>
              <a:cs typeface="DM Sans"/>
              <a:sym typeface="DM Sans"/>
            </a:endParaRPr>
          </a:p>
        </p:txBody>
      </p:sp>
      <p:sp>
        <p:nvSpPr>
          <p:cNvPr id="4" name="TextBox 4"/>
          <p:cNvSpPr txBox="1"/>
          <p:nvPr/>
        </p:nvSpPr>
        <p:spPr>
          <a:xfrm>
            <a:off x="5401039" y="3084626"/>
            <a:ext cx="7315066"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Conclusion</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1748523"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150162" y="2332037"/>
            <a:ext cx="7848753" cy="6508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Presented By</a:t>
            </a:r>
          </a:p>
        </p:txBody>
      </p:sp>
      <p:sp>
        <p:nvSpPr>
          <p:cNvPr id="5" name="TextBox 5"/>
          <p:cNvSpPr txBox="1"/>
          <p:nvPr/>
        </p:nvSpPr>
        <p:spPr>
          <a:xfrm>
            <a:off x="5074539" y="5497513"/>
            <a:ext cx="7848753" cy="1260475"/>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Teacher by:</a:t>
            </a:r>
          </a:p>
          <a:p>
            <a:pPr algn="l">
              <a:lnSpc>
                <a:spcPts val="4850"/>
              </a:lnSpc>
            </a:pPr>
            <a:endParaRPr lang="en-US" sz="5000" b="1">
              <a:solidFill>
                <a:srgbClr val="000000"/>
              </a:solidFill>
              <a:latin typeface="DM Sans Bold"/>
              <a:ea typeface="DM Sans Bold"/>
              <a:cs typeface="DM Sans Bold"/>
              <a:sym typeface="DM Sans Bold"/>
            </a:endParaRPr>
          </a:p>
        </p:txBody>
      </p:sp>
      <p:sp>
        <p:nvSpPr>
          <p:cNvPr id="6" name="TextBox 6"/>
          <p:cNvSpPr txBox="1"/>
          <p:nvPr/>
        </p:nvSpPr>
        <p:spPr>
          <a:xfrm>
            <a:off x="1150162" y="3163887"/>
            <a:ext cx="7707571" cy="1504951"/>
          </a:xfrm>
          <a:prstGeom prst="rect">
            <a:avLst/>
          </a:prstGeom>
        </p:spPr>
        <p:txBody>
          <a:bodyPr lIns="0" tIns="0" rIns="0" bIns="0" rtlCol="0" anchor="t">
            <a:spAutoFit/>
          </a:bodyPr>
          <a:lstStyle/>
          <a:p>
            <a:pPr algn="l">
              <a:lnSpc>
                <a:spcPts val="4049"/>
              </a:lnSpc>
            </a:pPr>
            <a:r>
              <a:rPr lang="en-US" sz="2999" spc="179">
                <a:solidFill>
                  <a:srgbClr val="000000"/>
                </a:solidFill>
                <a:latin typeface="DM Sans"/>
                <a:ea typeface="DM Sans"/>
                <a:cs typeface="DM Sans"/>
                <a:sym typeface="DM Sans"/>
              </a:rPr>
              <a:t>Saifulla Tanim (ID: 222002014)</a:t>
            </a:r>
          </a:p>
          <a:p>
            <a:pPr algn="l">
              <a:lnSpc>
                <a:spcPts val="4049"/>
              </a:lnSpc>
            </a:pPr>
            <a:r>
              <a:rPr lang="en-US" sz="2999" spc="179">
                <a:solidFill>
                  <a:srgbClr val="000000"/>
                </a:solidFill>
                <a:latin typeface="DM Sans"/>
                <a:ea typeface="DM Sans"/>
                <a:cs typeface="DM Sans"/>
                <a:sym typeface="DM Sans"/>
              </a:rPr>
              <a:t>Mim Akter (ID: 222002104)</a:t>
            </a:r>
          </a:p>
          <a:p>
            <a:pPr marL="0" lvl="0" indent="0" algn="l">
              <a:lnSpc>
                <a:spcPts val="4049"/>
              </a:lnSpc>
              <a:spcBef>
                <a:spcPct val="0"/>
              </a:spcBef>
            </a:pPr>
            <a:endParaRPr lang="en-US" sz="2999" spc="179">
              <a:solidFill>
                <a:srgbClr val="000000"/>
              </a:solidFill>
              <a:latin typeface="DM Sans"/>
              <a:ea typeface="DM Sans"/>
              <a:cs typeface="DM Sans"/>
              <a:sym typeface="DM Sans"/>
            </a:endParaRPr>
          </a:p>
        </p:txBody>
      </p:sp>
      <p:sp>
        <p:nvSpPr>
          <p:cNvPr id="7" name="TextBox 7"/>
          <p:cNvSpPr txBox="1"/>
          <p:nvPr/>
        </p:nvSpPr>
        <p:spPr>
          <a:xfrm>
            <a:off x="5074539" y="6315075"/>
            <a:ext cx="7707571" cy="2009776"/>
          </a:xfrm>
          <a:prstGeom prst="rect">
            <a:avLst/>
          </a:prstGeom>
        </p:spPr>
        <p:txBody>
          <a:bodyPr lIns="0" tIns="0" rIns="0" bIns="0" rtlCol="0" anchor="t">
            <a:spAutoFit/>
          </a:bodyPr>
          <a:lstStyle/>
          <a:p>
            <a:pPr algn="l">
              <a:lnSpc>
                <a:spcPts val="4049"/>
              </a:lnSpc>
            </a:pPr>
            <a:r>
              <a:rPr lang="en-US" sz="2999" spc="179">
                <a:solidFill>
                  <a:srgbClr val="000000"/>
                </a:solidFill>
                <a:latin typeface="DM Sans"/>
                <a:ea typeface="DM Sans"/>
                <a:cs typeface="DM Sans"/>
                <a:sym typeface="DM Sans"/>
              </a:rPr>
              <a:t>Mr. Mozdaher Abdul Quader</a:t>
            </a:r>
          </a:p>
          <a:p>
            <a:pPr algn="l">
              <a:lnSpc>
                <a:spcPts val="4049"/>
              </a:lnSpc>
            </a:pPr>
            <a:r>
              <a:rPr lang="en-US" sz="2999" spc="179">
                <a:solidFill>
                  <a:srgbClr val="000000"/>
                </a:solidFill>
                <a:latin typeface="DM Sans"/>
                <a:ea typeface="DM Sans"/>
                <a:cs typeface="DM Sans"/>
                <a:sym typeface="DM Sans"/>
              </a:rPr>
              <a:t>Lecturer</a:t>
            </a:r>
          </a:p>
          <a:p>
            <a:pPr algn="l">
              <a:lnSpc>
                <a:spcPts val="4049"/>
              </a:lnSpc>
            </a:pPr>
            <a:r>
              <a:rPr lang="en-US" sz="2999" spc="179">
                <a:solidFill>
                  <a:srgbClr val="000000"/>
                </a:solidFill>
                <a:latin typeface="DM Sans"/>
                <a:ea typeface="DM Sans"/>
                <a:cs typeface="DM Sans"/>
                <a:sym typeface="DM Sans"/>
              </a:rPr>
              <a:t>Green University of Bangladesh</a:t>
            </a:r>
          </a:p>
          <a:p>
            <a:pPr marL="0" lvl="0" indent="0" algn="l">
              <a:lnSpc>
                <a:spcPts val="4049"/>
              </a:lnSpc>
              <a:spcBef>
                <a:spcPct val="0"/>
              </a:spcBef>
            </a:pPr>
            <a:endParaRPr lang="en-US" sz="2999" spc="179">
              <a:solidFill>
                <a:srgbClr val="000000"/>
              </a:solidFill>
              <a:latin typeface="DM Sans"/>
              <a:ea typeface="DM Sans"/>
              <a:cs typeface="DM Sans"/>
              <a:sym typeface="DM Sans"/>
            </a:endParaRPr>
          </a:p>
        </p:txBody>
      </p:sp>
      <p:sp>
        <p:nvSpPr>
          <p:cNvPr id="8" name="Freeform 8"/>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9" name="Freeform 9"/>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10" name="Freeform 10"/>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1" name="Freeform 11"/>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2" name="Freeform 12"/>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0952154"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2182362"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836439" y="889511"/>
            <a:ext cx="8092094" cy="909320"/>
          </a:xfrm>
          <a:prstGeom prst="rect">
            <a:avLst/>
          </a:prstGeom>
        </p:spPr>
        <p:txBody>
          <a:bodyPr lIns="0" tIns="0" rIns="0" bIns="0" rtlCol="0" anchor="t">
            <a:spAutoFit/>
          </a:bodyPr>
          <a:lstStyle/>
          <a:p>
            <a:pPr algn="l">
              <a:lnSpc>
                <a:spcPts val="6789"/>
              </a:lnSpc>
            </a:pPr>
            <a:r>
              <a:rPr lang="en-US" sz="6999" b="1" dirty="0">
                <a:solidFill>
                  <a:srgbClr val="000000"/>
                </a:solidFill>
                <a:latin typeface="DM Sans Bold"/>
                <a:ea typeface="DM Sans Bold"/>
                <a:cs typeface="DM Sans Bold"/>
                <a:sym typeface="DM Sans Bold"/>
              </a:rPr>
              <a:t>CONTENTS</a:t>
            </a:r>
          </a:p>
        </p:txBody>
      </p:sp>
      <p:sp>
        <p:nvSpPr>
          <p:cNvPr id="6" name="TextBox 6"/>
          <p:cNvSpPr txBox="1"/>
          <p:nvPr/>
        </p:nvSpPr>
        <p:spPr>
          <a:xfrm>
            <a:off x="836439" y="3009900"/>
            <a:ext cx="8572500" cy="4107343"/>
          </a:xfrm>
          <a:prstGeom prst="rect">
            <a:avLst/>
          </a:prstGeom>
        </p:spPr>
        <p:txBody>
          <a:bodyPr wrap="square" lIns="0" tIns="0" rIns="0" bIns="0" rtlCol="0" anchor="t">
            <a:spAutoFit/>
          </a:bodyPr>
          <a:lstStyle/>
          <a:p>
            <a:pPr marL="647694" lvl="1" indent="-323847" algn="l">
              <a:lnSpc>
                <a:spcPts val="4049"/>
              </a:lnSpc>
              <a:spcBef>
                <a:spcPct val="0"/>
              </a:spcBef>
              <a:buAutoNum type="arabicPeriod"/>
            </a:pPr>
            <a:r>
              <a:rPr lang="en-US" sz="3600" spc="179" dirty="0">
                <a:solidFill>
                  <a:srgbClr val="000000"/>
                </a:solidFill>
                <a:latin typeface="DM Sans"/>
                <a:ea typeface="DM Sans"/>
                <a:cs typeface="DM Sans"/>
                <a:sym typeface="DM Sans"/>
              </a:rPr>
              <a:t>Int</a:t>
            </a:r>
            <a:r>
              <a:rPr lang="en-US" sz="3600" u="none" spc="179" dirty="0">
                <a:solidFill>
                  <a:srgbClr val="000000"/>
                </a:solidFill>
                <a:latin typeface="DM Sans"/>
                <a:ea typeface="DM Sans"/>
                <a:cs typeface="DM Sans"/>
                <a:sym typeface="DM Sans"/>
              </a:rPr>
              <a:t>roduction</a:t>
            </a:r>
          </a:p>
          <a:p>
            <a:pPr marL="647694" lvl="1" indent="-323847" algn="l">
              <a:lnSpc>
                <a:spcPts val="4049"/>
              </a:lnSpc>
              <a:spcBef>
                <a:spcPct val="0"/>
              </a:spcBef>
              <a:buAutoNum type="arabicPeriod"/>
            </a:pPr>
            <a:r>
              <a:rPr lang="en-US" sz="3600" u="none" spc="179" dirty="0">
                <a:solidFill>
                  <a:srgbClr val="000000"/>
                </a:solidFill>
                <a:latin typeface="DM Sans"/>
                <a:ea typeface="DM Sans"/>
                <a:cs typeface="DM Sans"/>
                <a:sym typeface="DM Sans"/>
              </a:rPr>
              <a:t>Objectives</a:t>
            </a:r>
          </a:p>
          <a:p>
            <a:pPr marL="647694" lvl="1" indent="-323847" algn="l">
              <a:lnSpc>
                <a:spcPts val="4049"/>
              </a:lnSpc>
              <a:spcBef>
                <a:spcPct val="0"/>
              </a:spcBef>
              <a:buAutoNum type="arabicPeriod"/>
            </a:pPr>
            <a:r>
              <a:rPr lang="en-US" sz="3600" spc="179" dirty="0">
                <a:solidFill>
                  <a:srgbClr val="000000"/>
                </a:solidFill>
                <a:latin typeface="DM Sans"/>
                <a:ea typeface="DM Sans"/>
                <a:cs typeface="DM Sans"/>
                <a:sym typeface="DM Sans"/>
              </a:rPr>
              <a:t>Implementation Interface</a:t>
            </a:r>
            <a:endParaRPr lang="en-US" sz="3600" u="none" spc="179" dirty="0">
              <a:solidFill>
                <a:srgbClr val="000000"/>
              </a:solidFill>
              <a:latin typeface="DM Sans"/>
              <a:ea typeface="DM Sans"/>
              <a:cs typeface="DM Sans"/>
              <a:sym typeface="DM Sans"/>
            </a:endParaRPr>
          </a:p>
          <a:p>
            <a:pPr marL="647694" lvl="1" indent="-323847" algn="l">
              <a:lnSpc>
                <a:spcPts val="4049"/>
              </a:lnSpc>
              <a:spcBef>
                <a:spcPct val="0"/>
              </a:spcBef>
              <a:buAutoNum type="arabicPeriod"/>
            </a:pPr>
            <a:r>
              <a:rPr lang="en-US" sz="3600" u="none" spc="179" dirty="0">
                <a:solidFill>
                  <a:srgbClr val="000000"/>
                </a:solidFill>
                <a:latin typeface="DM Sans"/>
                <a:ea typeface="DM Sans"/>
                <a:cs typeface="DM Sans"/>
                <a:sym typeface="DM Sans"/>
              </a:rPr>
              <a:t>Features</a:t>
            </a:r>
          </a:p>
          <a:p>
            <a:pPr marL="647694" lvl="1" indent="-323847" algn="l">
              <a:lnSpc>
                <a:spcPts val="4049"/>
              </a:lnSpc>
              <a:spcBef>
                <a:spcPct val="0"/>
              </a:spcBef>
              <a:buAutoNum type="arabicPeriod"/>
            </a:pPr>
            <a:r>
              <a:rPr lang="en-US" sz="3600" u="none" spc="179" dirty="0">
                <a:solidFill>
                  <a:srgbClr val="000000"/>
                </a:solidFill>
                <a:latin typeface="DM Sans"/>
                <a:ea typeface="DM Sans"/>
                <a:cs typeface="DM Sans"/>
                <a:sym typeface="DM Sans"/>
              </a:rPr>
              <a:t>Challenges</a:t>
            </a:r>
          </a:p>
          <a:p>
            <a:pPr marL="647694" lvl="1" indent="-323847" algn="l">
              <a:lnSpc>
                <a:spcPts val="4049"/>
              </a:lnSpc>
              <a:spcBef>
                <a:spcPct val="0"/>
              </a:spcBef>
              <a:buAutoNum type="arabicPeriod"/>
            </a:pPr>
            <a:r>
              <a:rPr lang="en-US" sz="3600" u="none" spc="179" dirty="0">
                <a:solidFill>
                  <a:srgbClr val="000000"/>
                </a:solidFill>
                <a:latin typeface="DM Sans"/>
                <a:ea typeface="DM Sans"/>
                <a:cs typeface="DM Sans"/>
                <a:sym typeface="DM Sans"/>
              </a:rPr>
              <a:t>Conclusion</a:t>
            </a:r>
          </a:p>
          <a:p>
            <a:pPr marL="647694" lvl="1" indent="-323847" algn="l">
              <a:lnSpc>
                <a:spcPts val="4049"/>
              </a:lnSpc>
              <a:spcBef>
                <a:spcPct val="0"/>
              </a:spcBef>
              <a:buAutoNum type="arabicPeriod"/>
            </a:pPr>
            <a:r>
              <a:rPr lang="en-US" sz="3600" u="none" spc="179" dirty="0">
                <a:solidFill>
                  <a:srgbClr val="000000"/>
                </a:solidFill>
                <a:latin typeface="DM Sans"/>
                <a:ea typeface="DM Sans"/>
                <a:cs typeface="DM Sans"/>
                <a:sym typeface="DM Sans"/>
              </a:rPr>
              <a:t>Future Scope</a:t>
            </a:r>
          </a:p>
          <a:p>
            <a:pPr marL="0" lvl="0" indent="0" algn="l">
              <a:lnSpc>
                <a:spcPts val="4049"/>
              </a:lnSpc>
              <a:spcBef>
                <a:spcPct val="0"/>
              </a:spcBef>
            </a:pPr>
            <a:endParaRPr lang="en-US" sz="3600" u="none" spc="179" dirty="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881868" y="3890747"/>
            <a:ext cx="14524264" cy="2329815"/>
          </a:xfrm>
          <a:prstGeom prst="rect">
            <a:avLst/>
          </a:prstGeom>
        </p:spPr>
        <p:txBody>
          <a:bodyPr lIns="0" tIns="0" rIns="0" bIns="0" rtlCol="0" anchor="t">
            <a:spAutoFit/>
          </a:bodyPr>
          <a:lstStyle/>
          <a:p>
            <a:pPr algn="ctr">
              <a:lnSpc>
                <a:spcPts val="4680"/>
              </a:lnSpc>
            </a:pPr>
            <a:r>
              <a:rPr lang="en-US" sz="3000">
                <a:solidFill>
                  <a:srgbClr val="000000"/>
                </a:solidFill>
                <a:latin typeface="DM Sans"/>
                <a:ea typeface="DM Sans"/>
                <a:cs typeface="DM Sans"/>
                <a:sym typeface="DM Sans"/>
              </a:rPr>
              <a:t>The Restaurant Management System automates restaurant operations. This technology simplifies restaurant management by letting users browse menu categories, choose goods, and compute charges. Small businesses who want to digitise without expensive gear will find it handy. </a:t>
            </a:r>
          </a:p>
        </p:txBody>
      </p:sp>
      <p:sp>
        <p:nvSpPr>
          <p:cNvPr id="4" name="Freeform 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1" name="TextBox 11"/>
          <p:cNvSpPr txBox="1"/>
          <p:nvPr/>
        </p:nvSpPr>
        <p:spPr>
          <a:xfrm>
            <a:off x="6408941" y="1877428"/>
            <a:ext cx="5470117" cy="909320"/>
          </a:xfrm>
          <a:prstGeom prst="rect">
            <a:avLst/>
          </a:prstGeom>
        </p:spPr>
        <p:txBody>
          <a:bodyPr lIns="0" tIns="0" rIns="0" bIns="0" rtlCol="0" anchor="t">
            <a:spAutoFit/>
          </a:bodyPr>
          <a:lstStyle/>
          <a:p>
            <a:pPr algn="l">
              <a:lnSpc>
                <a:spcPts val="6789"/>
              </a:lnSpc>
            </a:pPr>
            <a:r>
              <a:rPr lang="en-US" sz="6999" b="1">
                <a:solidFill>
                  <a:srgbClr val="000000"/>
                </a:solidFill>
                <a:latin typeface="DM Sans Bold"/>
                <a:ea typeface="DM Sans Bold"/>
                <a:cs typeface="DM Sans Bold"/>
                <a:sym typeface="DM Sans 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748756" y="4875902"/>
            <a:ext cx="702508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Objectives</a:t>
            </a: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8" name="Group 8"/>
          <p:cNvGrpSpPr/>
          <p:nvPr/>
        </p:nvGrpSpPr>
        <p:grpSpPr>
          <a:xfrm>
            <a:off x="9975489" y="3862348"/>
            <a:ext cx="6998061" cy="2561528"/>
            <a:chOff x="0" y="0"/>
            <a:chExt cx="2342659" cy="857492"/>
          </a:xfrm>
        </p:grpSpPr>
        <p:sp>
          <p:nvSpPr>
            <p:cNvPr id="9" name="Freeform 9"/>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6557226"/>
            <a:ext cx="6998061" cy="2561528"/>
            <a:chOff x="0" y="0"/>
            <a:chExt cx="2342659" cy="857492"/>
          </a:xfrm>
        </p:grpSpPr>
        <p:sp>
          <p:nvSpPr>
            <p:cNvPr id="12" name="Freeform 12"/>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3" name="TextBox 13"/>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328699"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5" name="TextBox 15"/>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6" name="TextBox 16"/>
          <p:cNvSpPr txBox="1"/>
          <p:nvPr/>
        </p:nvSpPr>
        <p:spPr>
          <a:xfrm>
            <a:off x="11907651" y="1795701"/>
            <a:ext cx="4754642" cy="2047875"/>
          </a:xfrm>
          <a:prstGeom prst="rect">
            <a:avLst/>
          </a:prstGeom>
        </p:spPr>
        <p:txBody>
          <a:bodyPr lIns="0" tIns="0" rIns="0" bIns="0" rtlCol="0" anchor="t">
            <a:spAutoFit/>
          </a:bodyPr>
          <a:lstStyle/>
          <a:p>
            <a:pPr algn="l">
              <a:lnSpc>
                <a:spcPts val="4050"/>
              </a:lnSpc>
              <a:spcBef>
                <a:spcPct val="0"/>
              </a:spcBef>
            </a:pPr>
            <a:r>
              <a:rPr lang="en-US" sz="3000" spc="48">
                <a:solidFill>
                  <a:srgbClr val="000000"/>
                </a:solidFill>
                <a:latin typeface="DM Sans"/>
                <a:ea typeface="DM Sans"/>
                <a:cs typeface="DM Sans"/>
                <a:sym typeface="DM Sans"/>
              </a:rPr>
              <a:t>T</a:t>
            </a:r>
            <a:r>
              <a:rPr lang="en-US" sz="3000" u="none" spc="48">
                <a:solidFill>
                  <a:srgbClr val="000000"/>
                </a:solidFill>
                <a:latin typeface="DM Sans"/>
                <a:ea typeface="DM Sans"/>
                <a:cs typeface="DM Sans"/>
                <a:sym typeface="DM Sans"/>
              </a:rPr>
              <a:t>o automate the process of order-taking and billing.</a:t>
            </a:r>
          </a:p>
          <a:p>
            <a:pPr marL="0" lvl="0" indent="0" algn="l">
              <a:lnSpc>
                <a:spcPts val="4050"/>
              </a:lnSpc>
              <a:spcBef>
                <a:spcPct val="0"/>
              </a:spcBef>
            </a:pPr>
            <a:endParaRPr lang="en-US" sz="3000" u="none" spc="48">
              <a:solidFill>
                <a:srgbClr val="000000"/>
              </a:solidFill>
              <a:latin typeface="DM Sans"/>
              <a:ea typeface="DM Sans"/>
              <a:cs typeface="DM Sans"/>
              <a:sym typeface="DM Sans"/>
            </a:endParaRPr>
          </a:p>
        </p:txBody>
      </p:sp>
      <p:sp>
        <p:nvSpPr>
          <p:cNvPr id="17" name="TextBox 17"/>
          <p:cNvSpPr txBox="1"/>
          <p:nvPr/>
        </p:nvSpPr>
        <p:spPr>
          <a:xfrm>
            <a:off x="11907651" y="4321547"/>
            <a:ext cx="5065899" cy="2047875"/>
          </a:xfrm>
          <a:prstGeom prst="rect">
            <a:avLst/>
          </a:prstGeom>
        </p:spPr>
        <p:txBody>
          <a:bodyPr lIns="0" tIns="0" rIns="0" bIns="0" rtlCol="0" anchor="t">
            <a:spAutoFit/>
          </a:bodyPr>
          <a:lstStyle/>
          <a:p>
            <a:pPr algn="l">
              <a:lnSpc>
                <a:spcPts val="4050"/>
              </a:lnSpc>
              <a:spcBef>
                <a:spcPct val="0"/>
              </a:spcBef>
            </a:pPr>
            <a:r>
              <a:rPr lang="en-US" sz="3000" spc="48">
                <a:solidFill>
                  <a:srgbClr val="000000"/>
                </a:solidFill>
                <a:latin typeface="DM Sans"/>
                <a:ea typeface="DM Sans"/>
                <a:cs typeface="DM Sans"/>
                <a:sym typeface="DM Sans"/>
              </a:rPr>
              <a:t>T</a:t>
            </a:r>
            <a:r>
              <a:rPr lang="en-US" sz="3000" u="none" spc="48">
                <a:solidFill>
                  <a:srgbClr val="000000"/>
                </a:solidFill>
                <a:latin typeface="DM Sans"/>
                <a:ea typeface="DM Sans"/>
                <a:cs typeface="DM Sans"/>
                <a:sym typeface="DM Sans"/>
              </a:rPr>
              <a:t>o enhance customer experience through a well-organised menu system.</a:t>
            </a:r>
          </a:p>
          <a:p>
            <a:pPr marL="0" lvl="0" indent="0" algn="l">
              <a:lnSpc>
                <a:spcPts val="4050"/>
              </a:lnSpc>
              <a:spcBef>
                <a:spcPct val="0"/>
              </a:spcBef>
            </a:pPr>
            <a:endParaRPr lang="en-US" sz="3000" u="none" spc="48">
              <a:solidFill>
                <a:srgbClr val="000000"/>
              </a:solidFill>
              <a:latin typeface="DM Sans"/>
              <a:ea typeface="DM Sans"/>
              <a:cs typeface="DM Sans"/>
              <a:sym typeface="DM Sans"/>
            </a:endParaRPr>
          </a:p>
        </p:txBody>
      </p:sp>
      <p:sp>
        <p:nvSpPr>
          <p:cNvPr id="18" name="TextBox 18"/>
          <p:cNvSpPr txBox="1"/>
          <p:nvPr/>
        </p:nvSpPr>
        <p:spPr>
          <a:xfrm>
            <a:off x="12063280" y="7070878"/>
            <a:ext cx="4754642" cy="2047875"/>
          </a:xfrm>
          <a:prstGeom prst="rect">
            <a:avLst/>
          </a:prstGeom>
        </p:spPr>
        <p:txBody>
          <a:bodyPr lIns="0" tIns="0" rIns="0" bIns="0" rtlCol="0" anchor="t">
            <a:spAutoFit/>
          </a:bodyPr>
          <a:lstStyle/>
          <a:p>
            <a:pPr algn="l">
              <a:lnSpc>
                <a:spcPts val="4050"/>
              </a:lnSpc>
              <a:spcBef>
                <a:spcPct val="0"/>
              </a:spcBef>
            </a:pPr>
            <a:r>
              <a:rPr lang="en-US" sz="3000" spc="48">
                <a:solidFill>
                  <a:srgbClr val="000000"/>
                </a:solidFill>
                <a:latin typeface="DM Sans"/>
                <a:ea typeface="DM Sans"/>
                <a:cs typeface="DM Sans"/>
                <a:sym typeface="DM Sans"/>
              </a:rPr>
              <a:t>T</a:t>
            </a:r>
            <a:r>
              <a:rPr lang="en-US" sz="3000" u="none" spc="48">
                <a:solidFill>
                  <a:srgbClr val="000000"/>
                </a:solidFill>
                <a:latin typeface="DM Sans"/>
                <a:ea typeface="DM Sans"/>
                <a:cs typeface="DM Sans"/>
                <a:sym typeface="DM Sans"/>
              </a:rPr>
              <a:t>o create a user-friendly interface for both customers and staff.</a:t>
            </a:r>
          </a:p>
          <a:p>
            <a:pPr marL="0" lvl="0" indent="0" algn="l">
              <a:lnSpc>
                <a:spcPts val="4050"/>
              </a:lnSpc>
              <a:spcBef>
                <a:spcPct val="0"/>
              </a:spcBef>
            </a:pPr>
            <a:endParaRPr lang="en-US" sz="3000" u="none" spc="48">
              <a:solidFill>
                <a:srgbClr val="000000"/>
              </a:solidFill>
              <a:latin typeface="DM Sans"/>
              <a:ea typeface="DM Sans"/>
              <a:cs typeface="DM Sans"/>
              <a:sym typeface="DM Sans"/>
            </a:endParaRP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4468282" y="1950456"/>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5086243" y="2320893"/>
            <a:ext cx="7181225" cy="5008904"/>
          </a:xfrm>
          <a:custGeom>
            <a:avLst/>
            <a:gdLst/>
            <a:ahLst/>
            <a:cxnLst/>
            <a:rect l="l" t="t" r="r" b="b"/>
            <a:pathLst>
              <a:path w="7181225" h="5008904">
                <a:moveTo>
                  <a:pt x="0" y="0"/>
                </a:moveTo>
                <a:lnTo>
                  <a:pt x="7181225" y="0"/>
                </a:lnTo>
                <a:lnTo>
                  <a:pt x="7181225" y="5008905"/>
                </a:lnTo>
                <a:lnTo>
                  <a:pt x="0" y="50089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028700" y="2621907"/>
            <a:ext cx="13755033" cy="6636393"/>
          </a:xfrm>
          <a:custGeom>
            <a:avLst/>
            <a:gdLst/>
            <a:ahLst/>
            <a:cxnLst/>
            <a:rect l="l" t="t" r="r" b="b"/>
            <a:pathLst>
              <a:path w="13755033" h="6636393">
                <a:moveTo>
                  <a:pt x="0" y="0"/>
                </a:moveTo>
                <a:lnTo>
                  <a:pt x="13755033" y="0"/>
                </a:lnTo>
                <a:lnTo>
                  <a:pt x="13755033" y="6636393"/>
                </a:lnTo>
                <a:lnTo>
                  <a:pt x="0" y="6636393"/>
                </a:lnTo>
                <a:lnTo>
                  <a:pt x="0" y="0"/>
                </a:lnTo>
                <a:close/>
              </a:path>
            </a:pathLst>
          </a:custGeom>
          <a:blipFill>
            <a:blip r:embed="rId7"/>
            <a:stretch>
              <a:fillRect r="-8116"/>
            </a:stretch>
          </a:blipFill>
        </p:spPr>
        <p:txBody>
          <a:bodyPr/>
          <a:lstStyle/>
          <a:p>
            <a:endParaRPr lang="en-US"/>
          </a:p>
        </p:txBody>
      </p:sp>
      <p:sp>
        <p:nvSpPr>
          <p:cNvPr id="6" name="TextBox 6"/>
          <p:cNvSpPr txBox="1"/>
          <p:nvPr/>
        </p:nvSpPr>
        <p:spPr>
          <a:xfrm>
            <a:off x="1028700" y="773166"/>
            <a:ext cx="14442597"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Implementation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9410547" y="2228064"/>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Features</a:t>
            </a:r>
          </a:p>
        </p:txBody>
      </p:sp>
      <p:sp>
        <p:nvSpPr>
          <p:cNvPr id="6" name="TextBox 6"/>
          <p:cNvSpPr txBox="1"/>
          <p:nvPr/>
        </p:nvSpPr>
        <p:spPr>
          <a:xfrm>
            <a:off x="9144000" y="4210617"/>
            <a:ext cx="10247112" cy="4038820"/>
          </a:xfrm>
          <a:prstGeom prst="rect">
            <a:avLst/>
          </a:prstGeom>
        </p:spPr>
        <p:txBody>
          <a:bodyPr lIns="0" tIns="0" rIns="0" bIns="0" rtlCol="0" anchor="t">
            <a:spAutoFit/>
          </a:bodyPr>
          <a:lstStyle/>
          <a:p>
            <a:pPr marL="861109" lvl="1" indent="-430555" algn="l">
              <a:lnSpc>
                <a:spcPts val="5384"/>
              </a:lnSpc>
              <a:buFont typeface="Arial"/>
              <a:buChar char="•"/>
            </a:pPr>
            <a:r>
              <a:rPr lang="en-US" sz="3988" spc="239">
                <a:solidFill>
                  <a:srgbClr val="000000"/>
                </a:solidFill>
                <a:latin typeface="DM Sans"/>
                <a:ea typeface="DM Sans"/>
                <a:cs typeface="DM Sans"/>
                <a:sym typeface="DM Sans"/>
              </a:rPr>
              <a:t>Interactive Menu Display</a:t>
            </a:r>
          </a:p>
          <a:p>
            <a:pPr marL="861109" lvl="1" indent="-430555" algn="l">
              <a:lnSpc>
                <a:spcPts val="5384"/>
              </a:lnSpc>
              <a:buFont typeface="Arial"/>
              <a:buChar char="•"/>
            </a:pPr>
            <a:r>
              <a:rPr lang="en-US" sz="3988" spc="239">
                <a:solidFill>
                  <a:srgbClr val="000000"/>
                </a:solidFill>
                <a:latin typeface="DM Sans"/>
                <a:ea typeface="DM Sans"/>
                <a:cs typeface="DM Sans"/>
                <a:sym typeface="DM Sans"/>
              </a:rPr>
              <a:t>Order Management</a:t>
            </a:r>
          </a:p>
          <a:p>
            <a:pPr marL="861109" lvl="1" indent="-430555" algn="l">
              <a:lnSpc>
                <a:spcPts val="5384"/>
              </a:lnSpc>
              <a:buFont typeface="Arial"/>
              <a:buChar char="•"/>
            </a:pPr>
            <a:r>
              <a:rPr lang="en-US" sz="3988" spc="239">
                <a:solidFill>
                  <a:srgbClr val="000000"/>
                </a:solidFill>
                <a:latin typeface="DM Sans"/>
                <a:ea typeface="DM Sans"/>
                <a:cs typeface="DM Sans"/>
                <a:sym typeface="DM Sans"/>
              </a:rPr>
              <a:t>Error Handling</a:t>
            </a:r>
          </a:p>
          <a:p>
            <a:pPr marL="861109" lvl="1" indent="-430555" algn="l">
              <a:lnSpc>
                <a:spcPts val="5384"/>
              </a:lnSpc>
              <a:buFont typeface="Arial"/>
              <a:buChar char="•"/>
            </a:pPr>
            <a:r>
              <a:rPr lang="en-US" sz="3988" spc="239">
                <a:solidFill>
                  <a:srgbClr val="000000"/>
                </a:solidFill>
                <a:latin typeface="DM Sans"/>
                <a:ea typeface="DM Sans"/>
                <a:cs typeface="DM Sans"/>
                <a:sym typeface="DM Sans"/>
              </a:rPr>
              <a:t>Simple Navigation</a:t>
            </a:r>
          </a:p>
          <a:p>
            <a:pPr algn="l">
              <a:lnSpc>
                <a:spcPts val="5384"/>
              </a:lnSpc>
            </a:pPr>
            <a:endParaRPr lang="en-US" sz="3988" spc="239">
              <a:solidFill>
                <a:srgbClr val="000000"/>
              </a:solidFill>
              <a:latin typeface="DM Sans"/>
              <a:ea typeface="DM Sans"/>
              <a:cs typeface="DM Sans"/>
              <a:sym typeface="DM Sans"/>
            </a:endParaRPr>
          </a:p>
          <a:p>
            <a:pPr marL="0" lvl="0" indent="0" algn="l">
              <a:lnSpc>
                <a:spcPts val="5384"/>
              </a:lnSpc>
              <a:spcBef>
                <a:spcPct val="0"/>
              </a:spcBef>
            </a:pPr>
            <a:endParaRPr lang="en-US" sz="3988" spc="239">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900661" y="3808631"/>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684914" y="1025292"/>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84596" y="3812039"/>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664855" y="6618145"/>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1264609" y="1499419"/>
            <a:ext cx="1829699" cy="1745076"/>
          </a:xfrm>
          <a:custGeom>
            <a:avLst/>
            <a:gdLst/>
            <a:ahLst/>
            <a:cxnLst/>
            <a:rect l="l" t="t" r="r" b="b"/>
            <a:pathLst>
              <a:path w="1829699" h="1745076">
                <a:moveTo>
                  <a:pt x="0" y="0"/>
                </a:moveTo>
                <a:lnTo>
                  <a:pt x="1829699" y="0"/>
                </a:lnTo>
                <a:lnTo>
                  <a:pt x="1829699" y="1745076"/>
                </a:lnTo>
                <a:lnTo>
                  <a:pt x="0" y="17450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a:off x="1408646" y="4112341"/>
            <a:ext cx="1541626" cy="2055501"/>
          </a:xfrm>
          <a:custGeom>
            <a:avLst/>
            <a:gdLst/>
            <a:ahLst/>
            <a:cxnLst/>
            <a:rect l="l" t="t" r="r" b="b"/>
            <a:pathLst>
              <a:path w="1541626" h="2055501">
                <a:moveTo>
                  <a:pt x="0" y="0"/>
                </a:moveTo>
                <a:lnTo>
                  <a:pt x="1541625" y="0"/>
                </a:lnTo>
                <a:lnTo>
                  <a:pt x="1541625" y="2055502"/>
                </a:lnTo>
                <a:lnTo>
                  <a:pt x="0" y="20555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7" name="Freeform 17"/>
          <p:cNvSpPr/>
          <p:nvPr/>
        </p:nvSpPr>
        <p:spPr>
          <a:xfrm>
            <a:off x="1003538" y="7066570"/>
            <a:ext cx="1946733" cy="1700958"/>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8" name="Freeform 18"/>
          <p:cNvSpPr/>
          <p:nvPr/>
        </p:nvSpPr>
        <p:spPr>
          <a:xfrm>
            <a:off x="12016656" y="4273120"/>
            <a:ext cx="1776392" cy="1676470"/>
          </a:xfrm>
          <a:custGeom>
            <a:avLst/>
            <a:gdLst/>
            <a:ahLst/>
            <a:cxnLst/>
            <a:rect l="l" t="t" r="r" b="b"/>
            <a:pathLst>
              <a:path w="1776392" h="1676470">
                <a:moveTo>
                  <a:pt x="0" y="0"/>
                </a:moveTo>
                <a:lnTo>
                  <a:pt x="1776392" y="0"/>
                </a:lnTo>
                <a:lnTo>
                  <a:pt x="1776392" y="1676470"/>
                </a:lnTo>
                <a:lnTo>
                  <a:pt x="0" y="16764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9" name="TextBox 19"/>
          <p:cNvSpPr txBox="1"/>
          <p:nvPr/>
        </p:nvSpPr>
        <p:spPr>
          <a:xfrm>
            <a:off x="14101836" y="3973780"/>
            <a:ext cx="2635652" cy="1021519"/>
          </a:xfrm>
          <a:prstGeom prst="rect">
            <a:avLst/>
          </a:prstGeom>
        </p:spPr>
        <p:txBody>
          <a:bodyPr lIns="0" tIns="0" rIns="0" bIns="0" rtlCol="0" anchor="t">
            <a:spAutoFit/>
          </a:bodyPr>
          <a:lstStyle/>
          <a:p>
            <a:pPr marL="0" lvl="0" indent="0" algn="l">
              <a:lnSpc>
                <a:spcPts val="2788"/>
              </a:lnSpc>
              <a:spcBef>
                <a:spcPct val="0"/>
              </a:spcBef>
            </a:pPr>
            <a:r>
              <a:rPr lang="en-US" sz="1871">
                <a:solidFill>
                  <a:srgbClr val="000000"/>
                </a:solidFill>
                <a:latin typeface="DM Sans"/>
                <a:ea typeface="DM Sans"/>
                <a:cs typeface="DM Sans"/>
                <a:sym typeface="DM Sans"/>
              </a:rPr>
              <a:t>D</a:t>
            </a:r>
            <a:r>
              <a:rPr lang="en-US" sz="1871" u="none" strike="noStrike">
                <a:solidFill>
                  <a:srgbClr val="000000"/>
                </a:solidFill>
                <a:latin typeface="DM Sans"/>
                <a:ea typeface="DM Sans"/>
                <a:cs typeface="DM Sans"/>
                <a:sym typeface="DM Sans"/>
              </a:rPr>
              <a:t>ebugging:</a:t>
            </a:r>
          </a:p>
          <a:p>
            <a:pPr marL="404050" lvl="1" indent="-202025" algn="l">
              <a:lnSpc>
                <a:spcPts val="2788"/>
              </a:lnSpc>
              <a:spcBef>
                <a:spcPct val="0"/>
              </a:spcBef>
              <a:buFont typeface="Arial"/>
              <a:buChar char="•"/>
            </a:pPr>
            <a:endParaRPr lang="en-US" sz="1871" u="none" strike="noStrike">
              <a:solidFill>
                <a:srgbClr val="000000"/>
              </a:solidFill>
              <a:latin typeface="DM Sans"/>
              <a:ea typeface="DM Sans"/>
              <a:cs typeface="DM Sans"/>
              <a:sym typeface="DM Sans"/>
            </a:endParaRPr>
          </a:p>
          <a:p>
            <a:pPr marL="0" lvl="0" indent="0" algn="l">
              <a:lnSpc>
                <a:spcPts val="2788"/>
              </a:lnSpc>
              <a:spcBef>
                <a:spcPct val="0"/>
              </a:spcBef>
            </a:pPr>
            <a:endParaRPr lang="en-US" sz="1871" u="none" strike="noStrike">
              <a:solidFill>
                <a:srgbClr val="000000"/>
              </a:solidFill>
              <a:latin typeface="DM Sans"/>
              <a:ea typeface="DM Sans"/>
              <a:cs typeface="DM Sans"/>
              <a:sym typeface="DM Sans"/>
            </a:endParaRPr>
          </a:p>
        </p:txBody>
      </p:sp>
      <p:sp>
        <p:nvSpPr>
          <p:cNvPr id="20" name="TextBox 20"/>
          <p:cNvSpPr txBox="1"/>
          <p:nvPr/>
        </p:nvSpPr>
        <p:spPr>
          <a:xfrm>
            <a:off x="14101836" y="4357162"/>
            <a:ext cx="2816627" cy="2091881"/>
          </a:xfrm>
          <a:prstGeom prst="rect">
            <a:avLst/>
          </a:prstGeom>
        </p:spPr>
        <p:txBody>
          <a:bodyPr lIns="0" tIns="0" rIns="0" bIns="0" rtlCol="0" anchor="t">
            <a:spAutoFit/>
          </a:bodyPr>
          <a:lstStyle/>
          <a:p>
            <a:pPr algn="l">
              <a:lnSpc>
                <a:spcPts val="2980"/>
              </a:lnSpc>
              <a:spcBef>
                <a:spcPct val="0"/>
              </a:spcBef>
            </a:pPr>
            <a:r>
              <a:rPr lang="en-US" sz="2000">
                <a:solidFill>
                  <a:srgbClr val="000000"/>
                </a:solidFill>
                <a:latin typeface="DM Sans"/>
                <a:ea typeface="DM Sans"/>
                <a:cs typeface="DM Sans"/>
                <a:sym typeface="DM Sans"/>
              </a:rPr>
              <a:t>Id</a:t>
            </a:r>
            <a:r>
              <a:rPr lang="en-US" sz="2000" u="none" strike="noStrike">
                <a:solidFill>
                  <a:srgbClr val="000000"/>
                </a:solidFill>
                <a:latin typeface="DM Sans"/>
                <a:ea typeface="DM Sans"/>
                <a:cs typeface="DM Sans"/>
                <a:sym typeface="DM Sans"/>
              </a:rPr>
              <a:t>entifying and resolving logical errors due to the complexity of assembly language coding.</a:t>
            </a:r>
          </a:p>
          <a:p>
            <a:pPr marL="0" lvl="0" indent="0" algn="l">
              <a:lnSpc>
                <a:spcPts val="1936"/>
              </a:lnSpc>
              <a:spcBef>
                <a:spcPct val="0"/>
              </a:spcBef>
            </a:pPr>
            <a:endParaRPr lang="en-US" sz="2000" u="none" strike="noStrike">
              <a:solidFill>
                <a:srgbClr val="000000"/>
              </a:solidFill>
              <a:latin typeface="DM Sans"/>
              <a:ea typeface="DM Sans"/>
              <a:cs typeface="DM Sans"/>
              <a:sym typeface="DM Sans"/>
            </a:endParaRPr>
          </a:p>
        </p:txBody>
      </p:sp>
      <p:sp>
        <p:nvSpPr>
          <p:cNvPr id="21" name="TextBox 21"/>
          <p:cNvSpPr txBox="1"/>
          <p:nvPr/>
        </p:nvSpPr>
        <p:spPr>
          <a:xfrm>
            <a:off x="3458475" y="1559308"/>
            <a:ext cx="2413080" cy="1556790"/>
          </a:xfrm>
          <a:prstGeom prst="rect">
            <a:avLst/>
          </a:prstGeom>
        </p:spPr>
        <p:txBody>
          <a:bodyPr lIns="0" tIns="0" rIns="0" bIns="0" rtlCol="0" anchor="t">
            <a:spAutoFit/>
          </a:bodyPr>
          <a:lstStyle/>
          <a:p>
            <a:pPr algn="l">
              <a:lnSpc>
                <a:spcPts val="2499"/>
              </a:lnSpc>
            </a:pPr>
            <a:r>
              <a:rPr lang="en-US" sz="1677">
                <a:solidFill>
                  <a:srgbClr val="000000"/>
                </a:solidFill>
                <a:latin typeface="DM Sans"/>
                <a:ea typeface="DM Sans"/>
                <a:cs typeface="DM Sans"/>
                <a:sym typeface="DM Sans"/>
              </a:rPr>
              <a:t>Han</a:t>
            </a:r>
            <a:r>
              <a:rPr lang="en-US" sz="1677" u="none" strike="noStrike">
                <a:solidFill>
                  <a:srgbClr val="000000"/>
                </a:solidFill>
                <a:latin typeface="DM Sans"/>
                <a:ea typeface="DM Sans"/>
                <a:cs typeface="DM Sans"/>
                <a:sym typeface="DM Sans"/>
              </a:rPr>
              <a:t>dling large datasets within the memory constraints of assembly language.</a:t>
            </a:r>
          </a:p>
          <a:p>
            <a:pPr algn="l">
              <a:lnSpc>
                <a:spcPts val="1298"/>
              </a:lnSpc>
            </a:pPr>
            <a:endParaRPr lang="en-US" sz="1677" u="none" strike="noStrike">
              <a:solidFill>
                <a:srgbClr val="000000"/>
              </a:solidFill>
              <a:latin typeface="DM Sans"/>
              <a:ea typeface="DM Sans"/>
              <a:cs typeface="DM Sans"/>
              <a:sym typeface="DM Sans"/>
            </a:endParaRPr>
          </a:p>
          <a:p>
            <a:pPr marL="0" lvl="0" indent="0" algn="l">
              <a:lnSpc>
                <a:spcPts val="1298"/>
              </a:lnSpc>
            </a:pPr>
            <a:endParaRPr lang="en-US" sz="1677" u="none" strike="noStrike">
              <a:solidFill>
                <a:srgbClr val="000000"/>
              </a:solidFill>
              <a:latin typeface="DM Sans"/>
              <a:ea typeface="DM Sans"/>
              <a:cs typeface="DM Sans"/>
              <a:sym typeface="DM Sans"/>
            </a:endParaRPr>
          </a:p>
        </p:txBody>
      </p:sp>
      <p:sp>
        <p:nvSpPr>
          <p:cNvPr id="22" name="TextBox 22"/>
          <p:cNvSpPr txBox="1"/>
          <p:nvPr/>
        </p:nvSpPr>
        <p:spPr>
          <a:xfrm>
            <a:off x="3536591" y="1084673"/>
            <a:ext cx="2715504" cy="354966"/>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DM Sans"/>
                <a:ea typeface="DM Sans"/>
                <a:cs typeface="DM Sans"/>
                <a:sym typeface="DM Sans"/>
              </a:rPr>
              <a:t>M</a:t>
            </a:r>
            <a:r>
              <a:rPr lang="en-US" sz="1999" u="none" strike="noStrike">
                <a:solidFill>
                  <a:srgbClr val="000000"/>
                </a:solidFill>
                <a:latin typeface="DM Sans"/>
                <a:ea typeface="DM Sans"/>
                <a:cs typeface="DM Sans"/>
                <a:sym typeface="DM Sans"/>
              </a:rPr>
              <a:t>emory Management:</a:t>
            </a:r>
          </a:p>
        </p:txBody>
      </p:sp>
      <p:sp>
        <p:nvSpPr>
          <p:cNvPr id="23" name="TextBox 23"/>
          <p:cNvSpPr txBox="1"/>
          <p:nvPr/>
        </p:nvSpPr>
        <p:spPr>
          <a:xfrm>
            <a:off x="3077935" y="4482670"/>
            <a:ext cx="2995393" cy="1840865"/>
          </a:xfrm>
          <a:prstGeom prst="rect">
            <a:avLst/>
          </a:prstGeom>
        </p:spPr>
        <p:txBody>
          <a:bodyPr lIns="0" tIns="0" rIns="0" bIns="0" rtlCol="0" anchor="t">
            <a:spAutoFit/>
          </a:bodyPr>
          <a:lstStyle/>
          <a:p>
            <a:pPr algn="l">
              <a:lnSpc>
                <a:spcPts val="2980"/>
              </a:lnSpc>
            </a:pPr>
            <a:r>
              <a:rPr lang="en-US" sz="2000">
                <a:solidFill>
                  <a:srgbClr val="000000"/>
                </a:solidFill>
                <a:latin typeface="DM Sans"/>
                <a:ea typeface="DM Sans"/>
                <a:cs typeface="DM Sans"/>
                <a:sym typeface="DM Sans"/>
              </a:rPr>
              <a:t>E</a:t>
            </a:r>
            <a:r>
              <a:rPr lang="en-US" sz="2000" u="none" strike="noStrike">
                <a:solidFill>
                  <a:srgbClr val="000000"/>
                </a:solidFill>
                <a:latin typeface="DM Sans"/>
                <a:ea typeface="DM Sans"/>
                <a:cs typeface="DM Sans"/>
                <a:sym typeface="DM Sans"/>
              </a:rPr>
              <a:t>nsuring invalid inputs do not crash the system and are appropriately redirected.</a:t>
            </a:r>
          </a:p>
          <a:p>
            <a:pPr marL="0" lvl="0" indent="0" algn="l">
              <a:lnSpc>
                <a:spcPts val="2980"/>
              </a:lnSpc>
            </a:pPr>
            <a:endParaRPr lang="en-US" sz="2000" u="none" strike="noStrike">
              <a:solidFill>
                <a:srgbClr val="000000"/>
              </a:solidFill>
              <a:latin typeface="DM Sans"/>
              <a:ea typeface="DM Sans"/>
              <a:cs typeface="DM Sans"/>
              <a:sym typeface="DM Sans"/>
            </a:endParaRPr>
          </a:p>
        </p:txBody>
      </p:sp>
      <p:sp>
        <p:nvSpPr>
          <p:cNvPr id="24" name="TextBox 24"/>
          <p:cNvSpPr txBox="1"/>
          <p:nvPr/>
        </p:nvSpPr>
        <p:spPr>
          <a:xfrm>
            <a:off x="3077935" y="3964255"/>
            <a:ext cx="2816627" cy="354966"/>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DM Sans"/>
                <a:ea typeface="DM Sans"/>
                <a:cs typeface="DM Sans"/>
                <a:sym typeface="DM Sans"/>
              </a:rPr>
              <a:t>Error Handling</a:t>
            </a:r>
          </a:p>
        </p:txBody>
      </p:sp>
      <p:sp>
        <p:nvSpPr>
          <p:cNvPr id="25" name="TextBox 25"/>
          <p:cNvSpPr txBox="1"/>
          <p:nvPr/>
        </p:nvSpPr>
        <p:spPr>
          <a:xfrm>
            <a:off x="3094308" y="7009420"/>
            <a:ext cx="3197167" cy="2212340"/>
          </a:xfrm>
          <a:prstGeom prst="rect">
            <a:avLst/>
          </a:prstGeom>
        </p:spPr>
        <p:txBody>
          <a:bodyPr lIns="0" tIns="0" rIns="0" bIns="0" rtlCol="0" anchor="t">
            <a:spAutoFit/>
          </a:bodyPr>
          <a:lstStyle/>
          <a:p>
            <a:pPr algn="l">
              <a:lnSpc>
                <a:spcPts val="2980"/>
              </a:lnSpc>
            </a:pPr>
            <a:r>
              <a:rPr lang="en-US" sz="2000">
                <a:solidFill>
                  <a:srgbClr val="000000"/>
                </a:solidFill>
                <a:latin typeface="DM Sans"/>
                <a:ea typeface="DM Sans"/>
                <a:cs typeface="DM Sans"/>
                <a:sym typeface="DM Sans"/>
              </a:rPr>
              <a:t>D</a:t>
            </a:r>
            <a:r>
              <a:rPr lang="en-US" sz="2000" u="none" strike="noStrike">
                <a:solidFill>
                  <a:srgbClr val="000000"/>
                </a:solidFill>
                <a:latin typeface="DM Sans"/>
                <a:ea typeface="DM Sans"/>
                <a:cs typeface="DM Sans"/>
                <a:sym typeface="DM Sans"/>
              </a:rPr>
              <a:t>esigning a user-friendly and visually appealing layout within the constraints of text-based systems.</a:t>
            </a:r>
          </a:p>
          <a:p>
            <a:pPr marL="0" lvl="0" indent="0" algn="l">
              <a:lnSpc>
                <a:spcPts val="2980"/>
              </a:lnSpc>
            </a:pPr>
            <a:endParaRPr lang="en-US" sz="2000" u="none" strike="noStrike">
              <a:solidFill>
                <a:srgbClr val="000000"/>
              </a:solidFill>
              <a:latin typeface="DM Sans"/>
              <a:ea typeface="DM Sans"/>
              <a:cs typeface="DM Sans"/>
              <a:sym typeface="DM Sans"/>
            </a:endParaRPr>
          </a:p>
        </p:txBody>
      </p:sp>
      <p:sp>
        <p:nvSpPr>
          <p:cNvPr id="26" name="TextBox 26"/>
          <p:cNvSpPr txBox="1"/>
          <p:nvPr/>
        </p:nvSpPr>
        <p:spPr>
          <a:xfrm>
            <a:off x="3152825" y="6776719"/>
            <a:ext cx="2816627" cy="354964"/>
          </a:xfrm>
          <a:prstGeom prst="rect">
            <a:avLst/>
          </a:prstGeom>
        </p:spPr>
        <p:txBody>
          <a:bodyPr lIns="0" tIns="0" rIns="0" bIns="0" rtlCol="0" anchor="t">
            <a:spAutoFit/>
          </a:bodyPr>
          <a:lstStyle/>
          <a:p>
            <a:pPr marL="0" lvl="0" indent="0" algn="l">
              <a:lnSpc>
                <a:spcPts val="2980"/>
              </a:lnSpc>
            </a:pPr>
            <a:r>
              <a:rPr lang="en-US" sz="2000">
                <a:solidFill>
                  <a:srgbClr val="000000"/>
                </a:solidFill>
                <a:latin typeface="DM Sans"/>
                <a:ea typeface="DM Sans"/>
                <a:cs typeface="DM Sans"/>
                <a:sym typeface="DM Sans"/>
              </a:rPr>
              <a:t>User Interface:</a:t>
            </a:r>
          </a:p>
        </p:txBody>
      </p:sp>
      <p:sp>
        <p:nvSpPr>
          <p:cNvPr id="27" name="TextBox 27"/>
          <p:cNvSpPr txBox="1"/>
          <p:nvPr/>
        </p:nvSpPr>
        <p:spPr>
          <a:xfrm>
            <a:off x="6376610" y="4444570"/>
            <a:ext cx="5534779"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Challenges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447800" y="2693347"/>
            <a:ext cx="7847400" cy="6046171"/>
            <a:chOff x="0" y="0"/>
            <a:chExt cx="1048738" cy="808019"/>
          </a:xfrm>
        </p:grpSpPr>
        <p:sp>
          <p:nvSpPr>
            <p:cNvPr id="4" name="Freeform 4"/>
            <p:cNvSpPr/>
            <p:nvPr/>
          </p:nvSpPr>
          <p:spPr>
            <a:xfrm>
              <a:off x="0" y="0"/>
              <a:ext cx="1048738" cy="808019"/>
            </a:xfrm>
            <a:custGeom>
              <a:avLst/>
              <a:gdLst/>
              <a:ahLst/>
              <a:cxnLst/>
              <a:rect l="l" t="t" r="r" b="b"/>
              <a:pathLst>
                <a:path w="1048738" h="808019">
                  <a:moveTo>
                    <a:pt x="33543" y="0"/>
                  </a:moveTo>
                  <a:lnTo>
                    <a:pt x="1015195" y="0"/>
                  </a:lnTo>
                  <a:cubicBezTo>
                    <a:pt x="1024091" y="0"/>
                    <a:pt x="1032623" y="3534"/>
                    <a:pt x="1038913" y="9825"/>
                  </a:cubicBezTo>
                  <a:cubicBezTo>
                    <a:pt x="1045204" y="16115"/>
                    <a:pt x="1048738" y="24647"/>
                    <a:pt x="1048738" y="33543"/>
                  </a:cubicBezTo>
                  <a:lnTo>
                    <a:pt x="1048738" y="774476"/>
                  </a:lnTo>
                  <a:cubicBezTo>
                    <a:pt x="1048738" y="783372"/>
                    <a:pt x="1045204" y="791904"/>
                    <a:pt x="1038913" y="798194"/>
                  </a:cubicBezTo>
                  <a:cubicBezTo>
                    <a:pt x="1032623" y="804485"/>
                    <a:pt x="1024091" y="808019"/>
                    <a:pt x="1015195" y="808019"/>
                  </a:cubicBezTo>
                  <a:lnTo>
                    <a:pt x="33543" y="808019"/>
                  </a:lnTo>
                  <a:cubicBezTo>
                    <a:pt x="15018" y="808019"/>
                    <a:pt x="0" y="793001"/>
                    <a:pt x="0" y="774476"/>
                  </a:cubicBezTo>
                  <a:lnTo>
                    <a:pt x="0" y="33543"/>
                  </a:lnTo>
                  <a:cubicBezTo>
                    <a:pt x="0" y="15018"/>
                    <a:pt x="15018" y="0"/>
                    <a:pt x="33543" y="0"/>
                  </a:cubicBezTo>
                  <a:close/>
                </a:path>
              </a:pathLst>
            </a:custGeom>
            <a:solidFill>
              <a:srgbClr val="8AB7E2"/>
            </a:solidFill>
            <a:ln w="19050" cap="rnd">
              <a:solidFill>
                <a:srgbClr val="000000"/>
              </a:solidFill>
              <a:prstDash val="solid"/>
              <a:round/>
            </a:ln>
          </p:spPr>
          <p:txBody>
            <a:bodyPr/>
            <a:lstStyle/>
            <a:p>
              <a:endParaRPr lang="en-US"/>
            </a:p>
          </p:txBody>
        </p:sp>
        <p:sp>
          <p:nvSpPr>
            <p:cNvPr id="5" name="TextBox 5"/>
            <p:cNvSpPr txBox="1"/>
            <p:nvPr/>
          </p:nvSpPr>
          <p:spPr>
            <a:xfrm>
              <a:off x="0" y="-38100"/>
              <a:ext cx="1048738" cy="84611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482974" y="1352514"/>
            <a:ext cx="3393817" cy="1104389"/>
            <a:chOff x="0" y="0"/>
            <a:chExt cx="455194" cy="139206"/>
          </a:xfrm>
        </p:grpSpPr>
        <p:sp>
          <p:nvSpPr>
            <p:cNvPr id="7" name="Freeform 7"/>
            <p:cNvSpPr/>
            <p:nvPr/>
          </p:nvSpPr>
          <p:spPr>
            <a:xfrm>
              <a:off x="0" y="0"/>
              <a:ext cx="455194" cy="139206"/>
            </a:xfrm>
            <a:custGeom>
              <a:avLst/>
              <a:gdLst/>
              <a:ahLst/>
              <a:cxnLst/>
              <a:rect l="l" t="t" r="r" b="b"/>
              <a:pathLst>
                <a:path w="455194" h="139206">
                  <a:moveTo>
                    <a:pt x="60187" y="0"/>
                  </a:moveTo>
                  <a:lnTo>
                    <a:pt x="395007" y="0"/>
                  </a:lnTo>
                  <a:cubicBezTo>
                    <a:pt x="428247" y="0"/>
                    <a:pt x="455194" y="26947"/>
                    <a:pt x="455194" y="60187"/>
                  </a:cubicBezTo>
                  <a:lnTo>
                    <a:pt x="455194" y="79019"/>
                  </a:lnTo>
                  <a:cubicBezTo>
                    <a:pt x="455194" y="112259"/>
                    <a:pt x="428247" y="139206"/>
                    <a:pt x="395007" y="139206"/>
                  </a:cubicBezTo>
                  <a:lnTo>
                    <a:pt x="60187" y="139206"/>
                  </a:lnTo>
                  <a:cubicBezTo>
                    <a:pt x="26947" y="139206"/>
                    <a:pt x="0" y="112259"/>
                    <a:pt x="0" y="79019"/>
                  </a:cubicBezTo>
                  <a:lnTo>
                    <a:pt x="0" y="60187"/>
                  </a:lnTo>
                  <a:cubicBezTo>
                    <a:pt x="0" y="26947"/>
                    <a:pt x="26947" y="0"/>
                    <a:pt x="60187" y="0"/>
                  </a:cubicBezTo>
                  <a:close/>
                </a:path>
              </a:pathLst>
            </a:custGeom>
            <a:solidFill>
              <a:srgbClr val="FFFFFF"/>
            </a:solidFill>
            <a:ln w="19050" cap="sq">
              <a:solidFill>
                <a:srgbClr val="000000"/>
              </a:solidFill>
              <a:prstDash val="solid"/>
              <a:miter/>
            </a:ln>
          </p:spPr>
          <p:txBody>
            <a:bodyPr/>
            <a:lstStyle/>
            <a:p>
              <a:endParaRPr lang="en-US"/>
            </a:p>
          </p:txBody>
        </p:sp>
        <p:sp>
          <p:nvSpPr>
            <p:cNvPr id="8" name="TextBox 8"/>
            <p:cNvSpPr txBox="1"/>
            <p:nvPr/>
          </p:nvSpPr>
          <p:spPr>
            <a:xfrm>
              <a:off x="0" y="-38100"/>
              <a:ext cx="455194" cy="1773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47800" y="2693347"/>
            <a:ext cx="7847400" cy="1041637"/>
            <a:chOff x="0" y="0"/>
            <a:chExt cx="1048738" cy="139206"/>
          </a:xfrm>
        </p:grpSpPr>
        <p:sp>
          <p:nvSpPr>
            <p:cNvPr id="10" name="Freeform 10"/>
            <p:cNvSpPr/>
            <p:nvPr/>
          </p:nvSpPr>
          <p:spPr>
            <a:xfrm>
              <a:off x="0" y="0"/>
              <a:ext cx="1048738" cy="139206"/>
            </a:xfrm>
            <a:custGeom>
              <a:avLst/>
              <a:gdLst/>
              <a:ahLst/>
              <a:cxnLst/>
              <a:rect l="l" t="t" r="r" b="b"/>
              <a:pathLst>
                <a:path w="1048738" h="139206">
                  <a:moveTo>
                    <a:pt x="16771" y="0"/>
                  </a:moveTo>
                  <a:lnTo>
                    <a:pt x="1031966" y="0"/>
                  </a:lnTo>
                  <a:cubicBezTo>
                    <a:pt x="1036414" y="0"/>
                    <a:pt x="1040680" y="1767"/>
                    <a:pt x="1043825" y="4912"/>
                  </a:cubicBezTo>
                  <a:cubicBezTo>
                    <a:pt x="1046971" y="8058"/>
                    <a:pt x="1048738" y="12323"/>
                    <a:pt x="1048738" y="16771"/>
                  </a:cubicBezTo>
                  <a:lnTo>
                    <a:pt x="1048738" y="122434"/>
                  </a:lnTo>
                  <a:cubicBezTo>
                    <a:pt x="1048738" y="126882"/>
                    <a:pt x="1046971" y="131148"/>
                    <a:pt x="1043825" y="134294"/>
                  </a:cubicBezTo>
                  <a:cubicBezTo>
                    <a:pt x="1040680" y="137439"/>
                    <a:pt x="1036414" y="139206"/>
                    <a:pt x="1031966" y="139206"/>
                  </a:cubicBezTo>
                  <a:lnTo>
                    <a:pt x="16771" y="139206"/>
                  </a:lnTo>
                  <a:cubicBezTo>
                    <a:pt x="12323" y="139206"/>
                    <a:pt x="8058" y="137439"/>
                    <a:pt x="4912" y="134294"/>
                  </a:cubicBezTo>
                  <a:cubicBezTo>
                    <a:pt x="1767" y="131148"/>
                    <a:pt x="0" y="126882"/>
                    <a:pt x="0" y="122434"/>
                  </a:cubicBezTo>
                  <a:lnTo>
                    <a:pt x="0" y="16771"/>
                  </a:lnTo>
                  <a:cubicBezTo>
                    <a:pt x="0" y="12323"/>
                    <a:pt x="1767" y="8058"/>
                    <a:pt x="4912" y="4912"/>
                  </a:cubicBezTo>
                  <a:cubicBezTo>
                    <a:pt x="8058" y="1767"/>
                    <a:pt x="12323" y="0"/>
                    <a:pt x="16771" y="0"/>
                  </a:cubicBezTo>
                  <a:close/>
                </a:path>
              </a:pathLst>
            </a:custGeom>
            <a:solidFill>
              <a:srgbClr val="FFFFFF"/>
            </a:solidFill>
            <a:ln w="19050" cap="sq">
              <a:solidFill>
                <a:srgbClr val="000000"/>
              </a:solidFill>
              <a:prstDash val="solid"/>
              <a:miter/>
            </a:ln>
          </p:spPr>
          <p:txBody>
            <a:bodyPr/>
            <a:lstStyle/>
            <a:p>
              <a:endParaRPr lang="en-US"/>
            </a:p>
          </p:txBody>
        </p:sp>
        <p:sp>
          <p:nvSpPr>
            <p:cNvPr id="11" name="TextBox 11"/>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3690656" y="1844305"/>
            <a:ext cx="3739422" cy="641201"/>
          </a:xfrm>
          <a:prstGeom prst="rect">
            <a:avLst/>
          </a:prstGeom>
        </p:spPr>
        <p:txBody>
          <a:bodyPr lIns="0" tIns="0" rIns="0" bIns="0" rtlCol="0" anchor="t">
            <a:spAutoFit/>
          </a:bodyPr>
          <a:lstStyle/>
          <a:p>
            <a:pPr algn="l">
              <a:lnSpc>
                <a:spcPts val="2495"/>
              </a:lnSpc>
            </a:pPr>
            <a:r>
              <a:rPr lang="en-US" sz="4000" dirty="0">
                <a:solidFill>
                  <a:srgbClr val="000000"/>
                </a:solidFill>
                <a:latin typeface="DM Sans"/>
                <a:ea typeface="DM Sans"/>
                <a:cs typeface="DM Sans"/>
                <a:sym typeface="DM Sans"/>
              </a:rPr>
              <a:t>Future </a:t>
            </a:r>
            <a:r>
              <a:rPr lang="en-US" sz="4400" dirty="0">
                <a:solidFill>
                  <a:srgbClr val="000000"/>
                </a:solidFill>
                <a:latin typeface="DM Sans"/>
                <a:ea typeface="DM Sans"/>
                <a:cs typeface="DM Sans"/>
                <a:sym typeface="DM Sans"/>
              </a:rPr>
              <a:t>Scop</a:t>
            </a:r>
            <a:endParaRPr lang="en-US" sz="4000" dirty="0">
              <a:solidFill>
                <a:srgbClr val="000000"/>
              </a:solidFill>
              <a:latin typeface="DM Sans"/>
              <a:ea typeface="DM Sans"/>
              <a:cs typeface="DM Sans"/>
              <a:sym typeface="DM Sans"/>
            </a:endParaRPr>
          </a:p>
          <a:p>
            <a:pPr algn="l">
              <a:lnSpc>
                <a:spcPts val="2495"/>
              </a:lnSpc>
            </a:pPr>
            <a:endParaRPr lang="en-US" sz="2132" dirty="0">
              <a:solidFill>
                <a:srgbClr val="000000"/>
              </a:solidFill>
              <a:latin typeface="DM Sans"/>
              <a:ea typeface="DM Sans"/>
              <a:cs typeface="DM Sans"/>
              <a:sym typeface="DM Sans"/>
            </a:endParaRPr>
          </a:p>
        </p:txBody>
      </p:sp>
      <p:sp>
        <p:nvSpPr>
          <p:cNvPr id="14" name="TextBox 14"/>
          <p:cNvSpPr txBox="1"/>
          <p:nvPr/>
        </p:nvSpPr>
        <p:spPr>
          <a:xfrm>
            <a:off x="1605480" y="3014262"/>
            <a:ext cx="5824597" cy="493627"/>
          </a:xfrm>
          <a:prstGeom prst="rect">
            <a:avLst/>
          </a:prstGeom>
        </p:spPr>
        <p:txBody>
          <a:bodyPr lIns="0" tIns="0" rIns="0" bIns="0" rtlCol="0" anchor="t">
            <a:spAutoFit/>
          </a:bodyPr>
          <a:lstStyle/>
          <a:p>
            <a:pPr algn="l">
              <a:lnSpc>
                <a:spcPts val="3886"/>
              </a:lnSpc>
            </a:pPr>
            <a:r>
              <a:rPr lang="en-US" sz="3321">
                <a:solidFill>
                  <a:srgbClr val="000000"/>
                </a:solidFill>
                <a:latin typeface="DM Sans"/>
                <a:ea typeface="DM Sans"/>
                <a:cs typeface="DM Sans"/>
                <a:sym typeface="DM Sans"/>
              </a:rPr>
              <a:t>Quotation</a:t>
            </a:r>
          </a:p>
        </p:txBody>
      </p:sp>
      <p:sp>
        <p:nvSpPr>
          <p:cNvPr id="15" name="TextBox 15"/>
          <p:cNvSpPr txBox="1"/>
          <p:nvPr/>
        </p:nvSpPr>
        <p:spPr>
          <a:xfrm>
            <a:off x="1605480" y="4473447"/>
            <a:ext cx="6445355" cy="3762524"/>
          </a:xfrm>
          <a:prstGeom prst="rect">
            <a:avLst/>
          </a:prstGeom>
        </p:spPr>
        <p:txBody>
          <a:bodyPr lIns="0" tIns="0" rIns="0" bIns="0" rtlCol="0" anchor="t">
            <a:spAutoFit/>
          </a:bodyPr>
          <a:lstStyle/>
          <a:p>
            <a:pPr algn="l">
              <a:lnSpc>
                <a:spcPts val="3364"/>
              </a:lnSpc>
            </a:pPr>
            <a:r>
              <a:rPr lang="en-US" sz="2492" spc="149">
                <a:solidFill>
                  <a:srgbClr val="000000"/>
                </a:solidFill>
                <a:latin typeface="DM Sans"/>
                <a:ea typeface="DM Sans"/>
                <a:cs typeface="DM Sans"/>
                <a:sym typeface="DM Sans"/>
              </a:rPr>
              <a:t>1. Graphical User Interface (GUI)</a:t>
            </a:r>
          </a:p>
          <a:p>
            <a:pPr algn="l">
              <a:lnSpc>
                <a:spcPts val="3364"/>
              </a:lnSpc>
            </a:pPr>
            <a:endParaRPr lang="en-US" sz="2492" spc="149">
              <a:solidFill>
                <a:srgbClr val="000000"/>
              </a:solidFill>
              <a:latin typeface="DM Sans"/>
              <a:ea typeface="DM Sans"/>
              <a:cs typeface="DM Sans"/>
              <a:sym typeface="DM Sans"/>
            </a:endParaRPr>
          </a:p>
          <a:p>
            <a:pPr algn="l">
              <a:lnSpc>
                <a:spcPts val="3364"/>
              </a:lnSpc>
            </a:pPr>
            <a:r>
              <a:rPr lang="en-US" sz="2492" spc="149">
                <a:solidFill>
                  <a:srgbClr val="000000"/>
                </a:solidFill>
                <a:latin typeface="DM Sans"/>
                <a:ea typeface="DM Sans"/>
                <a:cs typeface="DM Sans"/>
                <a:sym typeface="DM Sans"/>
              </a:rPr>
              <a:t>2. Integration with Payment Systems</a:t>
            </a:r>
          </a:p>
          <a:p>
            <a:pPr algn="l">
              <a:lnSpc>
                <a:spcPts val="3364"/>
              </a:lnSpc>
            </a:pPr>
            <a:endParaRPr lang="en-US" sz="2492" spc="149">
              <a:solidFill>
                <a:srgbClr val="000000"/>
              </a:solidFill>
              <a:latin typeface="DM Sans"/>
              <a:ea typeface="DM Sans"/>
              <a:cs typeface="DM Sans"/>
              <a:sym typeface="DM Sans"/>
            </a:endParaRPr>
          </a:p>
          <a:p>
            <a:pPr algn="l">
              <a:lnSpc>
                <a:spcPts val="3364"/>
              </a:lnSpc>
            </a:pPr>
            <a:r>
              <a:rPr lang="en-US" sz="2492" spc="149">
                <a:solidFill>
                  <a:srgbClr val="000000"/>
                </a:solidFill>
                <a:latin typeface="DM Sans"/>
                <a:ea typeface="DM Sans"/>
                <a:cs typeface="DM Sans"/>
                <a:sym typeface="DM Sans"/>
              </a:rPr>
              <a:t>3. Database Integration</a:t>
            </a:r>
          </a:p>
          <a:p>
            <a:pPr algn="l">
              <a:lnSpc>
                <a:spcPts val="3364"/>
              </a:lnSpc>
            </a:pPr>
            <a:endParaRPr lang="en-US" sz="2492" spc="149">
              <a:solidFill>
                <a:srgbClr val="000000"/>
              </a:solidFill>
              <a:latin typeface="DM Sans"/>
              <a:ea typeface="DM Sans"/>
              <a:cs typeface="DM Sans"/>
              <a:sym typeface="DM Sans"/>
            </a:endParaRPr>
          </a:p>
          <a:p>
            <a:pPr algn="l">
              <a:lnSpc>
                <a:spcPts val="3364"/>
              </a:lnSpc>
            </a:pPr>
            <a:r>
              <a:rPr lang="en-US" sz="2492" spc="149">
                <a:solidFill>
                  <a:srgbClr val="000000"/>
                </a:solidFill>
                <a:latin typeface="DM Sans"/>
                <a:ea typeface="DM Sans"/>
                <a:cs typeface="DM Sans"/>
                <a:sym typeface="DM Sans"/>
              </a:rPr>
              <a:t>4. Multilingual Support</a:t>
            </a:r>
          </a:p>
          <a:p>
            <a:pPr algn="l">
              <a:lnSpc>
                <a:spcPts val="3364"/>
              </a:lnSpc>
            </a:pPr>
            <a:endParaRPr lang="en-US" sz="2492" spc="149">
              <a:solidFill>
                <a:srgbClr val="000000"/>
              </a:solidFill>
              <a:latin typeface="DM Sans"/>
              <a:ea typeface="DM Sans"/>
              <a:cs typeface="DM Sans"/>
              <a:sym typeface="DM Sans"/>
            </a:endParaRPr>
          </a:p>
          <a:p>
            <a:pPr algn="l">
              <a:lnSpc>
                <a:spcPts val="3364"/>
              </a:lnSpc>
            </a:pPr>
            <a:r>
              <a:rPr lang="en-US" sz="2492" spc="149">
                <a:solidFill>
                  <a:srgbClr val="000000"/>
                </a:solidFill>
                <a:latin typeface="DM Sans"/>
                <a:ea typeface="DM Sans"/>
                <a:cs typeface="DM Sans"/>
                <a:sym typeface="DM Sans"/>
              </a:rPr>
              <a:t>5. Mobile and Web Extensions</a:t>
            </a:r>
          </a:p>
        </p:txBody>
      </p:sp>
      <p:sp>
        <p:nvSpPr>
          <p:cNvPr id="16" name="Freeform 1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7" name="Freeform 1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18" name="Freeform 1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19" name="Freeform 1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20" name="Freeform 2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21" name="Freeform 2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22" name="Freeform 2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268</Words>
  <Application>Microsoft Office PowerPoint</Application>
  <PresentationFormat>Custom</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DM Sans</vt:lpstr>
      <vt:lpstr>Calibri</vt:lpstr>
      <vt:lpstr>Arial</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Saifulla Tanim</dc:creator>
  <cp:lastModifiedBy>Mark Jhones</cp:lastModifiedBy>
  <cp:revision>2</cp:revision>
  <dcterms:created xsi:type="dcterms:W3CDTF">2006-08-16T00:00:00Z</dcterms:created>
  <dcterms:modified xsi:type="dcterms:W3CDTF">2024-12-19T03:14:17Z</dcterms:modified>
  <dc:identifier>DAGZrLeN_7o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2024-12-18T21:16:28Z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c2d4d546-bc44-41df-b13d-09f64920a693</vt:lpwstr>
  </property>
  <property fmtid="{D5CDD505-2E9C-101B-9397-08002B2CF9AE}" pid="7" name="MSIP_Label_defa4170-0d19-0005-0004-bc88714345d2_ActionId">
    <vt:lpwstr>2a9def90-1e90-4bb1-8251-ca00ee66b0c3</vt:lpwstr>
  </property>
  <property fmtid="{D5CDD505-2E9C-101B-9397-08002B2CF9AE}" pid="8" name="MSIP_Label_defa4170-0d19-0005-0004-bc88714345d2_ContentBits">
    <vt:lpwstr>0</vt:lpwstr>
  </property>
</Properties>
</file>