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FCD5B-4276-46AE-AB0B-80F43CFF13C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9B7576-F73E-4735-AC99-55ABB92E53A0}">
      <dgm:prSet/>
      <dgm:spPr/>
      <dgm:t>
        <a:bodyPr/>
        <a:lstStyle/>
        <a:p>
          <a:r>
            <a:rPr lang="de-DE" b="1" i="0" baseline="0"/>
            <a:t>Key Questions</a:t>
          </a:r>
          <a:r>
            <a:rPr lang="de-DE" b="0" i="0" baseline="0"/>
            <a:t>:</a:t>
          </a:r>
          <a:endParaRPr lang="en-US"/>
        </a:p>
      </dgm:t>
    </dgm:pt>
    <dgm:pt modelId="{92CE6C04-FFA2-49BD-93C9-0440B23AE2C5}" type="parTrans" cxnId="{75A550FD-6D0B-4715-84D8-8DCDA71D30C7}">
      <dgm:prSet/>
      <dgm:spPr/>
      <dgm:t>
        <a:bodyPr/>
        <a:lstStyle/>
        <a:p>
          <a:endParaRPr lang="en-US"/>
        </a:p>
      </dgm:t>
    </dgm:pt>
    <dgm:pt modelId="{8A15ECC7-5115-4FBB-97B8-D7BD83A10F58}" type="sibTrans" cxnId="{75A550FD-6D0B-4715-84D8-8DCDA71D30C7}">
      <dgm:prSet/>
      <dgm:spPr/>
      <dgm:t>
        <a:bodyPr/>
        <a:lstStyle/>
        <a:p>
          <a:endParaRPr lang="en-US"/>
        </a:p>
      </dgm:t>
    </dgm:pt>
    <dgm:pt modelId="{3756A633-B504-492F-B30E-948F1F99DD2C}">
      <dgm:prSet/>
      <dgm:spPr/>
      <dgm:t>
        <a:bodyPr/>
        <a:lstStyle/>
        <a:p>
          <a:r>
            <a:rPr lang="de-DE" b="0" i="0" baseline="0"/>
            <a:t>How well are we retaining customers?</a:t>
          </a:r>
          <a:endParaRPr lang="en-US"/>
        </a:p>
      </dgm:t>
    </dgm:pt>
    <dgm:pt modelId="{EAA64388-3FF9-4AF0-B111-0A43517E6EE7}" type="parTrans" cxnId="{4AD158A3-8DC8-4508-A5AF-42F4F4AC79F6}">
      <dgm:prSet/>
      <dgm:spPr/>
      <dgm:t>
        <a:bodyPr/>
        <a:lstStyle/>
        <a:p>
          <a:endParaRPr lang="en-US"/>
        </a:p>
      </dgm:t>
    </dgm:pt>
    <dgm:pt modelId="{F41476C2-4240-4C48-B286-7CA6D667190C}" type="sibTrans" cxnId="{4AD158A3-8DC8-4508-A5AF-42F4F4AC79F6}">
      <dgm:prSet/>
      <dgm:spPr/>
      <dgm:t>
        <a:bodyPr/>
        <a:lstStyle/>
        <a:p>
          <a:endParaRPr lang="en-US"/>
        </a:p>
      </dgm:t>
    </dgm:pt>
    <dgm:pt modelId="{CD2173B2-CF1F-471D-9B7F-1D8E80A529CE}">
      <dgm:prSet/>
      <dgm:spPr/>
      <dgm:t>
        <a:bodyPr/>
        <a:lstStyle/>
        <a:p>
          <a:r>
            <a:rPr lang="de-DE" b="0" i="0" baseline="0" dirty="0"/>
            <a:t>What is the lifetime value of different customer cohorts(monthly)?</a:t>
          </a:r>
          <a:endParaRPr lang="en-US" dirty="0"/>
        </a:p>
      </dgm:t>
    </dgm:pt>
    <dgm:pt modelId="{9BDCE1B2-8B13-4164-8E69-CBB852A2FBFE}" type="parTrans" cxnId="{810F4C2B-7DB9-4F0E-95D1-00BC7F224E4A}">
      <dgm:prSet/>
      <dgm:spPr/>
      <dgm:t>
        <a:bodyPr/>
        <a:lstStyle/>
        <a:p>
          <a:endParaRPr lang="en-US"/>
        </a:p>
      </dgm:t>
    </dgm:pt>
    <dgm:pt modelId="{13FDAC24-78DF-4ADA-8457-DC35AE5BBFE6}" type="sibTrans" cxnId="{810F4C2B-7DB9-4F0E-95D1-00BC7F224E4A}">
      <dgm:prSet/>
      <dgm:spPr/>
      <dgm:t>
        <a:bodyPr/>
        <a:lstStyle/>
        <a:p>
          <a:endParaRPr lang="en-US"/>
        </a:p>
      </dgm:t>
    </dgm:pt>
    <dgm:pt modelId="{3E5B4821-8CF3-4544-9367-B4AA7F71083C}">
      <dgm:prSet/>
      <dgm:spPr/>
      <dgm:t>
        <a:bodyPr/>
        <a:lstStyle/>
        <a:p>
          <a:r>
            <a:rPr lang="de-DE" b="1" i="0" baseline="0"/>
            <a:t>Dataset</a:t>
          </a:r>
          <a:r>
            <a:rPr lang="de-DE" b="0" i="0" baseline="0"/>
            <a:t>: 512,909 records from RETAIL table</a:t>
          </a:r>
          <a:endParaRPr lang="en-US"/>
        </a:p>
      </dgm:t>
    </dgm:pt>
    <dgm:pt modelId="{190965F7-BA16-46AE-936C-38BFA1D5ECF5}" type="parTrans" cxnId="{D4C87149-D06D-4258-A4FF-7B196804759F}">
      <dgm:prSet/>
      <dgm:spPr/>
      <dgm:t>
        <a:bodyPr/>
        <a:lstStyle/>
        <a:p>
          <a:endParaRPr lang="en-US"/>
        </a:p>
      </dgm:t>
    </dgm:pt>
    <dgm:pt modelId="{D77626C6-A4BD-4321-B3F4-67283D61DE37}" type="sibTrans" cxnId="{D4C87149-D06D-4258-A4FF-7B196804759F}">
      <dgm:prSet/>
      <dgm:spPr/>
      <dgm:t>
        <a:bodyPr/>
        <a:lstStyle/>
        <a:p>
          <a:endParaRPr lang="en-US"/>
        </a:p>
      </dgm:t>
    </dgm:pt>
    <dgm:pt modelId="{2B415569-86F3-4FD8-9CF5-069096659539}" type="pres">
      <dgm:prSet presAssocID="{E6AFCD5B-4276-46AE-AB0B-80F43CFF13C0}" presName="linear" presStyleCnt="0">
        <dgm:presLayoutVars>
          <dgm:animLvl val="lvl"/>
          <dgm:resizeHandles val="exact"/>
        </dgm:presLayoutVars>
      </dgm:prSet>
      <dgm:spPr/>
    </dgm:pt>
    <dgm:pt modelId="{DEBBD5CB-DDDE-4EBD-B503-9A769BC01FB5}" type="pres">
      <dgm:prSet presAssocID="{9D9B7576-F73E-4735-AC99-55ABB92E53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3D864D1-0D80-49EE-84E9-F65317E807E1}" type="pres">
      <dgm:prSet presAssocID="{8A15ECC7-5115-4FBB-97B8-D7BD83A10F58}" presName="spacer" presStyleCnt="0"/>
      <dgm:spPr/>
    </dgm:pt>
    <dgm:pt modelId="{A1E844FE-AD51-4973-82FE-218A01CDD9AA}" type="pres">
      <dgm:prSet presAssocID="{3756A633-B504-492F-B30E-948F1F99DD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651687-3B5D-456B-AED8-B43991F604CA}" type="pres">
      <dgm:prSet presAssocID="{F41476C2-4240-4C48-B286-7CA6D667190C}" presName="spacer" presStyleCnt="0"/>
      <dgm:spPr/>
    </dgm:pt>
    <dgm:pt modelId="{CC86E111-5F82-4994-B5EA-E1C32CF1D3BE}" type="pres">
      <dgm:prSet presAssocID="{CD2173B2-CF1F-471D-9B7F-1D8E80A529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F78776-4EF0-46F7-AF78-ED708FB1A109}" type="pres">
      <dgm:prSet presAssocID="{13FDAC24-78DF-4ADA-8457-DC35AE5BBFE6}" presName="spacer" presStyleCnt="0"/>
      <dgm:spPr/>
    </dgm:pt>
    <dgm:pt modelId="{33AB96E5-2980-4825-9549-8CDF4430AFE2}" type="pres">
      <dgm:prSet presAssocID="{3E5B4821-8CF3-4544-9367-B4AA7F71083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15E925-5B05-40FD-A172-00D3733F7FC4}" type="presOf" srcId="{CD2173B2-CF1F-471D-9B7F-1D8E80A529CE}" destId="{CC86E111-5F82-4994-B5EA-E1C32CF1D3BE}" srcOrd="0" destOrd="0" presId="urn:microsoft.com/office/officeart/2005/8/layout/vList2"/>
    <dgm:cxn modelId="{810F4C2B-7DB9-4F0E-95D1-00BC7F224E4A}" srcId="{E6AFCD5B-4276-46AE-AB0B-80F43CFF13C0}" destId="{CD2173B2-CF1F-471D-9B7F-1D8E80A529CE}" srcOrd="2" destOrd="0" parTransId="{9BDCE1B2-8B13-4164-8E69-CBB852A2FBFE}" sibTransId="{13FDAC24-78DF-4ADA-8457-DC35AE5BBFE6}"/>
    <dgm:cxn modelId="{2237D32B-A089-40EF-9931-9B27A0C7EFBD}" type="presOf" srcId="{3756A633-B504-492F-B30E-948F1F99DD2C}" destId="{A1E844FE-AD51-4973-82FE-218A01CDD9AA}" srcOrd="0" destOrd="0" presId="urn:microsoft.com/office/officeart/2005/8/layout/vList2"/>
    <dgm:cxn modelId="{6897EE31-F5B9-4248-9D6E-51454D4573F7}" type="presOf" srcId="{9D9B7576-F73E-4735-AC99-55ABB92E53A0}" destId="{DEBBD5CB-DDDE-4EBD-B503-9A769BC01FB5}" srcOrd="0" destOrd="0" presId="urn:microsoft.com/office/officeart/2005/8/layout/vList2"/>
    <dgm:cxn modelId="{D4C87149-D06D-4258-A4FF-7B196804759F}" srcId="{E6AFCD5B-4276-46AE-AB0B-80F43CFF13C0}" destId="{3E5B4821-8CF3-4544-9367-B4AA7F71083C}" srcOrd="3" destOrd="0" parTransId="{190965F7-BA16-46AE-936C-38BFA1D5ECF5}" sibTransId="{D77626C6-A4BD-4321-B3F4-67283D61DE37}"/>
    <dgm:cxn modelId="{4AD158A3-8DC8-4508-A5AF-42F4F4AC79F6}" srcId="{E6AFCD5B-4276-46AE-AB0B-80F43CFF13C0}" destId="{3756A633-B504-492F-B30E-948F1F99DD2C}" srcOrd="1" destOrd="0" parTransId="{EAA64388-3FF9-4AF0-B111-0A43517E6EE7}" sibTransId="{F41476C2-4240-4C48-B286-7CA6D667190C}"/>
    <dgm:cxn modelId="{EA56F4BF-3793-47BE-9B4F-BD6F0FB9A8C0}" type="presOf" srcId="{E6AFCD5B-4276-46AE-AB0B-80F43CFF13C0}" destId="{2B415569-86F3-4FD8-9CF5-069096659539}" srcOrd="0" destOrd="0" presId="urn:microsoft.com/office/officeart/2005/8/layout/vList2"/>
    <dgm:cxn modelId="{065002D4-A9D4-47A9-AB5B-7075EA13E822}" type="presOf" srcId="{3E5B4821-8CF3-4544-9367-B4AA7F71083C}" destId="{33AB96E5-2980-4825-9549-8CDF4430AFE2}" srcOrd="0" destOrd="0" presId="urn:microsoft.com/office/officeart/2005/8/layout/vList2"/>
    <dgm:cxn modelId="{75A550FD-6D0B-4715-84D8-8DCDA71D30C7}" srcId="{E6AFCD5B-4276-46AE-AB0B-80F43CFF13C0}" destId="{9D9B7576-F73E-4735-AC99-55ABB92E53A0}" srcOrd="0" destOrd="0" parTransId="{92CE6C04-FFA2-49BD-93C9-0440B23AE2C5}" sibTransId="{8A15ECC7-5115-4FBB-97B8-D7BD83A10F58}"/>
    <dgm:cxn modelId="{642CCF43-0B4D-48FA-ABAC-AEF3B9A7D326}" type="presParOf" srcId="{2B415569-86F3-4FD8-9CF5-069096659539}" destId="{DEBBD5CB-DDDE-4EBD-B503-9A769BC01FB5}" srcOrd="0" destOrd="0" presId="urn:microsoft.com/office/officeart/2005/8/layout/vList2"/>
    <dgm:cxn modelId="{A7EE7D38-AB70-4BE4-9469-2CB4AE374063}" type="presParOf" srcId="{2B415569-86F3-4FD8-9CF5-069096659539}" destId="{C3D864D1-0D80-49EE-84E9-F65317E807E1}" srcOrd="1" destOrd="0" presId="urn:microsoft.com/office/officeart/2005/8/layout/vList2"/>
    <dgm:cxn modelId="{5589AC55-6C3F-4EB9-8BF0-196BCB6ECDD5}" type="presParOf" srcId="{2B415569-86F3-4FD8-9CF5-069096659539}" destId="{A1E844FE-AD51-4973-82FE-218A01CDD9AA}" srcOrd="2" destOrd="0" presId="urn:microsoft.com/office/officeart/2005/8/layout/vList2"/>
    <dgm:cxn modelId="{9FCBF50C-D87E-496B-9ED0-AF333081334F}" type="presParOf" srcId="{2B415569-86F3-4FD8-9CF5-069096659539}" destId="{C4651687-3B5D-456B-AED8-B43991F604CA}" srcOrd="3" destOrd="0" presId="urn:microsoft.com/office/officeart/2005/8/layout/vList2"/>
    <dgm:cxn modelId="{33576B75-F85B-46F3-A92D-B51B19071B25}" type="presParOf" srcId="{2B415569-86F3-4FD8-9CF5-069096659539}" destId="{CC86E111-5F82-4994-B5EA-E1C32CF1D3BE}" srcOrd="4" destOrd="0" presId="urn:microsoft.com/office/officeart/2005/8/layout/vList2"/>
    <dgm:cxn modelId="{4B8EA1AC-1FE7-4B74-8668-8AA38E3B9961}" type="presParOf" srcId="{2B415569-86F3-4FD8-9CF5-069096659539}" destId="{DCF78776-4EF0-46F7-AF78-ED708FB1A109}" srcOrd="5" destOrd="0" presId="urn:microsoft.com/office/officeart/2005/8/layout/vList2"/>
    <dgm:cxn modelId="{832A1AEE-FA80-4312-BE78-89C35AA8B180}" type="presParOf" srcId="{2B415569-86F3-4FD8-9CF5-069096659539}" destId="{33AB96E5-2980-4825-9549-8CDF4430AF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BD5CB-DDDE-4EBD-B503-9A769BC01FB5}">
      <dsp:nvSpPr>
        <dsp:cNvPr id="0" name=""/>
        <dsp:cNvSpPr/>
      </dsp:nvSpPr>
      <dsp:spPr>
        <a:xfrm>
          <a:off x="0" y="159060"/>
          <a:ext cx="6628804" cy="11027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1" i="0" kern="1200" baseline="0"/>
            <a:t>Key Questions</a:t>
          </a:r>
          <a:r>
            <a:rPr lang="de-DE" sz="2900" b="0" i="0" kern="1200" baseline="0"/>
            <a:t>:</a:t>
          </a:r>
          <a:endParaRPr lang="en-US" sz="2900" kern="1200"/>
        </a:p>
      </dsp:txBody>
      <dsp:txXfrm>
        <a:off x="53831" y="212891"/>
        <a:ext cx="6521142" cy="995063"/>
      </dsp:txXfrm>
    </dsp:sp>
    <dsp:sp modelId="{A1E844FE-AD51-4973-82FE-218A01CDD9AA}">
      <dsp:nvSpPr>
        <dsp:cNvPr id="0" name=""/>
        <dsp:cNvSpPr/>
      </dsp:nvSpPr>
      <dsp:spPr>
        <a:xfrm>
          <a:off x="0" y="1345305"/>
          <a:ext cx="6628804" cy="1102725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0" i="0" kern="1200" baseline="0"/>
            <a:t>How well are we retaining customers?</a:t>
          </a:r>
          <a:endParaRPr lang="en-US" sz="2900" kern="1200"/>
        </a:p>
      </dsp:txBody>
      <dsp:txXfrm>
        <a:off x="53831" y="1399136"/>
        <a:ext cx="6521142" cy="995063"/>
      </dsp:txXfrm>
    </dsp:sp>
    <dsp:sp modelId="{CC86E111-5F82-4994-B5EA-E1C32CF1D3BE}">
      <dsp:nvSpPr>
        <dsp:cNvPr id="0" name=""/>
        <dsp:cNvSpPr/>
      </dsp:nvSpPr>
      <dsp:spPr>
        <a:xfrm>
          <a:off x="0" y="2531550"/>
          <a:ext cx="6628804" cy="1102725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0" i="0" kern="1200" baseline="0" dirty="0"/>
            <a:t>What is the lifetime value of different customer cohorts(monthly)?</a:t>
          </a:r>
          <a:endParaRPr lang="en-US" sz="2900" kern="1200" dirty="0"/>
        </a:p>
      </dsp:txBody>
      <dsp:txXfrm>
        <a:off x="53831" y="2585381"/>
        <a:ext cx="6521142" cy="995063"/>
      </dsp:txXfrm>
    </dsp:sp>
    <dsp:sp modelId="{33AB96E5-2980-4825-9549-8CDF4430AFE2}">
      <dsp:nvSpPr>
        <dsp:cNvPr id="0" name=""/>
        <dsp:cNvSpPr/>
      </dsp:nvSpPr>
      <dsp:spPr>
        <a:xfrm>
          <a:off x="0" y="3717795"/>
          <a:ext cx="6628804" cy="1102725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1" i="0" kern="1200" baseline="0"/>
            <a:t>Dataset</a:t>
          </a:r>
          <a:r>
            <a:rPr lang="de-DE" sz="2900" b="0" i="0" kern="1200" baseline="0"/>
            <a:t>: 512,909 records from RETAIL table</a:t>
          </a:r>
          <a:endParaRPr lang="en-US" sz="2900" kern="1200"/>
        </a:p>
      </dsp:txBody>
      <dsp:txXfrm>
        <a:off x="53831" y="3771626"/>
        <a:ext cx="6521142" cy="99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11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8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829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41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42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94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4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73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36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4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59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2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90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5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46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9B9A-5197-4F43-B0C3-CA0D6ACAFF0F}" type="datetimeFigureOut">
              <a:rPr lang="de-DE" smtClean="0"/>
              <a:t>28.07.2025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DA441B-7776-41A0-B2D6-FBAEA3D64A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94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pic>
        <p:nvPicPr>
          <p:cNvPr id="6" name="Picture Placeholder 5" descr="A cash register with a screen&#10;&#10;AI-generated content may be incorrect.">
            <a:extLst>
              <a:ext uri="{FF2B5EF4-FFF2-40B4-BE49-F238E27FC236}">
                <a16:creationId xmlns:a16="http://schemas.microsoft.com/office/drawing/2014/main" id="{AE700A60-3054-6EF6-9080-C4999F782F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4" r="3057" b="9092"/>
          <a:stretch>
            <a:fillRect/>
          </a:stretch>
        </p:blipFill>
        <p:spPr>
          <a:xfrm>
            <a:off x="3990975" y="-1"/>
            <a:ext cx="8201025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DC222-174B-DC53-3482-64930985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Customer Cohort Analysis Using 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D6F84-C1D7-8A42-EE53-F2C91D4B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4050831"/>
            <a:ext cx="4008965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Retention and CLV Analysis from Transaction Data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5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2107-1123-219D-7F3F-F25A4CD2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71550"/>
            <a:ext cx="8596668" cy="958850"/>
          </a:xfrm>
        </p:spPr>
        <p:txBody>
          <a:bodyPr/>
          <a:lstStyle/>
          <a:p>
            <a:r>
              <a:rPr lang="de-DE" b="1" dirty="0"/>
              <a:t>Customer Churn Rate (%)</a:t>
            </a:r>
            <a:r>
              <a:rPr lang="de-DE" dirty="0"/>
              <a:t> </a:t>
            </a: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F0FEA561-3B91-EA27-ADF3-CD9C17B47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3625"/>
            <a:ext cx="8596312" cy="2952750"/>
          </a:xfrm>
        </p:spPr>
      </p:pic>
    </p:spTree>
    <p:extLst>
      <p:ext uri="{BB962C8B-B14F-4D97-AF65-F5344CB8AC3E}">
        <p14:creationId xmlns:p14="http://schemas.microsoft.com/office/powerpoint/2010/main" val="89274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9C4-2E35-813D-B007-11C9E33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56456"/>
            <a:ext cx="8596668" cy="629444"/>
          </a:xfrm>
        </p:spPr>
        <p:txBody>
          <a:bodyPr>
            <a:normAutofit/>
          </a:bodyPr>
          <a:lstStyle/>
          <a:p>
            <a:r>
              <a:rPr lang="en-US" sz="2800" dirty="0"/>
              <a:t>Cohort Analysis [Customer Lifetime Value (CLV)]</a:t>
            </a:r>
            <a:endParaRPr lang="de-DE" sz="2800" dirty="0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915A2AA-5C25-44EE-A928-BF80C3B4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01069"/>
            <a:ext cx="6791325" cy="3800475"/>
          </a:xfrm>
        </p:spPr>
      </p:pic>
    </p:spTree>
    <p:extLst>
      <p:ext uri="{BB962C8B-B14F-4D97-AF65-F5344CB8AC3E}">
        <p14:creationId xmlns:p14="http://schemas.microsoft.com/office/powerpoint/2010/main" val="91242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5526-A31B-3E8A-40B8-874BCDB5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1100"/>
            <a:ext cx="8596668" cy="749300"/>
          </a:xfrm>
        </p:spPr>
        <p:txBody>
          <a:bodyPr>
            <a:normAutofit/>
          </a:bodyPr>
          <a:lstStyle/>
          <a:p>
            <a:r>
              <a:rPr lang="en-US" sz="2800" dirty="0"/>
              <a:t>Cohort Analysis [Customer Lifetime Value (CLV)]</a:t>
            </a:r>
            <a:endParaRPr lang="de-DE" sz="2800" dirty="0"/>
          </a:p>
        </p:txBody>
      </p:sp>
      <p:pic>
        <p:nvPicPr>
          <p:cNvPr id="5" name="Content Placeholder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6AFF3F06-8529-9337-E592-89316AAAE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77330"/>
            <a:ext cx="7685616" cy="3420527"/>
          </a:xfrm>
        </p:spPr>
      </p:pic>
    </p:spTree>
    <p:extLst>
      <p:ext uri="{BB962C8B-B14F-4D97-AF65-F5344CB8AC3E}">
        <p14:creationId xmlns:p14="http://schemas.microsoft.com/office/powerpoint/2010/main" val="328954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E70A-A1B2-0B20-7830-75010D8B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3474"/>
            <a:ext cx="8596668" cy="796925"/>
          </a:xfrm>
        </p:spPr>
        <p:txBody>
          <a:bodyPr>
            <a:normAutofit/>
          </a:bodyPr>
          <a:lstStyle/>
          <a:p>
            <a:r>
              <a:rPr lang="en-US" sz="2800" dirty="0"/>
              <a:t>Cohort Analysis [Customer Lifetime Value (CLV)]</a:t>
            </a:r>
            <a:endParaRPr lang="de-DE" sz="2800" dirty="0"/>
          </a:p>
        </p:txBody>
      </p:sp>
      <p:pic>
        <p:nvPicPr>
          <p:cNvPr id="5" name="Content Placeholder 4" descr="A table of numbers with text&#10;&#10;AI-generated content may be incorrect.">
            <a:extLst>
              <a:ext uri="{FF2B5EF4-FFF2-40B4-BE49-F238E27FC236}">
                <a16:creationId xmlns:a16="http://schemas.microsoft.com/office/drawing/2014/main" id="{9C78657D-CE5D-1C81-A22E-4E376883A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2105025"/>
            <a:ext cx="7657306" cy="3801269"/>
          </a:xfrm>
        </p:spPr>
      </p:pic>
    </p:spTree>
    <p:extLst>
      <p:ext uri="{BB962C8B-B14F-4D97-AF65-F5344CB8AC3E}">
        <p14:creationId xmlns:p14="http://schemas.microsoft.com/office/powerpoint/2010/main" val="267869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7AE0-FCCE-8066-E342-7F1FD996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26" y="1533524"/>
            <a:ext cx="8245476" cy="847725"/>
          </a:xfrm>
        </p:spPr>
        <p:txBody>
          <a:bodyPr/>
          <a:lstStyle/>
          <a:p>
            <a:r>
              <a:rPr lang="de-DE" b="1" dirty="0"/>
              <a:t>Customer Lifetime Value (CLV)</a:t>
            </a:r>
            <a:r>
              <a:rPr lang="de-DE" dirty="0"/>
              <a:t> </a:t>
            </a:r>
          </a:p>
        </p:txBody>
      </p:sp>
      <p:pic>
        <p:nvPicPr>
          <p:cNvPr id="5" name="Content Placeholder 4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14CF8B5F-EBB8-587F-340C-9FE2CBEA6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752725"/>
            <a:ext cx="8245475" cy="3276599"/>
          </a:xfrm>
        </p:spPr>
      </p:pic>
    </p:spTree>
    <p:extLst>
      <p:ext uri="{BB962C8B-B14F-4D97-AF65-F5344CB8AC3E}">
        <p14:creationId xmlns:p14="http://schemas.microsoft.com/office/powerpoint/2010/main" val="11520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6B5D-AD8F-8A5A-5713-DECE98EA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26" y="1590674"/>
            <a:ext cx="8283575" cy="847725"/>
          </a:xfrm>
        </p:spPr>
        <p:txBody>
          <a:bodyPr>
            <a:normAutofit/>
          </a:bodyPr>
          <a:lstStyle/>
          <a:p>
            <a:r>
              <a:rPr lang="de-DE" b="1" dirty="0"/>
              <a:t>Customer Average Spend</a:t>
            </a:r>
            <a:r>
              <a:rPr lang="de-DE" dirty="0"/>
              <a:t> </a:t>
            </a:r>
          </a:p>
        </p:txBody>
      </p:sp>
      <p:pic>
        <p:nvPicPr>
          <p:cNvPr id="5" name="Content Placeholder 4" descr="A screenshot of a calendar&#10;&#10;AI-generated content may be incorrect.">
            <a:extLst>
              <a:ext uri="{FF2B5EF4-FFF2-40B4-BE49-F238E27FC236}">
                <a16:creationId xmlns:a16="http://schemas.microsoft.com/office/drawing/2014/main" id="{C3200913-9B32-CBA7-55B5-EFECE16F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000375"/>
            <a:ext cx="8283575" cy="3114675"/>
          </a:xfrm>
        </p:spPr>
      </p:pic>
    </p:spTree>
    <p:extLst>
      <p:ext uri="{BB962C8B-B14F-4D97-AF65-F5344CB8AC3E}">
        <p14:creationId xmlns:p14="http://schemas.microsoft.com/office/powerpoint/2010/main" val="88721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54F6-8548-EC73-B535-7B1A7203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90574"/>
            <a:ext cx="8596668" cy="847725"/>
          </a:xfrm>
        </p:spPr>
        <p:txBody>
          <a:bodyPr/>
          <a:lstStyle/>
          <a:p>
            <a:r>
              <a:rPr lang="de-DE" dirty="0"/>
              <a:t>Insights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AFBB-48F3-491E-A116-4847BA72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68661"/>
          </a:xfrm>
        </p:spPr>
        <p:txBody>
          <a:bodyPr/>
          <a:lstStyle/>
          <a:p>
            <a:r>
              <a:rPr lang="de-DE" dirty="0"/>
              <a:t>  Summarization of patterns: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Retention drops sharply after Month 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Some cohorts (e.g., Feb or Mar) show better retention/lifetime value</a:t>
            </a:r>
          </a:p>
          <a:p>
            <a:endParaRPr lang="en-US" dirty="0"/>
          </a:p>
          <a:p>
            <a:r>
              <a:rPr lang="de-DE" dirty="0"/>
              <a:t>Suggestion: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Re-engagement campaigns after first month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Personalized retention strategy by cohort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983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36DBA-A6F3-D0F1-FDBD-D12FB60A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400" dirty="0"/>
              <a:t>Objective</a:t>
            </a:r>
            <a:r>
              <a:rPr lang="en-US" sz="4100" dirty="0"/>
              <a:t>: Understand customer behavior over time via cohort analysis.</a:t>
            </a:r>
            <a:endParaRPr lang="de-DE" sz="41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253C4E0-BC66-777B-63CD-8DC4FF3FD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27925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32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732E-775E-3243-D7BF-77E6475F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8" y="609600"/>
            <a:ext cx="8454853" cy="776288"/>
          </a:xfrm>
        </p:spPr>
        <p:txBody>
          <a:bodyPr/>
          <a:lstStyle/>
          <a:p>
            <a:r>
              <a:rPr lang="de-DE" dirty="0"/>
              <a:t>Data Exploration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1FD6-4415-69C6-BE6B-31A9B9EC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743075"/>
            <a:ext cx="8454852" cy="4714875"/>
          </a:xfrm>
        </p:spPr>
        <p:txBody>
          <a:bodyPr/>
          <a:lstStyle/>
          <a:p>
            <a:r>
              <a:rPr lang="de-DE" dirty="0"/>
              <a:t>SELECT COUNT(*) FROM RETAIL;  </a:t>
            </a:r>
            <a:r>
              <a:rPr lang="de-DE" sz="1600" dirty="0"/>
              <a:t>Total Records: </a:t>
            </a:r>
            <a:r>
              <a:rPr lang="de-DE" sz="1600" b="1" dirty="0"/>
              <a:t>512,909</a:t>
            </a:r>
          </a:p>
          <a:p>
            <a:r>
              <a:rPr lang="en-US" dirty="0"/>
              <a:t>SELECT COUNT(*) FROM RETAIL </a:t>
            </a:r>
          </a:p>
          <a:p>
            <a:pPr marL="0" indent="0">
              <a:buNone/>
            </a:pPr>
            <a:r>
              <a:rPr lang="en-US" dirty="0"/>
              <a:t>     WHERE QUANTITY &lt;= 0;    </a:t>
            </a:r>
            <a:r>
              <a:rPr lang="de-DE" sz="1600" dirty="0"/>
              <a:t>Suspicious Records (Quantity ≤ 0): </a:t>
            </a:r>
            <a:r>
              <a:rPr lang="de-DE" sz="1600" b="1" dirty="0"/>
              <a:t>10,126</a:t>
            </a:r>
            <a:endParaRPr lang="en-US" sz="1600" dirty="0"/>
          </a:p>
          <a:p>
            <a:r>
              <a:rPr lang="en-US" dirty="0"/>
              <a:t> SELECT COUNT(*) FROM RETAIL</a:t>
            </a:r>
          </a:p>
          <a:p>
            <a:pPr marL="0" indent="0">
              <a:buNone/>
            </a:pPr>
            <a:r>
              <a:rPr lang="en-US" dirty="0"/>
              <a:t>     WHERE INVOICENO LIKE 'C%’;  </a:t>
            </a:r>
            <a:r>
              <a:rPr lang="en-US" sz="1600" dirty="0"/>
              <a:t>Canceled Orders (InvoiceNo starts with "C"): </a:t>
            </a:r>
            <a:r>
              <a:rPr lang="en-US" sz="1600" b="1" dirty="0"/>
              <a:t>8,836</a:t>
            </a:r>
          </a:p>
          <a:p>
            <a:r>
              <a:rPr lang="en-US" sz="1600" dirty="0"/>
              <a:t> SELECT COUNT(*) FROM RETAIL</a:t>
            </a:r>
          </a:p>
          <a:p>
            <a:pPr marL="0" indent="0">
              <a:buNone/>
            </a:pPr>
            <a:r>
              <a:rPr lang="en-US" sz="1600" dirty="0"/>
              <a:t>     WHERE CUSTOMERID = ‘ ‘;  Blank CustomerID: </a:t>
            </a:r>
            <a:r>
              <a:rPr lang="en-US" sz="1600" b="1" dirty="0"/>
              <a:t>128,676</a:t>
            </a:r>
          </a:p>
          <a:p>
            <a:r>
              <a:rPr lang="en-US" sz="1600" dirty="0"/>
              <a:t>SELECT COUNT(CUSTOMERID) FROM RETAIL</a:t>
            </a:r>
          </a:p>
          <a:p>
            <a:pPr marL="0" indent="0">
              <a:buNone/>
            </a:pPr>
            <a:r>
              <a:rPr lang="en-US" sz="1600" dirty="0"/>
              <a:t>      WHERE CUSTOMERID IS NOT NULL  AND CUSTOMERID != ‘ ’	</a:t>
            </a:r>
          </a:p>
          <a:p>
            <a:pPr marL="0" indent="0">
              <a:buNone/>
            </a:pPr>
            <a:r>
              <a:rPr lang="en-US" sz="1600" dirty="0"/>
              <a:t>                 AND INVOICENO NOT LIKE 'C%'   AND QUANTITY &gt; 0    </a:t>
            </a:r>
          </a:p>
          <a:p>
            <a:pPr marL="0" indent="0">
              <a:buNone/>
            </a:pPr>
            <a:r>
              <a:rPr lang="en-US" sz="1600" dirty="0"/>
              <a:t>                 AND UNITPRICE &gt; 0;  Valid Records Used for Cohort:  </a:t>
            </a:r>
            <a:r>
              <a:rPr lang="en-US" sz="1600" b="1" dirty="0"/>
              <a:t>375,736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3651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258-5B47-A617-E204-17D67DB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1228725"/>
            <a:ext cx="8254828" cy="701674"/>
          </a:xfrm>
        </p:spPr>
        <p:txBody>
          <a:bodyPr/>
          <a:lstStyle/>
          <a:p>
            <a:r>
              <a:rPr lang="de-DE" dirty="0"/>
              <a:t>Cohort Analysis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3F1B-9151-62B3-6479-F69293D51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74" y="2160589"/>
            <a:ext cx="8254827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CTE1</a:t>
            </a:r>
            <a:r>
              <a:rPr lang="en-US" dirty="0"/>
              <a:t>: Clean and format data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CTE2</a:t>
            </a:r>
            <a:r>
              <a:rPr lang="en-US" dirty="0"/>
              <a:t>: Get first transaction date per customer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CTE3</a:t>
            </a:r>
            <a:r>
              <a:rPr lang="en-US" dirty="0"/>
              <a:t>: Assign each purchase to a “Cohort Month”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Final Step</a:t>
            </a:r>
            <a:r>
              <a:rPr lang="en-US" dirty="0"/>
              <a:t>: Pivot table of customer counts by cohort index (Month_0 to Month_12)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60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E75D-DF5D-B34A-D389-2373295F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174" y="1009650"/>
            <a:ext cx="8254827" cy="920750"/>
          </a:xfrm>
        </p:spPr>
        <p:txBody>
          <a:bodyPr/>
          <a:lstStyle/>
          <a:p>
            <a:r>
              <a:rPr lang="de-DE" dirty="0"/>
              <a:t>Cohort Analysis [Customer Retention]</a:t>
            </a:r>
          </a:p>
        </p:txBody>
      </p:sp>
      <p:pic>
        <p:nvPicPr>
          <p:cNvPr id="5" name="Content Placeholder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839C86E9-7799-702A-E80C-29C82DB76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48694"/>
            <a:ext cx="6847681" cy="3705225"/>
          </a:xfrm>
        </p:spPr>
      </p:pic>
    </p:spTree>
    <p:extLst>
      <p:ext uri="{BB962C8B-B14F-4D97-AF65-F5344CB8AC3E}">
        <p14:creationId xmlns:p14="http://schemas.microsoft.com/office/powerpoint/2010/main" val="365768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D178-B363-DE5E-B612-00613F0B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62075"/>
            <a:ext cx="8283402" cy="568324"/>
          </a:xfrm>
        </p:spPr>
        <p:txBody>
          <a:bodyPr>
            <a:normAutofit fontScale="90000"/>
          </a:bodyPr>
          <a:lstStyle/>
          <a:p>
            <a:r>
              <a:rPr lang="de-DE" dirty="0"/>
              <a:t>Cohort Analysis [Customer Retention]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C29A910-E424-5FA4-350D-A0C2D2152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19375"/>
            <a:ext cx="7428879" cy="3223853"/>
          </a:xfrm>
        </p:spPr>
      </p:pic>
    </p:spTree>
    <p:extLst>
      <p:ext uri="{BB962C8B-B14F-4D97-AF65-F5344CB8AC3E}">
        <p14:creationId xmlns:p14="http://schemas.microsoft.com/office/powerpoint/2010/main" val="41910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0C9D-62A4-AE65-8DE7-B2D3C997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1247774"/>
            <a:ext cx="7883352" cy="682625"/>
          </a:xfrm>
        </p:spPr>
        <p:txBody>
          <a:bodyPr/>
          <a:lstStyle/>
          <a:p>
            <a:r>
              <a:rPr lang="de-DE" dirty="0"/>
              <a:t>Cohort Analysis [Customer Retention]</a:t>
            </a:r>
          </a:p>
        </p:txBody>
      </p:sp>
      <p:pic>
        <p:nvPicPr>
          <p:cNvPr id="5" name="Content Placeholder 4" descr="A chart of customer satisfaction&#10;&#10;AI-generated content may be incorrect.">
            <a:extLst>
              <a:ext uri="{FF2B5EF4-FFF2-40B4-BE49-F238E27FC236}">
                <a16:creationId xmlns:a16="http://schemas.microsoft.com/office/drawing/2014/main" id="{1B25E515-FAF9-59FF-EACE-DE0BADAA0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56" y="2291556"/>
            <a:ext cx="6943725" cy="3619500"/>
          </a:xfrm>
        </p:spPr>
      </p:pic>
    </p:spTree>
    <p:extLst>
      <p:ext uri="{BB962C8B-B14F-4D97-AF65-F5344CB8AC3E}">
        <p14:creationId xmlns:p14="http://schemas.microsoft.com/office/powerpoint/2010/main" val="36750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F3CA-E336-FBA2-BD70-CEB05B17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6798"/>
            <a:ext cx="8596668" cy="863601"/>
          </a:xfrm>
        </p:spPr>
        <p:txBody>
          <a:bodyPr/>
          <a:lstStyle/>
          <a:p>
            <a:r>
              <a:rPr lang="de-DE" b="1" dirty="0"/>
              <a:t>Customer Retention Analysis</a:t>
            </a:r>
            <a:r>
              <a:rPr lang="de-DE" dirty="0"/>
              <a:t> </a:t>
            </a:r>
          </a:p>
        </p:txBody>
      </p:sp>
      <p:pic>
        <p:nvPicPr>
          <p:cNvPr id="7" name="Content Placeholder 6" descr="A chart with different colored squares">
            <a:extLst>
              <a:ext uri="{FF2B5EF4-FFF2-40B4-BE49-F238E27FC236}">
                <a16:creationId xmlns:a16="http://schemas.microsoft.com/office/drawing/2014/main" id="{13AEECC1-3CA1-31A6-84CE-74A62ABE4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514601"/>
            <a:ext cx="8596312" cy="3276600"/>
          </a:xfrm>
        </p:spPr>
      </p:pic>
    </p:spTree>
    <p:extLst>
      <p:ext uri="{BB962C8B-B14F-4D97-AF65-F5344CB8AC3E}">
        <p14:creationId xmlns:p14="http://schemas.microsoft.com/office/powerpoint/2010/main" val="328208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DC4-0AC3-B847-DEB0-5DA7AD56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6800"/>
            <a:ext cx="8596668" cy="863600"/>
          </a:xfrm>
        </p:spPr>
        <p:txBody>
          <a:bodyPr/>
          <a:lstStyle/>
          <a:p>
            <a:r>
              <a:rPr lang="de-DE" b="1" dirty="0"/>
              <a:t>Customer Retention Rate (%)</a:t>
            </a:r>
            <a:r>
              <a:rPr lang="de-DE" dirty="0"/>
              <a:t> </a:t>
            </a:r>
          </a:p>
        </p:txBody>
      </p:sp>
      <p:pic>
        <p:nvPicPr>
          <p:cNvPr id="5" name="Content Placeholder 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E7A78F00-75B7-87BB-1174-FD941B964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66925"/>
            <a:ext cx="8596312" cy="3048000"/>
          </a:xfrm>
        </p:spPr>
      </p:pic>
    </p:spTree>
    <p:extLst>
      <p:ext uri="{BB962C8B-B14F-4D97-AF65-F5344CB8AC3E}">
        <p14:creationId xmlns:p14="http://schemas.microsoft.com/office/powerpoint/2010/main" val="2487167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322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Trebuchet MS</vt:lpstr>
      <vt:lpstr>Wingdings 3</vt:lpstr>
      <vt:lpstr>Facet</vt:lpstr>
      <vt:lpstr>Customer Cohort Analysis Using SQL</vt:lpstr>
      <vt:lpstr>Objective: Understand customer behavior over time via cohort analysis.</vt:lpstr>
      <vt:lpstr>Data Exploration Highlights</vt:lpstr>
      <vt:lpstr>Cohort Analysis Logic</vt:lpstr>
      <vt:lpstr>Cohort Analysis [Customer Retention]</vt:lpstr>
      <vt:lpstr>Cohort Analysis [Customer Retention]</vt:lpstr>
      <vt:lpstr>Cohort Analysis [Customer Retention]</vt:lpstr>
      <vt:lpstr>Customer Retention Analysis </vt:lpstr>
      <vt:lpstr>Customer Retention Rate (%) </vt:lpstr>
      <vt:lpstr>Customer Churn Rate (%) </vt:lpstr>
      <vt:lpstr>Cohort Analysis [Customer Lifetime Value (CLV)]</vt:lpstr>
      <vt:lpstr>Cohort Analysis [Customer Lifetime Value (CLV)]</vt:lpstr>
      <vt:lpstr>Cohort Analysis [Customer Lifetime Value (CLV)]</vt:lpstr>
      <vt:lpstr>Customer Lifetime Value (CLV) </vt:lpstr>
      <vt:lpstr>Customer Average Spend </vt:lpstr>
      <vt:lpstr>Insights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saifulmath58@gmail.com</dc:creator>
  <cp:lastModifiedBy>saifulmath58@gmail.com</cp:lastModifiedBy>
  <cp:revision>1</cp:revision>
  <dcterms:created xsi:type="dcterms:W3CDTF">2025-07-28T07:53:32Z</dcterms:created>
  <dcterms:modified xsi:type="dcterms:W3CDTF">2025-07-28T11:20:36Z</dcterms:modified>
</cp:coreProperties>
</file>