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307" r:id="rId25"/>
    <p:sldId id="308" r:id="rId26"/>
    <p:sldId id="309" r:id="rId27"/>
    <p:sldId id="279" r:id="rId28"/>
    <p:sldId id="280" r:id="rId29"/>
    <p:sldId id="281" r:id="rId30"/>
    <p:sldId id="306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198C-28CF-46E5-BF60-26888A30729E}" type="datetimeFigureOut">
              <a:rPr lang="en-MY" smtClean="0"/>
              <a:t>20/7/2020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FF902-910F-4516-B4F5-9691460779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458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829-5A7D-45BF-997C-1904CBC47FAA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6A4F-8C4A-4693-BFBA-9C30619E7281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594C-CF72-43D9-92CE-9027EF1CD3C8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566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2192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2192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20800" y="6324600"/>
            <a:ext cx="4673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44000" y="63246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97B3B406-D6C8-4425-A39E-D35CF9993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109044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130-2D49-4730-930C-7D15E16A8725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223-DE07-45ED-BD1D-713BD6AFF4DC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3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10C0-D100-4CB4-8CFA-17BE0DAAE668}" type="datetime1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AC98-79CD-46B6-BC78-BDE9D7E52B3D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54AD-7BC1-4331-8C56-5485D2303197}" type="datetime1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D5FF-AAE2-4659-8D6F-516D9873E95B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TK1114 sem1 20182019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C5E199D-3AFD-4900-9C42-2B7EB8DEEA3F}" type="datetime1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TK1114 sem1 20182019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8656-1B34-4F23-896E-39B174D13CA6}" type="datetime1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E947B3-E868-43D1-8051-F15DEAACCEE5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2C09C-289E-4520-BD8C-0ED062F4A7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math/precalculus/prob_comb/independent_events_precalc/v/events-and-outcomes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rslexicon.com/a-beginner-tic-tac-toe-class-for-java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6451" y="758952"/>
            <a:ext cx="4569229" cy="3566160"/>
          </a:xfrm>
        </p:spPr>
        <p:txBody>
          <a:bodyPr>
            <a:normAutofit/>
          </a:bodyPr>
          <a:lstStyle/>
          <a:p>
            <a:r>
              <a:rPr lang="en-US" sz="6000">
                <a:latin typeface="Adobe Garamond Pro Bold" panose="02020702060506020403" pitchFamily="18" charset="0"/>
              </a:rPr>
              <a:t>13 - Classes</a:t>
            </a:r>
            <a:endParaRPr lang="en-US" sz="6000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obe Garamond Pro Bold" panose="02020702060506020403" pitchFamily="18" charset="0"/>
              </a:rPr>
              <a:t>TK1114 Computer Programming</a:t>
            </a:r>
            <a:endParaRPr lang="en-US" dirty="0"/>
          </a:p>
        </p:txBody>
      </p:sp>
      <p:pic>
        <p:nvPicPr>
          <p:cNvPr id="1026" name="Picture 2" descr="https://scontent.fkul3-1.fna.fbcdn.net/t31.0-8/14124968_10153986242792901_797085396435165282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3" y="1282461"/>
            <a:ext cx="4749320" cy="28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04261" y="616018"/>
            <a:ext cx="11242307" cy="54864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RollingDie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1000;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Die();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face = new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[7];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x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die.roll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face[x]++;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": " + face[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" " + (double)face[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]/N);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355600" algn="l"/>
                <a:tab pos="722313" algn="l"/>
                <a:tab pos="107791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Die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class contains two attributes</a:t>
            </a:r>
          </a:p>
          <a:p>
            <a:pPr lvl="1">
              <a:spcBef>
                <a:spcPct val="60000"/>
              </a:spcBef>
            </a:pPr>
            <a:r>
              <a:rPr lang="en-US" altLang="en-US" sz="2400" dirty="0"/>
              <a:t>a constant </a:t>
            </a:r>
            <a:r>
              <a:rPr lang="en-US" altLang="en-US" sz="2400" dirty="0">
                <a:latin typeface="Courier New" pitchFamily="49" charset="0"/>
              </a:rPr>
              <a:t>MAX</a:t>
            </a:r>
            <a:r>
              <a:rPr lang="en-US" altLang="en-US" sz="2400" dirty="0"/>
              <a:t> that represents the maximum face value</a:t>
            </a:r>
          </a:p>
          <a:p>
            <a:pPr lvl="1">
              <a:spcBef>
                <a:spcPct val="60000"/>
              </a:spcBef>
            </a:pPr>
            <a:r>
              <a:rPr lang="en-US" altLang="en-US" sz="2400" dirty="0"/>
              <a:t>an integer </a:t>
            </a:r>
            <a:r>
              <a:rPr lang="en-US" altLang="en-US" sz="2400" dirty="0" err="1">
                <a:latin typeface="Courier New" pitchFamily="49" charset="0"/>
              </a:rPr>
              <a:t>faceValue</a:t>
            </a:r>
            <a:r>
              <a:rPr lang="en-US" altLang="en-US" sz="2400" dirty="0"/>
              <a:t> that represents the current face value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itchFamily="49" charset="0"/>
              </a:rPr>
              <a:t>roll</a:t>
            </a:r>
            <a:r>
              <a:rPr lang="en-US" altLang="en-US" sz="2400" dirty="0"/>
              <a:t> method uses the </a:t>
            </a:r>
            <a:r>
              <a:rPr lang="en-US" altLang="en-US" sz="2400" dirty="0">
                <a:latin typeface="Courier New" pitchFamily="49" charset="0"/>
              </a:rPr>
              <a:t>random</a:t>
            </a:r>
            <a:r>
              <a:rPr lang="en-US" altLang="en-US" sz="2400" dirty="0"/>
              <a:t> method of the </a:t>
            </a:r>
            <a:r>
              <a:rPr lang="en-US" altLang="en-US" sz="2400" dirty="0">
                <a:latin typeface="Courier New" pitchFamily="49" charset="0"/>
              </a:rPr>
              <a:t>Math</a:t>
            </a:r>
            <a:r>
              <a:rPr lang="en-US" altLang="en-US" sz="2400" dirty="0"/>
              <a:t> class to determine a new face value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There are also methods to explicitly set and retrieve the current face value at any time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01001" y="6509658"/>
            <a:ext cx="3679370" cy="250372"/>
          </a:xfrm>
        </p:spPr>
        <p:txBody>
          <a:bodyPr/>
          <a:lstStyle/>
          <a:p>
            <a:r>
              <a:rPr lang="en-US" altLang="en-US" dirty="0"/>
              <a:t>TK1114 sem1 20182019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 dirty="0"/>
              <a:t>TK1114 sem1 20152016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01001" y="6509658"/>
            <a:ext cx="3679370" cy="250372"/>
          </a:xfrm>
        </p:spPr>
        <p:txBody>
          <a:bodyPr/>
          <a:lstStyle/>
          <a:p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toString 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sz="2400" dirty="0"/>
              <a:t>All classes that represent objects should define a </a:t>
            </a:r>
            <a:r>
              <a:rPr lang="en-US" altLang="en-US" sz="2400" dirty="0" err="1">
                <a:latin typeface="Courier New" pitchFamily="49" charset="0"/>
              </a:rPr>
              <a:t>toString</a:t>
            </a:r>
            <a:r>
              <a:rPr lang="en-US" altLang="en-US" sz="2400" dirty="0"/>
              <a:t> method</a:t>
            </a:r>
          </a:p>
          <a:p>
            <a:pPr>
              <a:spcBef>
                <a:spcPct val="7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itchFamily="49" charset="0"/>
              </a:rPr>
              <a:t>toString</a:t>
            </a:r>
            <a:r>
              <a:rPr lang="en-US" altLang="en-US" sz="2400" dirty="0"/>
              <a:t> method </a:t>
            </a:r>
            <a:r>
              <a:rPr lang="en-US" altLang="en-US" sz="2400" dirty="0">
                <a:solidFill>
                  <a:srgbClr val="FF0000"/>
                </a:solidFill>
              </a:rPr>
              <a:t>returns a character string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that represents the object </a:t>
            </a:r>
            <a:r>
              <a:rPr lang="en-US" altLang="en-US" sz="2400" dirty="0"/>
              <a:t>in some way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It is called automatically when an object is concatenated to a string or when it is passed to the </a:t>
            </a:r>
            <a:r>
              <a:rPr lang="en-US" altLang="en-US" sz="2400" dirty="0" err="1">
                <a:latin typeface="Courier New" pitchFamily="49" charset="0"/>
              </a:rPr>
              <a:t>println</a:t>
            </a:r>
            <a:r>
              <a:rPr lang="en-US" altLang="en-US" sz="2400" dirty="0"/>
              <a:t> method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 dirty="0"/>
              <a:t>TK1114 sem1 20152016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n-US" sz="2800" dirty="0"/>
              <a:t>A  </a:t>
            </a:r>
            <a:r>
              <a:rPr lang="en-US" altLang="en-US" sz="2800" i="1" dirty="0"/>
              <a:t>constructor</a:t>
            </a:r>
            <a:r>
              <a:rPr lang="en-US" altLang="en-US" sz="2800" dirty="0"/>
              <a:t> is a special method that is used to set up an object when it is initially created</a:t>
            </a:r>
          </a:p>
          <a:p>
            <a:pPr>
              <a:spcBef>
                <a:spcPct val="60000"/>
              </a:spcBef>
            </a:pPr>
            <a:r>
              <a:rPr lang="en-US" altLang="en-US" sz="2800" dirty="0"/>
              <a:t>A constructor has the same name as the class</a:t>
            </a:r>
          </a:p>
          <a:p>
            <a:pPr>
              <a:spcBef>
                <a:spcPct val="6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itchFamily="49" charset="0"/>
              </a:rPr>
              <a:t>Die</a:t>
            </a:r>
            <a:r>
              <a:rPr lang="en-US" altLang="en-US" sz="2800" dirty="0"/>
              <a:t> constructor is used to set the initial face value of each new die object to one</a:t>
            </a:r>
          </a:p>
          <a:p>
            <a:pPr>
              <a:spcBef>
                <a:spcPct val="60000"/>
              </a:spcBef>
            </a:pPr>
            <a:r>
              <a:rPr lang="en-US" altLang="en-US" sz="2800" dirty="0"/>
              <a:t>We examine constructors in more detail later.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8001001" y="6509658"/>
            <a:ext cx="3679370" cy="25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© 2004 Pearson Addison-Wesley. All rights reserved</a:t>
            </a:r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Scope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scope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of data is the area in a program in which that data can be referenced (used)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Data declared at the class level can be referenced by all methods in that class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Data declared within a method can be used only in that method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Data declared within a method is called </a:t>
            </a:r>
            <a:r>
              <a:rPr lang="en-US" altLang="en-US" sz="2400" i="1" dirty="0">
                <a:solidFill>
                  <a:srgbClr val="FF0000"/>
                </a:solidFill>
              </a:rPr>
              <a:t>local data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In the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class, the variable </a:t>
            </a:r>
            <a:r>
              <a:rPr lang="en-US" altLang="en-US" sz="2400" dirty="0">
                <a:latin typeface="Courier New" pitchFamily="49" charset="0"/>
              </a:rPr>
              <a:t>result</a:t>
            </a:r>
            <a:r>
              <a:rPr lang="en-US" altLang="en-US" sz="2400" dirty="0"/>
              <a:t> is declared inside the </a:t>
            </a:r>
            <a:r>
              <a:rPr lang="en-US" altLang="en-US" sz="2400" dirty="0" err="1">
                <a:latin typeface="Courier New" pitchFamily="49" charset="0"/>
              </a:rPr>
              <a:t>toString</a:t>
            </a:r>
            <a:r>
              <a:rPr lang="en-US" altLang="en-US" sz="2400" dirty="0"/>
              <a:t> method -- it is local to that method and cannot be referenced anywhere else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Data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29672"/>
            <a:ext cx="10566400" cy="43651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itchFamily="49" charset="0"/>
              </a:rPr>
              <a:t>faceValue</a:t>
            </a:r>
            <a:r>
              <a:rPr lang="en-US" altLang="en-US" sz="2400" dirty="0"/>
              <a:t> variable in the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class is called </a:t>
            </a:r>
            <a:r>
              <a:rPr lang="en-US" altLang="en-US" sz="2400" i="1" dirty="0">
                <a:solidFill>
                  <a:srgbClr val="FF0000"/>
                </a:solidFill>
              </a:rPr>
              <a:t>instance data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because each instance (object) that is created has its own version of it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dirty="0"/>
              <a:t>A class declares the type of the data, but it does not reserve any memory space for it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dirty="0"/>
              <a:t>Every time a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object is created, a new </a:t>
            </a:r>
            <a:r>
              <a:rPr lang="en-US" altLang="en-US" sz="2400" dirty="0" err="1">
                <a:latin typeface="Courier New" pitchFamily="49" charset="0"/>
              </a:rPr>
              <a:t>faceValue</a:t>
            </a:r>
            <a:r>
              <a:rPr lang="en-US" altLang="en-US" sz="2400" dirty="0"/>
              <a:t> variable is created as well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dirty="0"/>
              <a:t>The objects of a class share the method definitions, but each object has its own data space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dirty="0"/>
              <a:t>That's the only way two objects can have different states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8001001" y="6509658"/>
            <a:ext cx="3679370" cy="25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© 2004 Pearson Addison-Wesley. All rights reserved</a:t>
            </a:r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– Using the Die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Snake Eyes</a:t>
            </a:r>
          </a:p>
          <a:p>
            <a:pPr lvl="1"/>
            <a:r>
              <a:rPr lang="en-US" altLang="en-US" sz="2400" dirty="0"/>
              <a:t>How many times do you have to roll a pair of dice before they come up snake eyes? </a:t>
            </a:r>
          </a:p>
          <a:p>
            <a:pPr lvl="1"/>
            <a:r>
              <a:rPr lang="en-US" altLang="en-US" sz="2400" dirty="0"/>
              <a:t>Snake eyes means that </a:t>
            </a:r>
            <a:r>
              <a:rPr lang="en-US" altLang="en-US" sz="2400" dirty="0">
                <a:solidFill>
                  <a:srgbClr val="FF0000"/>
                </a:solidFill>
              </a:rPr>
              <a:t>both dice show a value of 1</a:t>
            </a:r>
          </a:p>
          <a:p>
            <a:r>
              <a:rPr lang="en-MY" sz="2600" dirty="0"/>
              <a:t> </a:t>
            </a:r>
            <a:r>
              <a:rPr lang="en-MY" sz="2800" dirty="0"/>
              <a:t>Rolling Doubles</a:t>
            </a:r>
          </a:p>
          <a:p>
            <a:pPr lvl="1"/>
            <a:r>
              <a:rPr lang="en-US" altLang="en-US" sz="2400" dirty="0"/>
              <a:t>How many times do you have to roll a pair of dice until both dice have the same value</a:t>
            </a:r>
          </a:p>
          <a:p>
            <a:pPr marL="274320" lvl="1">
              <a:spcBef>
                <a:spcPts val="1800"/>
              </a:spcBef>
            </a:pPr>
            <a:r>
              <a:rPr lang="en-MY" sz="2800" dirty="0"/>
              <a:t>Do we need to declare new methods in the Die class?</a:t>
            </a:r>
          </a:p>
          <a:p>
            <a:pPr marL="274320" lvl="1">
              <a:spcBef>
                <a:spcPts val="1800"/>
              </a:spcBef>
            </a:pPr>
            <a:endParaRPr lang="en-MY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16</a:t>
            </a:fld>
            <a:endParaRPr lang="en-MY"/>
          </a:p>
        </p:txBody>
      </p:sp>
      <p:pic>
        <p:nvPicPr>
          <p:cNvPr id="1028" name="Picture 4" descr="Image result for snake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37" y="330217"/>
            <a:ext cx="2132847" cy="18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Image result for snake eyes di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69" y="2671929"/>
            <a:ext cx="1352550" cy="1352550"/>
          </a:xfrm>
          <a:prstGeom prst="rect">
            <a:avLst/>
          </a:prstGeom>
        </p:spPr>
      </p:pic>
      <p:pic>
        <p:nvPicPr>
          <p:cNvPr id="1036" name="Picture 12" descr="Image result for doubles d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690" y="4569093"/>
            <a:ext cx="1390795" cy="12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17</a:t>
            </a:fld>
            <a:endParaRPr lang="en-MY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94675" y="689549"/>
            <a:ext cx="11212643" cy="569626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SnakeEyes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Die die1, die2;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rollCount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endParaRPr lang="en-MY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die1 = new Die();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die2 = new Die();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rollCount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die1.roll();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die2.roll();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roll is " +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die1.getFaceValue() + " " + die2.getFaceValue());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total = die1.getFaceValue() + die2.getFaceValue();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rollCount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while (total != 2);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" + </a:t>
            </a:r>
            <a:r>
              <a:rPr lang="en-MY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rollCount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rolls to get snake eyes");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1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Data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20800" y="1828800"/>
            <a:ext cx="10566400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can depict the two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objects from the </a:t>
            </a:r>
            <a:r>
              <a:rPr lang="en-US" altLang="en-US" sz="2400" dirty="0" err="1">
                <a:latin typeface="Courier New" pitchFamily="49" charset="0"/>
              </a:rPr>
              <a:t>SnakeEyes</a:t>
            </a:r>
            <a:r>
              <a:rPr lang="en-US" altLang="en-US" sz="2400" dirty="0"/>
              <a:t> program as follows:</a:t>
            </a:r>
          </a:p>
          <a:p>
            <a:pPr marL="4572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grpSp>
        <p:nvGrpSpPr>
          <p:cNvPr id="54276" name="Group 1028"/>
          <p:cNvGrpSpPr>
            <a:grpSpLocks/>
          </p:cNvGrpSpPr>
          <p:nvPr/>
        </p:nvGrpSpPr>
        <p:grpSpPr bwMode="auto">
          <a:xfrm>
            <a:off x="2106990" y="2971800"/>
            <a:ext cx="6891867" cy="1524000"/>
            <a:chOff x="1804" y="2544"/>
            <a:chExt cx="3256" cy="960"/>
          </a:xfrm>
        </p:grpSpPr>
        <p:grpSp>
          <p:nvGrpSpPr>
            <p:cNvPr id="54277" name="Group 1029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54278" name="Rectangle 1030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9" name="Text Box 1031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3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die1</a:t>
                </a:r>
              </a:p>
            </p:txBody>
          </p:sp>
          <p:sp>
            <p:nvSpPr>
              <p:cNvPr id="54280" name="AutoShape 1032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54281" name="Line 1033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2" name="Rectangle 1034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Courier New" pitchFamily="49" charset="0"/>
                  </a:rPr>
                  <a:t>5</a:t>
                </a:r>
                <a:endParaRPr lang="en-US" altLang="en-US"/>
              </a:p>
            </p:txBody>
          </p:sp>
          <p:sp>
            <p:nvSpPr>
              <p:cNvPr id="54283" name="Text Box 1035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74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faceValue</a:t>
                </a:r>
              </a:p>
            </p:txBody>
          </p:sp>
        </p:grpSp>
        <p:grpSp>
          <p:nvGrpSpPr>
            <p:cNvPr id="54284" name="Group 1036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54285" name="Rectangle 1037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6" name="Text Box 1038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3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die2</a:t>
                </a:r>
              </a:p>
            </p:txBody>
          </p:sp>
          <p:sp>
            <p:nvSpPr>
              <p:cNvPr id="54287" name="AutoShape 1039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54288" name="Line 1040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9" name="Rectangle 1041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Courier New" pitchFamily="49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4290" name="Text Box 1042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74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latin typeface="Courier New" pitchFamily="49" charset="0"/>
                  </a:rPr>
                  <a:t>faceValue</a:t>
                </a:r>
              </a:p>
            </p:txBody>
          </p:sp>
        </p:grpSp>
      </p:grpSp>
      <p:sp>
        <p:nvSpPr>
          <p:cNvPr id="54291" name="Text Box 1043"/>
          <p:cNvSpPr txBox="1">
            <a:spLocks noChangeArrowheads="1"/>
          </p:cNvSpPr>
          <p:nvPr/>
        </p:nvSpPr>
        <p:spPr bwMode="auto">
          <a:xfrm>
            <a:off x="1912257" y="4953000"/>
            <a:ext cx="8737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Each object maintains its own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faceValue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 variable, and thus its own state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build="p" bldLvl="2" autoUpdateAnimBg="0"/>
      <p:bldP spid="542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Dice rolling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1800"/>
              </a:spcBef>
            </a:pPr>
            <a:r>
              <a:rPr lang="en-MY" sz="2400" dirty="0"/>
              <a:t>What is the probability of rolling snake eyes?</a:t>
            </a:r>
          </a:p>
          <a:p>
            <a:pPr marL="274320" lvl="1">
              <a:spcBef>
                <a:spcPts val="1800"/>
              </a:spcBef>
            </a:pPr>
            <a:r>
              <a:rPr lang="en-MY" sz="2400" dirty="0"/>
              <a:t>What is the probability of rolling doubles?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MY" sz="2400" dirty="0"/>
          </a:p>
          <a:p>
            <a:pPr marL="274320" lvl="1">
              <a:spcBef>
                <a:spcPts val="1800"/>
              </a:spcBef>
            </a:pPr>
            <a:r>
              <a:rPr lang="en-MY" sz="2400" dirty="0"/>
              <a:t>http://www.math.hawaii.edu/~ramsey/Probability/TwoDice.html</a:t>
            </a:r>
          </a:p>
          <a:p>
            <a:pPr marL="274320" lvl="1">
              <a:spcBef>
                <a:spcPts val="1800"/>
              </a:spcBef>
            </a:pPr>
            <a:r>
              <a:rPr lang="en-MY" sz="2400" dirty="0"/>
              <a:t>Video: </a:t>
            </a:r>
            <a:r>
              <a:rPr lang="en-MY" sz="2400" dirty="0">
                <a:hlinkClick r:id="rId2"/>
              </a:rPr>
              <a:t>https://www.khanacademy.org/math/precalculus/prob_comb/independent_events_precalc/v/events-and-outcomes-2</a:t>
            </a:r>
            <a:endParaRPr lang="en-MY" sz="2400" dirty="0"/>
          </a:p>
          <a:p>
            <a:pPr marL="274320" lvl="1">
              <a:spcBef>
                <a:spcPts val="1800"/>
              </a:spcBef>
            </a:pPr>
            <a:endParaRPr lang="en-US" altLang="en-US" sz="2400" dirty="0"/>
          </a:p>
          <a:p>
            <a:endParaRPr lang="en-MY" sz="2400" dirty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6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We've been using </a:t>
            </a:r>
            <a:r>
              <a:rPr lang="en-US" altLang="en-US" sz="2800" b="1" i="1" dirty="0">
                <a:solidFill>
                  <a:srgbClr val="FF0000"/>
                </a:solidFill>
              </a:rPr>
              <a:t>predefined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classes.</a:t>
            </a:r>
          </a:p>
          <a:p>
            <a:pPr lvl="1"/>
            <a:r>
              <a:rPr lang="en-US" sz="2600" dirty="0"/>
              <a:t>Java class library : classes that comes packaged with Java Standard Edition. These are the foundation classes that can be used / extended to create an application.</a:t>
            </a:r>
          </a:p>
          <a:p>
            <a:pPr lvl="2"/>
            <a:r>
              <a:rPr lang="en-US" sz="2400" dirty="0"/>
              <a:t>e.g. String, Math, Scanner</a:t>
            </a:r>
          </a:p>
          <a:p>
            <a:pPr lvl="2"/>
            <a:endParaRPr lang="en-US" sz="2400" dirty="0"/>
          </a:p>
          <a:p>
            <a:pPr lvl="1"/>
            <a:r>
              <a:rPr lang="en-US" sz="2600" dirty="0"/>
              <a:t>extended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classes </a:t>
            </a:r>
          </a:p>
          <a:p>
            <a:pPr lvl="2"/>
            <a:r>
              <a:rPr lang="en-US" sz="2200" dirty="0"/>
              <a:t>e.g. </a:t>
            </a:r>
            <a:r>
              <a:rPr lang="en-US" sz="2200" dirty="0" err="1"/>
              <a:t>MTurtle</a:t>
            </a:r>
            <a:r>
              <a:rPr lang="en-US" sz="2200" dirty="0"/>
              <a:t> &amp; </a:t>
            </a:r>
            <a:r>
              <a:rPr lang="en-US" sz="2200" dirty="0" err="1"/>
              <a:t>MGraphics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Diagrams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UML stands for the </a:t>
            </a:r>
            <a:r>
              <a:rPr lang="en-US" altLang="en-US" sz="2400" i="1" dirty="0"/>
              <a:t>Unified Modeling Language</a:t>
            </a:r>
            <a:endParaRPr lang="en-US" altLang="en-US" sz="2400" dirty="0"/>
          </a:p>
          <a:p>
            <a:pPr>
              <a:spcBef>
                <a:spcPct val="75000"/>
              </a:spcBef>
            </a:pPr>
            <a:r>
              <a:rPr lang="en-US" altLang="en-US" sz="2400" i="1" dirty="0"/>
              <a:t>UML diagrams</a:t>
            </a:r>
            <a:r>
              <a:rPr lang="en-US" altLang="en-US" sz="2400" dirty="0"/>
              <a:t> show </a:t>
            </a:r>
            <a:r>
              <a:rPr lang="en-US" altLang="en-US" sz="2400" u="sng" dirty="0"/>
              <a:t>relationships</a:t>
            </a:r>
            <a:r>
              <a:rPr lang="en-US" altLang="en-US" sz="2400" dirty="0"/>
              <a:t> among </a:t>
            </a:r>
            <a:r>
              <a:rPr lang="en-US" altLang="en-US" sz="2400" dirty="0">
                <a:solidFill>
                  <a:srgbClr val="FF0000"/>
                </a:solidFill>
              </a:rPr>
              <a:t>classes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A UML </a:t>
            </a:r>
            <a:r>
              <a:rPr lang="en-US" altLang="en-US" sz="2400" i="1" dirty="0"/>
              <a:t>class diagram</a:t>
            </a:r>
            <a:r>
              <a:rPr lang="en-US" altLang="en-US" sz="2400" dirty="0"/>
              <a:t> consists of one or more classes, each with sections for the class name, attributes (data), and operations (methods)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Lines between classes represent </a:t>
            </a:r>
            <a:r>
              <a:rPr lang="en-US" altLang="en-US" sz="2400" i="1" dirty="0"/>
              <a:t>associations</a:t>
            </a:r>
            <a:endParaRPr lang="en-US" altLang="en-US" sz="2400" dirty="0"/>
          </a:p>
          <a:p>
            <a:pPr>
              <a:spcBef>
                <a:spcPct val="75000"/>
              </a:spcBef>
            </a:pPr>
            <a:r>
              <a:rPr lang="en-US" altLang="en-US" sz="2400" dirty="0"/>
              <a:t>A dotted arrow shows that one class </a:t>
            </a:r>
            <a:r>
              <a:rPr lang="en-US" altLang="en-US" sz="2400" i="1" dirty="0"/>
              <a:t>uses</a:t>
            </a:r>
            <a:r>
              <a:rPr lang="en-US" altLang="en-US" sz="2400" dirty="0"/>
              <a:t> the other (calls its methods)</a:t>
            </a:r>
            <a:endParaRPr lang="en-US" altLang="en-US" sz="2400" i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UML Class Diagrams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2400" y="1219200"/>
            <a:ext cx="103632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UML class diagram for the </a:t>
            </a:r>
            <a:r>
              <a:rPr lang="en-US" altLang="en-US" dirty="0" err="1">
                <a:latin typeface="Courier New" pitchFamily="49" charset="0"/>
              </a:rPr>
              <a:t>SnakeEyes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program: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1727200" y="2590800"/>
            <a:ext cx="9550400" cy="2057400"/>
            <a:chOff x="816" y="1632"/>
            <a:chExt cx="4512" cy="129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816" y="1632"/>
              <a:ext cx="192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dirty="0" err="1">
                  <a:latin typeface="Arial Unicode MS" pitchFamily="34" charset="-128"/>
                </a:rPr>
                <a:t>SnakeEyes</a:t>
              </a:r>
              <a:endParaRPr lang="en-US" altLang="en-US" sz="2000" b="1" dirty="0">
                <a:latin typeface="Arial Unicode MS" pitchFamily="34" charset="-128"/>
              </a:endParaRP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816" y="1890"/>
              <a:ext cx="192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altLang="en-US" sz="2000" b="1">
                <a:latin typeface="Verdana" pitchFamily="34" charset="0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816" y="2073"/>
              <a:ext cx="192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main (args : String[]) : void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264" y="1641"/>
              <a:ext cx="206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latin typeface="Arial Unicode MS" pitchFamily="34" charset="-128"/>
                </a:rPr>
                <a:t>Die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264" y="1899"/>
              <a:ext cx="206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faceValue : int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264" y="2178"/>
              <a:ext cx="2064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>
                  <a:latin typeface="Arial Unicode MS" pitchFamily="34" charset="-128"/>
                </a:rPr>
                <a:t>roll() : int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setFaceValue (int value) : void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getFaceValue() : int</a:t>
              </a:r>
            </a:p>
            <a:p>
              <a:r>
                <a:rPr lang="en-US" altLang="en-US" sz="1600" b="1">
                  <a:latin typeface="Arial Unicode MS" pitchFamily="34" charset="-128"/>
                </a:rPr>
                <a:t>toString() : String</a:t>
              </a: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2736" y="17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4-</a:t>
            </a:r>
            <a:fld id="{97B3B406-D6C8-4425-A39E-D35CF999308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83195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Car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901952"/>
            <a:ext cx="4481710" cy="4127627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28600">
              <a:spcBef>
                <a:spcPts val="1800"/>
              </a:spcBef>
              <a:buFont typeface="Arial" pitchFamily="34" charset="0"/>
              <a:buChar char="▪"/>
            </a:pPr>
            <a:r>
              <a:rPr lang="en-MY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Attributes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r>
              <a:rPr lang="en-MY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plate number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r>
              <a:rPr lang="en-MY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colour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r>
              <a:rPr lang="en-MY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made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r>
              <a:rPr lang="en-MY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year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endParaRPr lang="en-MY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22</a:t>
            </a:fld>
            <a:endParaRPr lang="en-MY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975" y="1841566"/>
            <a:ext cx="2585912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Behaviour</a:t>
            </a:r>
          </a:p>
          <a:p>
            <a:pPr lvl="1"/>
            <a:r>
              <a:rPr lang="en-MY" sz="2000" dirty="0"/>
              <a:t>turn right</a:t>
            </a:r>
          </a:p>
          <a:p>
            <a:pPr lvl="1"/>
            <a:r>
              <a:rPr lang="en-MY" sz="2000" dirty="0"/>
              <a:t>turn left</a:t>
            </a:r>
          </a:p>
          <a:p>
            <a:pPr lvl="1"/>
            <a:r>
              <a:rPr lang="en-MY" sz="2000" dirty="0"/>
              <a:t>brake</a:t>
            </a:r>
          </a:p>
          <a:p>
            <a:pPr lvl="1"/>
            <a:r>
              <a:rPr lang="en-MY" sz="2000" dirty="0"/>
              <a:t>accelerate</a:t>
            </a:r>
          </a:p>
          <a:p>
            <a:pPr lvl="1"/>
            <a:endParaRPr lang="en-MY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9027"/>
              </p:ext>
            </p:extLst>
          </p:nvPr>
        </p:nvGraphicFramePr>
        <p:xfrm>
          <a:off x="6573391" y="1901952"/>
          <a:ext cx="4639094" cy="2870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3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Plate number</a:t>
                      </a:r>
                    </a:p>
                    <a:p>
                      <a:r>
                        <a:rPr lang="en-US" dirty="0"/>
                        <a:t>Color</a:t>
                      </a:r>
                    </a:p>
                    <a:p>
                      <a:r>
                        <a:rPr lang="en-US" dirty="0"/>
                        <a:t>Made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MY" sz="2000" dirty="0"/>
                        <a:t>turn right</a:t>
                      </a:r>
                    </a:p>
                    <a:p>
                      <a:pPr lvl="0"/>
                      <a:r>
                        <a:rPr lang="en-MY" sz="2000" dirty="0"/>
                        <a:t>turn left</a:t>
                      </a:r>
                    </a:p>
                    <a:p>
                      <a:pPr lvl="0"/>
                      <a:r>
                        <a:rPr lang="en-MY" sz="2000" dirty="0"/>
                        <a:t>brake</a:t>
                      </a:r>
                    </a:p>
                    <a:p>
                      <a:pPr lvl="0"/>
                      <a:r>
                        <a:rPr lang="en-MY" sz="2000" dirty="0"/>
                        <a:t>accelerate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0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Course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901952"/>
            <a:ext cx="4579995" cy="4127627"/>
          </a:xfrm>
        </p:spPr>
        <p:txBody>
          <a:bodyPr>
            <a:normAutofit/>
          </a:bodyPr>
          <a:lstStyle/>
          <a:p>
            <a:r>
              <a:rPr lang="en-MY" dirty="0"/>
              <a:t>Attributes</a:t>
            </a:r>
          </a:p>
          <a:p>
            <a:pPr lvl="1"/>
            <a:r>
              <a:rPr lang="en-MY" sz="2000" dirty="0"/>
              <a:t>course name</a:t>
            </a:r>
          </a:p>
          <a:p>
            <a:pPr lvl="1"/>
            <a:r>
              <a:rPr lang="en-MY" sz="2000" dirty="0"/>
              <a:t>course code</a:t>
            </a:r>
          </a:p>
          <a:p>
            <a:pPr lvl="1"/>
            <a:r>
              <a:rPr lang="en-MY" sz="2000" dirty="0"/>
              <a:t>number of students</a:t>
            </a:r>
          </a:p>
          <a:p>
            <a:pPr lvl="1"/>
            <a:r>
              <a:rPr lang="en-MY" sz="2000" dirty="0"/>
              <a:t>lecturer name</a:t>
            </a: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MY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23</a:t>
            </a:fld>
            <a:endParaRPr lang="en-MY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87191"/>
              </p:ext>
            </p:extLst>
          </p:nvPr>
        </p:nvGraphicFramePr>
        <p:xfrm>
          <a:off x="6443995" y="1901952"/>
          <a:ext cx="4639094" cy="2052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3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MY" sz="2000" dirty="0"/>
                        <a:t>course name</a:t>
                      </a:r>
                    </a:p>
                    <a:p>
                      <a:pPr lvl="0"/>
                      <a:r>
                        <a:rPr lang="en-MY" sz="2000" dirty="0"/>
                        <a:t>course code</a:t>
                      </a:r>
                    </a:p>
                    <a:p>
                      <a:pPr lvl="0"/>
                      <a:r>
                        <a:rPr lang="en-MY" sz="2000" dirty="0"/>
                        <a:t>number of students</a:t>
                      </a:r>
                    </a:p>
                    <a:p>
                      <a:pPr lvl="0"/>
                      <a:r>
                        <a:rPr lang="en-MY" sz="2000" dirty="0"/>
                        <a:t>lecturer 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Circle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901952"/>
            <a:ext cx="4481710" cy="4127627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28600">
              <a:spcBef>
                <a:spcPts val="1800"/>
              </a:spcBef>
              <a:buFont typeface="Arial" pitchFamily="34" charset="0"/>
              <a:buChar char="▪"/>
            </a:pPr>
            <a:r>
              <a:rPr lang="en-MY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Attributes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r>
              <a:rPr lang="en-MY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radius</a:t>
            </a:r>
          </a:p>
          <a:p>
            <a:pPr marL="594360" lvl="1" indent="-228600">
              <a:spcBef>
                <a:spcPts val="1000"/>
              </a:spcBef>
              <a:buSzPct val="100000"/>
              <a:buFont typeface="Arial" pitchFamily="34" charset="0"/>
              <a:buChar char="▪"/>
            </a:pPr>
            <a:endParaRPr lang="en-MY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24</a:t>
            </a:fld>
            <a:endParaRPr lang="en-MY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16968" y="1841566"/>
            <a:ext cx="2750919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Behaviour</a:t>
            </a:r>
          </a:p>
          <a:p>
            <a:pPr lvl="1"/>
            <a:r>
              <a:rPr lang="en-MY" sz="2000" dirty="0" err="1"/>
              <a:t>setRadius</a:t>
            </a:r>
            <a:endParaRPr lang="en-MY" sz="2000" dirty="0"/>
          </a:p>
          <a:p>
            <a:pPr lvl="1"/>
            <a:r>
              <a:rPr lang="en-MY" sz="2000" dirty="0" err="1"/>
              <a:t>getRadius</a:t>
            </a:r>
            <a:endParaRPr lang="en-MY" sz="2000" dirty="0"/>
          </a:p>
          <a:p>
            <a:pPr lvl="1"/>
            <a:r>
              <a:rPr lang="en-MY" sz="2000" dirty="0" err="1"/>
              <a:t>getArea</a:t>
            </a:r>
            <a:endParaRPr lang="en-MY" sz="2000" dirty="0"/>
          </a:p>
          <a:p>
            <a:pPr lvl="1"/>
            <a:r>
              <a:rPr lang="en-US" sz="2000" dirty="0" err="1"/>
              <a:t>getCircumference</a:t>
            </a:r>
            <a:endParaRPr lang="en-MY" sz="2000" dirty="0"/>
          </a:p>
          <a:p>
            <a:pPr lvl="1"/>
            <a:endParaRPr lang="en-MY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01264"/>
              </p:ext>
            </p:extLst>
          </p:nvPr>
        </p:nvGraphicFramePr>
        <p:xfrm>
          <a:off x="6573391" y="1901952"/>
          <a:ext cx="4639094" cy="2052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3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MY" sz="2000" dirty="0" err="1"/>
                        <a:t>setRadius</a:t>
                      </a:r>
                      <a:endParaRPr lang="en-MY" sz="2000" dirty="0"/>
                    </a:p>
                    <a:p>
                      <a:pPr lvl="0"/>
                      <a:r>
                        <a:rPr lang="en-MY" sz="2000" dirty="0" err="1"/>
                        <a:t>getRadius</a:t>
                      </a:r>
                      <a:endParaRPr lang="en-MY" sz="2000" dirty="0"/>
                    </a:p>
                    <a:p>
                      <a:pPr lvl="0"/>
                      <a:r>
                        <a:rPr lang="en-MY" sz="2000" dirty="0" err="1"/>
                        <a:t>getArea</a:t>
                      </a:r>
                      <a:endParaRPr lang="en-MY" sz="2000" dirty="0"/>
                    </a:p>
                    <a:p>
                      <a:pPr lvl="0"/>
                      <a:r>
                        <a:rPr lang="en-US" sz="2000" dirty="0" err="1"/>
                        <a:t>getCircumference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039437" y="413887"/>
            <a:ext cx="10265434" cy="60459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  	  	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double radius;	// private instance variable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Circle() {		// constructor without parameter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radius = 0.0;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void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rad)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radius = rad;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return radius;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return radius * radius *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double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return 2 *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157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08522" y="192506"/>
            <a:ext cx="10722543" cy="626728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TestPC2Circle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("0.0000");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double radius, area, circumference;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for 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Circle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Circle(); // create Circle object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radius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myCircle.setRadius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(radius);	// sets radius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		area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myCircle.getArea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// returns area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		circumference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myCircle.getCircumference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("Case #" +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": " +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	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myCircle.getRadius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+ " " +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			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 + " " +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  <a:tab pos="1617663" algn="l"/>
              </a:tabLst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  <a:tabLst>
                <a:tab pos="539750" algn="l"/>
                <a:tab pos="895350" algn="l"/>
                <a:tab pos="1250950" algn="l"/>
              </a:tabLst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8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/>
              <a:t>Identify the attributes (at least: 2 static + 3 dynamic ) and behaviour (4) for the following classes</a:t>
            </a:r>
          </a:p>
          <a:p>
            <a:pPr lvl="1"/>
            <a:r>
              <a:rPr lang="en-MY" sz="2400" dirty="0"/>
              <a:t>1. Cat</a:t>
            </a:r>
          </a:p>
          <a:p>
            <a:pPr lvl="1"/>
            <a:r>
              <a:rPr lang="en-MY" sz="2400" dirty="0"/>
              <a:t>2. Movie</a:t>
            </a:r>
          </a:p>
          <a:p>
            <a:pPr lvl="1"/>
            <a:r>
              <a:rPr lang="en-MY" sz="2400" dirty="0"/>
              <a:t>3. Student</a:t>
            </a:r>
          </a:p>
          <a:p>
            <a:pPr lvl="1"/>
            <a:r>
              <a:rPr lang="en-MY" sz="2400" dirty="0"/>
              <a:t>4. Bicycle</a:t>
            </a:r>
          </a:p>
          <a:p>
            <a:pPr lvl="1"/>
            <a:r>
              <a:rPr lang="en-MY" sz="2400" dirty="0"/>
              <a:t>5. Book</a:t>
            </a:r>
          </a:p>
          <a:p>
            <a:pPr lvl="1"/>
            <a:r>
              <a:rPr lang="en-MY" sz="2400" dirty="0"/>
              <a:t>6. Comic</a:t>
            </a:r>
          </a:p>
          <a:p>
            <a:pPr lvl="1"/>
            <a:r>
              <a:rPr lang="en-MY" sz="2400" dirty="0"/>
              <a:t>7. Hotel Room</a:t>
            </a:r>
          </a:p>
          <a:p>
            <a:pPr lvl="1"/>
            <a:r>
              <a:rPr lang="en-MY" sz="2400" dirty="0"/>
              <a:t>8. Door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44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Riddle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28</a:t>
            </a:fld>
            <a:endParaRPr lang="en-MY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197816" y="1801064"/>
            <a:ext cx="7311174" cy="459502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Riddle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question;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answer;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Riddle(String q, String a)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question = q;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answer = a;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getQuestion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question;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answer;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59" y="286605"/>
            <a:ext cx="3093020" cy="309302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59659"/>
              </p:ext>
            </p:extLst>
          </p:nvPr>
        </p:nvGraphicFramePr>
        <p:xfrm>
          <a:off x="7125419" y="3554083"/>
          <a:ext cx="4485735" cy="223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72">
                <a:tc>
                  <a:txBody>
                    <a:bodyPr/>
                    <a:lstStyle/>
                    <a:p>
                      <a:r>
                        <a:rPr lang="en-US"/>
                        <a:t>Riddle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24">
                <a:tc>
                  <a:txBody>
                    <a:bodyPr/>
                    <a:lstStyle/>
                    <a:p>
                      <a:pPr lvl="0"/>
                      <a:r>
                        <a:rPr lang="en-MY"/>
                        <a:t>question</a:t>
                      </a:r>
                    </a:p>
                    <a:p>
                      <a:pPr lvl="0"/>
                      <a:r>
                        <a:rPr lang="en-MY"/>
                        <a:t>answer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26"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Riddle(String q, String</a:t>
                      </a:r>
                      <a:r>
                        <a:rPr lang="en-US" altLang="en-US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MY"/>
                    </a:p>
                    <a:p>
                      <a:pPr lvl="0"/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getQuestion():String</a:t>
                      </a:r>
                    </a:p>
                    <a:p>
                      <a:pPr lvl="0"/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getQuestion():String</a:t>
                      </a:r>
                    </a:p>
                    <a:p>
                      <a:pPr lvl="0"/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getAnswer():String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29</a:t>
            </a:fld>
            <a:endParaRPr lang="en-MY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69430" y="509666"/>
            <a:ext cx="10508104" cy="592111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RiddleApplication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[]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Riddle riddle1 = new Riddle(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"What is black and white and red all over?",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"An embarrassed zebra.");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Riddle riddle2 = new Riddle(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"What is black and white and read all over?",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"A newspaper.");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("Here are two riddles:");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(riddle1.getQuestion());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(riddle2.getQuestion());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answer to the first riddle is:");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(riddle1.getAnswer());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answer to the second is:");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(riddle2.getAnswer());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9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Now we will begin to design programs that rely on classes that we write ourselves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class that contains the </a:t>
            </a:r>
            <a:r>
              <a:rPr lang="en-US" altLang="en-US" sz="2800" dirty="0">
                <a:latin typeface="Courier New" pitchFamily="49" charset="0"/>
              </a:rPr>
              <a:t>main</a:t>
            </a:r>
            <a:r>
              <a:rPr lang="en-US" altLang="en-US" sz="2800" dirty="0"/>
              <a:t> method is just the starting point of a program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True object-oriented programming is based on defining classes that represent objects with well-defined characteristics and functionality 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0" y="179925"/>
            <a:ext cx="11682480" cy="65713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Modify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RiddleApplication.java</a:t>
            </a:r>
            <a:r>
              <a:rPr lang="en-US" altLang="en-US" sz="2400" dirty="0"/>
              <a:t> such that the program waits for the user to answer the riddle and respond appropriately. </a:t>
            </a:r>
          </a:p>
          <a:p>
            <a:r>
              <a:rPr lang="en-US" altLang="en-US" sz="2400" dirty="0"/>
              <a:t>User are given two chances to answer correctly</a:t>
            </a:r>
          </a:p>
          <a:p>
            <a:endParaRPr lang="en-MY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31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Contact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91974" cy="4023360"/>
          </a:xfrm>
        </p:spPr>
        <p:txBody>
          <a:bodyPr/>
          <a:lstStyle/>
          <a:p>
            <a:r>
              <a:rPr lang="en-MY" dirty="0"/>
              <a:t>Attribute</a:t>
            </a:r>
          </a:p>
          <a:p>
            <a:pPr lvl="1"/>
            <a:r>
              <a:rPr lang="en-MY" dirty="0"/>
              <a:t>name</a:t>
            </a:r>
          </a:p>
          <a:p>
            <a:pPr lvl="1"/>
            <a:r>
              <a:rPr lang="en-MY" dirty="0"/>
              <a:t>phone number</a:t>
            </a:r>
          </a:p>
          <a:p>
            <a:pPr lvl="1"/>
            <a:r>
              <a:rPr lang="en-MY" dirty="0"/>
              <a:t>address</a:t>
            </a:r>
          </a:p>
          <a:p>
            <a:pPr lvl="1"/>
            <a:r>
              <a:rPr lang="en-MY" dirty="0"/>
              <a:t>email</a:t>
            </a:r>
          </a:p>
          <a:p>
            <a:r>
              <a:rPr lang="en-MY" dirty="0"/>
              <a:t>Methods</a:t>
            </a:r>
          </a:p>
          <a:p>
            <a:pPr lvl="1"/>
            <a:r>
              <a:rPr lang="en-MY" dirty="0"/>
              <a:t>setter &amp; getter methods</a:t>
            </a:r>
          </a:p>
          <a:p>
            <a:pPr lvl="1"/>
            <a:r>
              <a:rPr lang="en-MY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32</a:t>
            </a:fld>
            <a:endParaRPr lang="en-MY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60065"/>
              </p:ext>
            </p:extLst>
          </p:nvPr>
        </p:nvGraphicFramePr>
        <p:xfrm>
          <a:off x="6797615" y="2053086"/>
          <a:ext cx="4485735" cy="274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72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526">
                <a:tc>
                  <a:txBody>
                    <a:bodyPr/>
                    <a:lstStyle/>
                    <a:p>
                      <a:pPr lvl="0"/>
                      <a:r>
                        <a:rPr lang="en-MY" dirty="0"/>
                        <a:t>name</a:t>
                      </a:r>
                    </a:p>
                    <a:p>
                      <a:pPr lvl="0"/>
                      <a:r>
                        <a:rPr lang="en-MY" dirty="0"/>
                        <a:t>phone number</a:t>
                      </a:r>
                    </a:p>
                    <a:p>
                      <a:pPr lvl="0"/>
                      <a:r>
                        <a:rPr lang="en-MY" dirty="0"/>
                        <a:t>address</a:t>
                      </a:r>
                    </a:p>
                    <a:p>
                      <a:pPr lvl="0"/>
                      <a:r>
                        <a:rPr lang="en-MY" dirty="0"/>
                        <a:t>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26"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setName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name):void</a:t>
                      </a:r>
                      <a:endParaRPr lang="en-MY" dirty="0"/>
                    </a:p>
                    <a:p>
                      <a:pPr lvl="0"/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/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setPhone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phone):void</a:t>
                      </a:r>
                    </a:p>
                    <a:p>
                      <a:pPr lvl="0"/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getPhone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0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68" y="267883"/>
            <a:ext cx="11167672" cy="619190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Contact{    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name;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String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other attributes... 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Contact(String name, String phone){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setAddress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	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 //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methods (setter)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this.name = name;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			  // accessor methods (getter)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month;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setPhone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phone){  //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methods (setter)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this.phoneNumber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phone;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Address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getPhone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	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  <a:tabLst>
                <a:tab pos="449263" algn="l"/>
                <a:tab pos="900113" algn="l"/>
                <a:tab pos="1258888" algn="l"/>
                <a:tab pos="1708150" algn="l"/>
              </a:tabLst>
              <a:defRPr/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5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: </a:t>
            </a:r>
            <a:r>
              <a:rPr lang="en-MY" dirty="0" err="1"/>
              <a:t>TicTacToe</a:t>
            </a:r>
            <a:r>
              <a:rPr lang="en-MY" dirty="0"/>
              <a:t>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097" y="5564038"/>
            <a:ext cx="9509760" cy="715992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MY" dirty="0">
                <a:hlinkClick r:id="rId2"/>
              </a:rPr>
              <a:t>http://www.coderslexicon.com/a-beginner-tic-tac-toe-class-for-java/</a:t>
            </a:r>
            <a:endParaRPr lang="en-MY" dirty="0"/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MY" dirty="0"/>
              <a:t>Complete the game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MY" smtClean="0"/>
              <a:t>34</a:t>
            </a:fld>
            <a:endParaRPr lang="en-MY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95817"/>
              </p:ext>
            </p:extLst>
          </p:nvPr>
        </p:nvGraphicFramePr>
        <p:xfrm>
          <a:off x="1203097" y="2011724"/>
          <a:ext cx="7500956" cy="328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72">
                <a:tc>
                  <a:txBody>
                    <a:bodyPr/>
                    <a:lstStyle/>
                    <a:p>
                      <a:r>
                        <a:rPr lang="en-US" dirty="0" err="1"/>
                        <a:t>TicTacToe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52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char[][] board;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char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currentPlayerMark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2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TicTacToe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MY" dirty="0"/>
                        <a:t>// constructor --- to initialize the board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void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printBoard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isBoardFull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checkForWin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void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changePlayer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placeMark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row, </a:t>
                      </a:r>
                      <a:r>
                        <a:rPr lang="en-MY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MY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Encapsulation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We can take one of two views of an object:</a:t>
            </a:r>
          </a:p>
          <a:p>
            <a:pPr lvl="1">
              <a:spcBef>
                <a:spcPct val="75000"/>
              </a:spcBef>
            </a:pPr>
            <a:r>
              <a:rPr lang="en-US" altLang="en-US" sz="2400" dirty="0"/>
              <a:t>internal  -  the details of the variables and methods of the class that defines it</a:t>
            </a:r>
          </a:p>
          <a:p>
            <a:pPr lvl="1">
              <a:spcBef>
                <a:spcPct val="75000"/>
              </a:spcBef>
            </a:pPr>
            <a:r>
              <a:rPr lang="en-US" altLang="en-US" sz="2400" dirty="0"/>
              <a:t>external  -  the services that an object provides and how the object interacts with the rest of the system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From the external view, an object is an </a:t>
            </a:r>
            <a:r>
              <a:rPr lang="en-US" altLang="en-US" sz="2400" i="1" dirty="0"/>
              <a:t>encapsulated</a:t>
            </a:r>
            <a:r>
              <a:rPr lang="en-US" altLang="en-US" sz="2400" dirty="0"/>
              <a:t> entity, providing a set of specific services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These services define the </a:t>
            </a:r>
            <a:r>
              <a:rPr lang="en-US" altLang="en-US" sz="2400" i="1" dirty="0"/>
              <a:t>interface</a:t>
            </a:r>
            <a:r>
              <a:rPr lang="en-US" altLang="en-US" sz="2400" dirty="0"/>
              <a:t> to the object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Encapsulation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One object (called the </a:t>
            </a:r>
            <a:r>
              <a:rPr lang="en-US" altLang="en-US" sz="2400" i="1" dirty="0"/>
              <a:t>client</a:t>
            </a:r>
            <a:r>
              <a:rPr lang="en-US" altLang="en-US" sz="2400" dirty="0"/>
              <a:t>) may use another object for the services it provides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The client of an object may request its services (call its methods), but it should not have to be aware of how those services are accomplished 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Any changes to the object's state (its variables) should be made by that object's methods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We should make it difficult, if not impossible, for a client to access an object’s variables directly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That is, an object should be </a:t>
            </a:r>
            <a:r>
              <a:rPr lang="en-US" altLang="en-US" sz="2400" i="1" dirty="0"/>
              <a:t>self-governing</a:t>
            </a:r>
            <a:endParaRPr lang="en-US" altLang="en-US" sz="2400" dirty="0"/>
          </a:p>
          <a:p>
            <a:pPr>
              <a:spcBef>
                <a:spcPct val="75000"/>
              </a:spcBef>
            </a:pP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Encapsulation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20801" y="1828800"/>
            <a:ext cx="3959528" cy="2424396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encapsulated object can be thought of as a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 box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its inner workings are hidden from the client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client invokes the interface methods of the object, which manages the instance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82393" y="2092398"/>
            <a:ext cx="6595532" cy="2514600"/>
            <a:chOff x="2751668" y="3581400"/>
            <a:chExt cx="6595532" cy="2514600"/>
          </a:xfrm>
        </p:grpSpPr>
        <p:grpSp>
          <p:nvGrpSpPr>
            <p:cNvPr id="26649" name="Group 25"/>
            <p:cNvGrpSpPr>
              <a:grpSpLocks/>
            </p:cNvGrpSpPr>
            <p:nvPr/>
          </p:nvGrpSpPr>
          <p:grpSpPr bwMode="auto">
            <a:xfrm>
              <a:off x="5486400" y="3581400"/>
              <a:ext cx="3860800" cy="2514600"/>
              <a:chOff x="2592" y="2256"/>
              <a:chExt cx="1824" cy="1584"/>
            </a:xfrm>
          </p:grpSpPr>
          <p:sp>
            <p:nvSpPr>
              <p:cNvPr id="26627" name="Rectangle 3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1536" cy="158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8" name="Line 4"/>
              <p:cNvSpPr>
                <a:spLocks noChangeShapeType="1"/>
              </p:cNvSpPr>
              <p:nvPr/>
            </p:nvSpPr>
            <p:spPr bwMode="auto">
              <a:xfrm flipH="1">
                <a:off x="2640" y="249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9" name="Oval 5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96" cy="96"/>
              </a:xfrm>
              <a:prstGeom prst="ellipse">
                <a:avLst/>
              </a:prstGeom>
              <a:solidFill>
                <a:srgbClr val="DE2C28"/>
              </a:solidFill>
              <a:ln w="12700">
                <a:solidFill>
                  <a:srgbClr val="DE2C2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 flipH="1">
                <a:off x="2640" y="278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96" cy="96"/>
              </a:xfrm>
              <a:prstGeom prst="ellipse">
                <a:avLst/>
              </a:prstGeom>
              <a:solidFill>
                <a:srgbClr val="DE2C28"/>
              </a:solidFill>
              <a:ln w="12700">
                <a:solidFill>
                  <a:srgbClr val="DE2C2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3" name="Oval 9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ellipse">
                <a:avLst/>
              </a:prstGeom>
              <a:solidFill>
                <a:srgbClr val="DE2C28"/>
              </a:solidFill>
              <a:ln w="12700">
                <a:solidFill>
                  <a:srgbClr val="DE2C2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6400800" y="3810000"/>
              <a:ext cx="2641600" cy="2057400"/>
              <a:chOff x="3024" y="2400"/>
              <a:chExt cx="1248" cy="1296"/>
            </a:xfrm>
          </p:grpSpPr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1248" cy="480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Arial" charset="0"/>
                  </a:rPr>
                  <a:t>Methods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1248" cy="43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 b="1">
                    <a:latin typeface="Arial" charset="0"/>
                  </a:rPr>
                  <a:t>Data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640" name="AutoShape 16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44" cy="384"/>
              </a:xfrm>
              <a:prstGeom prst="upDownArrow">
                <a:avLst>
                  <a:gd name="adj1" fmla="val 50000"/>
                  <a:gd name="adj2" fmla="val 53333"/>
                </a:avLst>
              </a:prstGeom>
              <a:solidFill>
                <a:srgbClr val="DE2C28"/>
              </a:solidFill>
              <a:ln w="12700">
                <a:solidFill>
                  <a:srgbClr val="DE2C28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2751668" y="3941769"/>
              <a:ext cx="2531534" cy="400050"/>
              <a:chOff x="1300" y="2483"/>
              <a:chExt cx="1196" cy="252"/>
            </a:xfrm>
          </p:grpSpPr>
          <p:sp>
            <p:nvSpPr>
              <p:cNvPr id="26636" name="Text Box 12"/>
              <p:cNvSpPr txBox="1">
                <a:spLocks noChangeArrowheads="1"/>
              </p:cNvSpPr>
              <p:nvPr/>
            </p:nvSpPr>
            <p:spPr bwMode="auto">
              <a:xfrm>
                <a:off x="1300" y="2483"/>
                <a:ext cx="4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chemeClr val="accent5">
                        <a:lumMod val="75000"/>
                      </a:schemeClr>
                    </a:solidFill>
                    <a:latin typeface="Verdana" pitchFamily="34" charset="0"/>
                  </a:rPr>
                  <a:t>Client</a:t>
                </a:r>
                <a:endParaRPr lang="en-US" altLang="en-US" dirty="0">
                  <a:solidFill>
                    <a:schemeClr val="accent5">
                      <a:lumMod val="75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26646" name="AutoShape 2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624" cy="144"/>
              </a:xfrm>
              <a:prstGeom prst="leftRightArrow">
                <a:avLst>
                  <a:gd name="adj1" fmla="val 50000"/>
                  <a:gd name="adj2" fmla="val 8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414732" y="5065432"/>
            <a:ext cx="9928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To achieve encapsulation in Java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Declare the </a:t>
            </a: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variables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 of a class as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Provide </a:t>
            </a: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public setter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getter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 methods to modify and view the variables values.</a:t>
            </a:r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Java, we accomplish encapsulation through the appropriate use of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visibility modifiers</a:t>
            </a:r>
            <a:endParaRPr lang="en-US" alt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Java reserved word that specifies particular characteristics of a method or data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We've used the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modifier to define constants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has three visibility modifiers: 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modifier involves inheritance, which we will discuss later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of a class that are declared with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visibility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referenced </a:t>
            </a:r>
            <a:r>
              <a:rPr lang="en-US" alt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anywhere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of a class that are declared with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visibility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referenced only </a:t>
            </a:r>
            <a:r>
              <a:rPr lang="en-US" alt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that class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declared without a visibility modifier have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visibility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can be referenced by any class in the 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package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Objects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Recall from our overview of objects in Topic 02 that an object has </a:t>
            </a:r>
            <a:r>
              <a:rPr lang="en-US" altLang="en-US" sz="2400" i="1" dirty="0">
                <a:solidFill>
                  <a:srgbClr val="FF0000"/>
                </a:solidFill>
              </a:rPr>
              <a:t>state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behavior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Consider a six-sided die (singular of dice)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/>
              <a:t>It’s state can be defined as which face is showing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/>
              <a:t>It’s primary behavior is that it can be rolled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We can represent a die in software by designing a class called </a:t>
            </a:r>
            <a:r>
              <a:rPr lang="en-US" altLang="en-US" sz="2400" dirty="0">
                <a:latin typeface="Courier New" pitchFamily="49" charset="0"/>
              </a:rPr>
              <a:t>Die</a:t>
            </a:r>
            <a:r>
              <a:rPr lang="en-US" altLang="en-US" sz="2400" dirty="0"/>
              <a:t> that models this state and behavior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/>
              <a:t>The class serves as the blueprint for a die object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We can then instantiate as many die objects as we need for any particular program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violate encapsulation because they allow the client to “reach in” and modify the values directly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variables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not be declared with public visibility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acceptable to give a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 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visibility, which allows it to be used outside of the class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constants do not violate encapsulation because, although the client can access it, its value cannot be changed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that provide the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object's services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declared with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visibility so that they can be invoked by clients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methods are also called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methods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method created simply to assist a service method is called a 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a support method is not intended to be called by a client, it should not be declared with public visibility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Visibility Modifiers</a:t>
            </a:r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1592036" y="2324100"/>
            <a:ext cx="9315450" cy="3276600"/>
            <a:chOff x="927" y="1008"/>
            <a:chExt cx="4401" cy="2064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2430" y="1008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public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125" y="1008"/>
              <a:ext cx="5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private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927" y="1632"/>
              <a:ext cx="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Variables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004" y="2496"/>
              <a:ext cx="5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Methods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itchFamily="34" charset="0"/>
              </a:endParaRPr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254085" y="4503739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Service methods</a:t>
            </a:r>
            <a:endParaRPr lang="en-US" alt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454652" y="4392612"/>
            <a:ext cx="11464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Support</a:t>
            </a:r>
            <a:endParaRPr lang="en-US" altLang="en-US" b="1" dirty="0">
              <a:latin typeface="Arial" charset="0"/>
            </a:endParaRPr>
          </a:p>
          <a:p>
            <a:pPr algn="ctr"/>
            <a:r>
              <a:rPr lang="en-US" altLang="en-US" b="1">
                <a:latin typeface="Arial" charset="0"/>
              </a:rPr>
              <a:t>methods</a:t>
            </a:r>
            <a:endParaRPr lang="en-US" altLang="en-US" dirty="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8159701" y="3132139"/>
            <a:ext cx="1736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charset="0"/>
              </a:rPr>
              <a:t>Enforce</a:t>
            </a:r>
          </a:p>
          <a:p>
            <a:pPr algn="ctr"/>
            <a:r>
              <a:rPr lang="en-US" altLang="en-US" b="1">
                <a:latin typeface="Arial" charset="0"/>
              </a:rPr>
              <a:t>encapsulation</a:t>
            </a:r>
            <a:endParaRPr lang="en-US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400501" y="3132139"/>
            <a:ext cx="1736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Violate</a:t>
            </a:r>
          </a:p>
          <a:p>
            <a:pPr algn="ctr"/>
            <a:r>
              <a:rPr lang="en-US" altLang="en-US" b="1">
                <a:solidFill>
                  <a:srgbClr val="FF0000"/>
                </a:solidFill>
                <a:latin typeface="Arial" charset="0"/>
              </a:rPr>
              <a:t>encapsulation</a:t>
            </a:r>
            <a:endParaRPr lang="en-US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4" grpId="0" autoUpdateAnimBg="0"/>
      <p:bldP spid="3073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Accessors and Mutators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instance data is private, a class usually provides services to access and modify data values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altLang="en-US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accessor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the current value of a variable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en-US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mutator</a:t>
            </a:r>
            <a:r>
              <a:rPr lang="en-US" altLang="en-US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the value of a variable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names of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accessor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mutator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methods take the form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getX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setX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respectively, where X is the name of the value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are sometimes called “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getters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and “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setters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Mutator Restrictions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use of mutators gives the class designer the ability to restrict a client’s options to modify an object’s state</a:t>
            </a:r>
          </a:p>
          <a:p>
            <a:pPr>
              <a:spcBef>
                <a:spcPct val="70000"/>
              </a:spcBef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mutator is often designed so that the values of variables can be set only within particular limits</a:t>
            </a:r>
          </a:p>
          <a:p>
            <a:pPr>
              <a:spcBef>
                <a:spcPct val="70000"/>
              </a:spcBef>
            </a:pP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the </a:t>
            </a:r>
            <a:r>
              <a:rPr lang="en-US" altLang="en-US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setFaceValue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mutator of the </a:t>
            </a:r>
            <a:r>
              <a:rPr lang="en-US" altLang="en-US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Die</a:t>
            </a:r>
            <a:r>
              <a:rPr lang="en-US" alt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should have restricted the value to the valid range (1 to MAX)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336800" y="2209800"/>
            <a:ext cx="8026400" cy="3581400"/>
            <a:chOff x="960" y="1296"/>
            <a:chExt cx="3792" cy="2256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579" y="2303"/>
              <a:ext cx="7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myMethod();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389" y="1535"/>
              <a:ext cx="5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myMethod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1703" y="1535"/>
              <a:ext cx="4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compute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621" y="1775"/>
              <a:ext cx="11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83" y="2783"/>
              <a:ext cx="19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     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885" y="2495"/>
              <a:ext cx="11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 </a:t>
              </a:r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245658" y="1814512"/>
            <a:ext cx="10668000" cy="790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the called method is in the same class, only the method name is needed</a:t>
            </a:r>
          </a:p>
        </p:txBody>
      </p:sp>
      <p:cxnSp>
        <p:nvCxnSpPr>
          <p:cNvPr id="33806" name="AutoShape 14"/>
          <p:cNvCxnSpPr>
            <a:cxnSpLocks noChangeShapeType="1"/>
            <a:stCxn id="33796" idx="0"/>
            <a:endCxn id="33798" idx="0"/>
          </p:cNvCxnSpPr>
          <p:nvPr/>
        </p:nvCxnSpPr>
        <p:spPr bwMode="auto">
          <a:xfrm flipH="1">
            <a:off x="4418542" y="2971800"/>
            <a:ext cx="1058" cy="8366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endCxn id="33796" idx="2"/>
          </p:cNvCxnSpPr>
          <p:nvPr/>
        </p:nvCxnSpPr>
        <p:spPr bwMode="auto">
          <a:xfrm>
            <a:off x="4419600" y="4435476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8" idx="3"/>
            <a:endCxn id="33801" idx="1"/>
          </p:cNvCxnSpPr>
          <p:nvPr/>
        </p:nvCxnSpPr>
        <p:spPr bwMode="auto">
          <a:xfrm flipV="1">
            <a:off x="5190067" y="3093245"/>
            <a:ext cx="2779183" cy="8842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801" idx="2"/>
            <a:endCxn id="33802" idx="0"/>
          </p:cNvCxnSpPr>
          <p:nvPr/>
        </p:nvCxnSpPr>
        <p:spPr bwMode="auto">
          <a:xfrm flipH="1">
            <a:off x="8093076" y="3216276"/>
            <a:ext cx="1058" cy="13541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4572000" y="4267200"/>
            <a:ext cx="3217333" cy="381000"/>
          </a:xfrm>
          <a:prstGeom prst="bentConnector3">
            <a:avLst>
              <a:gd name="adj1" fmla="val 44407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5384800" y="2209800"/>
            <a:ext cx="6096000" cy="3352800"/>
            <a:chOff x="2304" y="1392"/>
            <a:chExt cx="2880" cy="2112"/>
          </a:xfrm>
        </p:grpSpPr>
        <p:grpSp>
          <p:nvGrpSpPr>
            <p:cNvPr id="34819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3482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1" name="Text Box 5"/>
              <p:cNvSpPr txBox="1">
                <a:spLocks noChangeArrowheads="1"/>
              </p:cNvSpPr>
              <p:nvPr/>
            </p:nvSpPr>
            <p:spPr bwMode="auto">
              <a:xfrm>
                <a:off x="2943" y="1631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doIt</a:t>
                </a:r>
                <a:endParaRPr lang="en-US" altLang="en-US" sz="1600" b="1">
                  <a:solidFill>
                    <a:schemeClr val="bg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4" name="Text Box 8"/>
              <p:cNvSpPr txBox="1">
                <a:spLocks noChangeArrowheads="1"/>
              </p:cNvSpPr>
              <p:nvPr/>
            </p:nvSpPr>
            <p:spPr bwMode="auto">
              <a:xfrm>
                <a:off x="3037" y="1871"/>
                <a:ext cx="11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3045" y="3071"/>
                <a:ext cx="10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4826" name="Text Box 10"/>
              <p:cNvSpPr txBox="1">
                <a:spLocks noChangeArrowheads="1"/>
              </p:cNvSpPr>
              <p:nvPr/>
            </p:nvSpPr>
            <p:spPr bwMode="auto">
              <a:xfrm>
                <a:off x="4219" y="1631"/>
                <a:ext cx="43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helpMe</a:t>
                </a:r>
                <a:endParaRPr lang="en-US" altLang="en-US" sz="1600" b="1">
                  <a:solidFill>
                    <a:schemeClr val="bg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4827" name="Text Box 11"/>
              <p:cNvSpPr txBox="1">
                <a:spLocks noChangeArrowheads="1"/>
              </p:cNvSpPr>
              <p:nvPr/>
            </p:nvSpPr>
            <p:spPr bwMode="auto">
              <a:xfrm>
                <a:off x="2789" y="2351"/>
                <a:ext cx="61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latin typeface="Courier New" pitchFamily="49" charset="0"/>
                  </a:rPr>
                  <a:t>helpMe();</a:t>
                </a:r>
              </a:p>
            </p:txBody>
          </p:sp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4389" y="2735"/>
                <a:ext cx="10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4829" name="Text Box 13"/>
              <p:cNvSpPr txBox="1">
                <a:spLocks noChangeArrowheads="1"/>
              </p:cNvSpPr>
              <p:nvPr/>
            </p:nvSpPr>
            <p:spPr bwMode="auto">
              <a:xfrm>
                <a:off x="4381" y="1871"/>
                <a:ext cx="11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latin typeface="Times New Roman" pitchFamily="18" charset="0"/>
                  </a:rPr>
                  <a:t>  </a:t>
                </a:r>
              </a:p>
            </p:txBody>
          </p:sp>
        </p:grp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3045" y="2543"/>
              <a:ext cx="10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1828800" y="2209800"/>
            <a:ext cx="3149600" cy="3657600"/>
            <a:chOff x="816" y="1296"/>
            <a:chExt cx="1488" cy="2304"/>
          </a:xfrm>
        </p:grpSpPr>
        <p:sp>
          <p:nvSpPr>
            <p:cNvPr id="34832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199" y="2303"/>
              <a:ext cx="7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obj.doIt();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444" y="1535"/>
              <a:ext cx="3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urier New" pitchFamily="49" charset="0"/>
                </a:rPr>
                <a:t>main</a:t>
              </a:r>
              <a:endParaRPr lang="en-US" altLang="en-US" sz="16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512" y="2495"/>
              <a:ext cx="10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8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3483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309915" y="1810543"/>
            <a:ext cx="10566400" cy="79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  <a:stCxn id="34833" idx="0"/>
            <a:endCxn id="34834" idx="0"/>
          </p:cNvCxnSpPr>
          <p:nvPr/>
        </p:nvCxnSpPr>
        <p:spPr bwMode="auto">
          <a:xfrm>
            <a:off x="3409950" y="2971800"/>
            <a:ext cx="1058" cy="8366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36" idx="2"/>
            <a:endCxn id="34833" idx="2"/>
          </p:cNvCxnSpPr>
          <p:nvPr/>
        </p:nvCxnSpPr>
        <p:spPr bwMode="auto">
          <a:xfrm>
            <a:off x="3409950" y="4359276"/>
            <a:ext cx="0" cy="974724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/>
          <p:cNvCxnSpPr>
            <a:cxnSpLocks noChangeShapeType="1"/>
            <a:stCxn id="34825" idx="1"/>
            <a:endCxn id="34836" idx="3"/>
          </p:cNvCxnSpPr>
          <p:nvPr/>
        </p:nvCxnSpPr>
        <p:spPr bwMode="auto">
          <a:xfrm rot="10800000">
            <a:off x="3517900" y="4236245"/>
            <a:ext cx="3435350" cy="7620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9" idx="2"/>
            <a:endCxn id="34828" idx="0"/>
          </p:cNvCxnSpPr>
          <p:nvPr/>
        </p:nvCxnSpPr>
        <p:spPr bwMode="auto">
          <a:xfrm flipH="1">
            <a:off x="9906000" y="3216276"/>
            <a:ext cx="1" cy="11255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4" idx="2"/>
            <a:endCxn id="34827" idx="0"/>
          </p:cNvCxnSpPr>
          <p:nvPr/>
        </p:nvCxnSpPr>
        <p:spPr bwMode="auto">
          <a:xfrm flipH="1">
            <a:off x="7059083" y="3216276"/>
            <a:ext cx="2118" cy="5159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/>
          <p:cNvCxnSpPr>
            <a:cxnSpLocks noChangeShapeType="1"/>
            <a:stCxn id="34830" idx="2"/>
            <a:endCxn id="34825" idx="0"/>
          </p:cNvCxnSpPr>
          <p:nvPr/>
        </p:nvCxnSpPr>
        <p:spPr bwMode="auto">
          <a:xfrm>
            <a:off x="7061200" y="4283076"/>
            <a:ext cx="0" cy="5921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5" name="AutoShape 29"/>
          <p:cNvCxnSpPr>
            <a:cxnSpLocks noChangeShapeType="1"/>
            <a:stCxn id="34827" idx="3"/>
            <a:endCxn id="34829" idx="1"/>
          </p:cNvCxnSpPr>
          <p:nvPr/>
        </p:nvCxnSpPr>
        <p:spPr bwMode="auto">
          <a:xfrm flipV="1">
            <a:off x="7706783" y="3093245"/>
            <a:ext cx="2074334" cy="8080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24" idx="1"/>
            <a:endCxn id="34834" idx="3"/>
          </p:cNvCxnSpPr>
          <p:nvPr/>
        </p:nvCxnSpPr>
        <p:spPr bwMode="auto">
          <a:xfrm rot="10800000" flipV="1">
            <a:off x="4182533" y="3093244"/>
            <a:ext cx="2753784" cy="8842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7213600" y="4191000"/>
            <a:ext cx="2556933" cy="304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Header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8143" y="1741715"/>
            <a:ext cx="10566400" cy="644525"/>
          </a:xfrm>
        </p:spPr>
        <p:txBody>
          <a:bodyPr/>
          <a:lstStyle/>
          <a:p>
            <a:r>
              <a:rPr lang="en-US" altLang="en-US" dirty="0"/>
              <a:t>A method declaration begins with a </a:t>
            </a:r>
            <a:r>
              <a:rPr lang="en-US" altLang="en-US" i="1" dirty="0"/>
              <a:t>method header</a:t>
            </a:r>
            <a:endParaRPr lang="en-US" altLang="en-US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820334" y="2286001"/>
            <a:ext cx="7263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char calc (int num1, int num2, String message)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484451" y="3191783"/>
            <a:ext cx="10679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method</a:t>
            </a:r>
          </a:p>
          <a:p>
            <a:pPr algn="ctr"/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name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2994069" y="271712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05246" y="4208463"/>
            <a:ext cx="9012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return</a:t>
            </a:r>
          </a:p>
          <a:p>
            <a:pPr algn="ctr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type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2328333" y="2743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rot="-5400000">
            <a:off x="6027058" y="279400"/>
            <a:ext cx="304800" cy="5254171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157133" y="3282156"/>
            <a:ext cx="426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parameter list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012515" y="5003121"/>
            <a:ext cx="79856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The parameter list specifies the type and name of each parameter</a:t>
            </a:r>
          </a:p>
          <a:p>
            <a:endParaRPr lang="en-US" altLang="en-US" dirty="0">
              <a:solidFill>
                <a:schemeClr val="accent4">
                  <a:lumMod val="50000"/>
                </a:schemeClr>
              </a:solidFill>
              <a:latin typeface="Verdana" pitchFamily="34" charset="0"/>
            </a:endParaRPr>
          </a:p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The name of a parameter in the method declaration is called a formal parameter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43" grpId="0" build="p" bldLvl="4" autoUpdateAnimBg="0"/>
      <p:bldP spid="35844" grpId="0" autoUpdateAnimBg="0"/>
      <p:bldP spid="35845" grpId="0" autoUpdateAnimBg="0"/>
      <p:bldP spid="35846" grpId="0" animBg="1"/>
      <p:bldP spid="35847" grpId="0" autoUpdateAnimBg="0"/>
      <p:bldP spid="35848" grpId="0" animBg="1"/>
      <p:bldP spid="35849" grpId="0" animBg="1"/>
      <p:bldP spid="35850" grpId="0" autoUpdateAnimBg="0"/>
      <p:bldP spid="358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Body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915" y="1785969"/>
            <a:ext cx="10566400" cy="644525"/>
          </a:xfrm>
        </p:spPr>
        <p:txBody>
          <a:bodyPr/>
          <a:lstStyle/>
          <a:p>
            <a:r>
              <a:rPr lang="en-US" altLang="en-US" dirty="0"/>
              <a:t>The method header is followed by the </a:t>
            </a:r>
            <a:r>
              <a:rPr lang="en-US" altLang="en-US" i="1" dirty="0"/>
              <a:t>method body</a:t>
            </a:r>
            <a:endParaRPr lang="en-US" alt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89667" y="2230439"/>
            <a:ext cx="7571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urier New" pitchFamily="49" charset="0"/>
              </a:rPr>
              <a:t>char </a:t>
            </a:r>
            <a:r>
              <a:rPr lang="en-US" altLang="en-US" sz="2000" b="1" dirty="0" err="1">
                <a:latin typeface="Courier New" pitchFamily="49" charset="0"/>
              </a:rPr>
              <a:t>calc</a:t>
            </a:r>
            <a:r>
              <a:rPr lang="en-US" altLang="en-US" sz="2000" b="1" dirty="0">
                <a:latin typeface="Courier New" pitchFamily="49" charset="0"/>
              </a:rPr>
              <a:t> (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num1,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num2, String message) {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019300" y="2633664"/>
            <a:ext cx="60324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sum = num1 + num2;</a:t>
            </a:r>
          </a:p>
          <a:p>
            <a:r>
              <a:rPr lang="en-US" altLang="en-US" sz="2000" b="1" dirty="0">
                <a:latin typeface="Courier New" pitchFamily="49" charset="0"/>
              </a:rPr>
              <a:t>   char result = </a:t>
            </a:r>
            <a:r>
              <a:rPr lang="en-US" altLang="en-US" sz="2000" b="1" dirty="0" err="1">
                <a:latin typeface="Courier New" pitchFamily="49" charset="0"/>
              </a:rPr>
              <a:t>message.charAt</a:t>
            </a:r>
            <a:r>
              <a:rPr lang="en-US" altLang="en-US" sz="2000" b="1" dirty="0">
                <a:latin typeface="Courier New" pitchFamily="49" charset="0"/>
              </a:rPr>
              <a:t> (sum);</a:t>
            </a:r>
          </a:p>
          <a:p>
            <a:r>
              <a:rPr lang="en-US" altLang="en-US" sz="2000" b="1" dirty="0">
                <a:latin typeface="Courier New" pitchFamily="49" charset="0"/>
              </a:rPr>
              <a:t>   return result;</a:t>
            </a:r>
          </a:p>
          <a:p>
            <a:r>
              <a:rPr lang="en-US" alt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083657" y="4132227"/>
            <a:ext cx="29610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The return expression</a:t>
            </a:r>
          </a:p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must be consistent with</a:t>
            </a:r>
          </a:p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the return type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259589" y="3581364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035509" y="3712028"/>
            <a:ext cx="65142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sum</a:t>
            </a:r>
            <a:r>
              <a:rPr lang="en-US" altLang="en-US" sz="1800" b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and</a:t>
            </a:r>
            <a:r>
              <a:rPr lang="en-US" altLang="en-US" sz="1800" b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result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are local data</a:t>
            </a:r>
          </a:p>
          <a:p>
            <a:endParaRPr lang="en-US" altLang="en-US" dirty="0">
              <a:solidFill>
                <a:schemeClr val="accent4">
                  <a:lumMod val="50000"/>
                </a:schemeClr>
              </a:solidFill>
              <a:latin typeface="Verdana" pitchFamily="34" charset="0"/>
            </a:endParaRPr>
          </a:p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They are created each time the method is called, and are destroyed when it finishes executing</a:t>
            </a:r>
          </a:p>
          <a:p>
            <a:endParaRPr lang="en-US" altLang="en-US" sz="1800" b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bldLvl="4" autoUpdateAnimBg="0"/>
      <p:bldP spid="36868" grpId="0" autoUpdateAnimBg="0"/>
      <p:bldP spid="36869" grpId="0" autoUpdateAnimBg="0"/>
      <p:bldP spid="36870" grpId="0" autoUpdateAnimBg="0"/>
      <p:bldP spid="36871" grpId="0" animBg="1"/>
      <p:bldP spid="3687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return Statement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The </a:t>
            </a:r>
            <a:r>
              <a:rPr lang="en-US" altLang="en-US" sz="2400" i="1" dirty="0"/>
              <a:t>return type</a:t>
            </a:r>
            <a:r>
              <a:rPr lang="en-US" altLang="en-US" sz="2400" dirty="0"/>
              <a:t> of a method indicates the type of value that the method sends back to the calling location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A method that does not return a value has a</a:t>
            </a:r>
            <a:r>
              <a:rPr lang="en-US" altLang="en-US" sz="2400" dirty="0">
                <a:latin typeface="Courier New" pitchFamily="49" charset="0"/>
              </a:rPr>
              <a:t> void </a:t>
            </a:r>
            <a:r>
              <a:rPr lang="en-US" altLang="en-US" sz="2400" dirty="0"/>
              <a:t>return type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A </a:t>
            </a:r>
            <a:r>
              <a:rPr lang="en-US" altLang="en-US" sz="2400" i="1" dirty="0"/>
              <a:t>return statement</a:t>
            </a:r>
            <a:r>
              <a:rPr lang="en-US" altLang="en-US" sz="2400" dirty="0"/>
              <a:t> specifies the value that will be returned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return </a:t>
            </a:r>
            <a:r>
              <a:rPr lang="en-US" altLang="en-US" sz="2400" i="1" dirty="0">
                <a:latin typeface="Courier New" pitchFamily="49" charset="0"/>
              </a:rPr>
              <a:t>expression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Its expression must conform to the return type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class can contain </a:t>
            </a:r>
            <a:r>
              <a:rPr lang="en-US" altLang="en-US" sz="2400" dirty="0">
                <a:solidFill>
                  <a:srgbClr val="FF0000"/>
                </a:solidFill>
              </a:rPr>
              <a:t>data</a:t>
            </a:r>
            <a:r>
              <a:rPr lang="en-US" altLang="en-US" sz="2400" dirty="0"/>
              <a:t> declarations and </a:t>
            </a:r>
            <a:r>
              <a:rPr lang="en-US" altLang="en-US" sz="2400" dirty="0">
                <a:solidFill>
                  <a:srgbClr val="FF0000"/>
                </a:solidFill>
              </a:rPr>
              <a:t>method</a:t>
            </a:r>
            <a:r>
              <a:rPr lang="en-US" altLang="en-US" sz="2400" dirty="0"/>
              <a:t> declarations</a:t>
            </a:r>
          </a:p>
        </p:txBody>
      </p: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2336800" y="2437577"/>
            <a:ext cx="3962400" cy="3810000"/>
            <a:chOff x="864" y="1488"/>
            <a:chExt cx="1872" cy="2400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864" y="1488"/>
              <a:ext cx="1872" cy="2400"/>
            </a:xfrm>
            <a:prstGeom prst="flowChartAlternateProcess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056" y="2160"/>
              <a:ext cx="110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056" y="2712"/>
              <a:ext cx="110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056" y="3120"/>
              <a:ext cx="1104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08" y="1717"/>
              <a:ext cx="999" cy="233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err="1">
                  <a:latin typeface="Courier New" pitchFamily="49" charset="0"/>
                </a:rPr>
                <a:t>faceValue</a:t>
              </a:r>
              <a:r>
                <a:rPr lang="en-US" altLang="en-US" sz="1800" b="1" dirty="0">
                  <a:latin typeface="Courier New" pitchFamily="49" charset="0"/>
                </a:rPr>
                <a:t>;</a:t>
              </a: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704197" y="2764153"/>
            <a:ext cx="33473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Attribute declarations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510837" y="4516753"/>
            <a:ext cx="3118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Method declarations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5892800" y="2993576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5283200" y="3526976"/>
            <a:ext cx="1524000" cy="2438400"/>
            <a:chOff x="2256" y="2064"/>
            <a:chExt cx="960" cy="1536"/>
          </a:xfrm>
        </p:grpSpPr>
        <p:sp>
          <p:nvSpPr>
            <p:cNvPr id="15374" name="AutoShape 14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01001" y="6509658"/>
            <a:ext cx="3679370" cy="250372"/>
          </a:xfrm>
        </p:spPr>
        <p:txBody>
          <a:bodyPr/>
          <a:lstStyle/>
          <a:p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 dirty="0"/>
              <a:t>TK1114 sem1 20152016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bldLvl="2" autoUpdateAnimBg="0"/>
      <p:bldP spid="15370" grpId="0" autoUpdateAnimBg="0"/>
      <p:bldP spid="15371" grpId="0" autoUpdateAnimBg="0"/>
      <p:bldP spid="153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771711"/>
            <a:ext cx="10566400" cy="1219200"/>
          </a:xfrm>
        </p:spPr>
        <p:txBody>
          <a:bodyPr/>
          <a:lstStyle/>
          <a:p>
            <a:r>
              <a:rPr lang="en-US" altLang="en-US" dirty="0"/>
              <a:t>When a method is called, the </a:t>
            </a:r>
            <a:r>
              <a:rPr lang="en-US" altLang="en-US" i="1" dirty="0"/>
              <a:t>actual parameters</a:t>
            </a:r>
            <a:r>
              <a:rPr lang="en-US" altLang="en-US" dirty="0"/>
              <a:t> in the invocation are copied into the </a:t>
            </a:r>
            <a:r>
              <a:rPr lang="en-US" altLang="en-US" i="1" dirty="0"/>
              <a:t>formal parameters</a:t>
            </a:r>
            <a:r>
              <a:rPr lang="en-US" altLang="en-US" dirty="0"/>
              <a:t> in the method header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540000" y="3940175"/>
            <a:ext cx="7571316" cy="2035175"/>
            <a:chOff x="658" y="2338"/>
            <a:chExt cx="3577" cy="1282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35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latin typeface="Courier New" pitchFamily="49" charset="0"/>
                </a:rPr>
                <a:t>char </a:t>
              </a:r>
              <a:r>
                <a:rPr lang="en-US" altLang="en-US" sz="2000" b="1" dirty="0" err="1">
                  <a:latin typeface="Courier New" pitchFamily="49" charset="0"/>
                </a:rPr>
                <a:t>calc</a:t>
              </a:r>
              <a:r>
                <a:rPr lang="en-US" altLang="en-US" sz="2000" b="1" dirty="0">
                  <a:latin typeface="Courier New" pitchFamily="49" charset="0"/>
                </a:rPr>
                <a:t> (</a:t>
              </a:r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num1, </a:t>
              </a:r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num2, String message) {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285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latin typeface="Courier New" pitchFamily="49" charset="0"/>
                </a:rPr>
                <a:t>   </a:t>
              </a:r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sum = num1 + num2;</a:t>
              </a:r>
            </a:p>
            <a:p>
              <a:r>
                <a:rPr lang="en-US" altLang="en-US" sz="2000" b="1" dirty="0">
                  <a:latin typeface="Courier New" pitchFamily="49" charset="0"/>
                </a:rPr>
                <a:t>   char result = </a:t>
              </a:r>
              <a:r>
                <a:rPr lang="en-US" altLang="en-US" sz="2000" b="1" dirty="0" err="1">
                  <a:latin typeface="Courier New" pitchFamily="49" charset="0"/>
                </a:rPr>
                <a:t>message.charAt</a:t>
              </a:r>
              <a:r>
                <a:rPr lang="en-US" altLang="en-US" sz="2000" b="1" dirty="0">
                  <a:latin typeface="Courier New" pitchFamily="49" charset="0"/>
                </a:rPr>
                <a:t> (sum);</a:t>
              </a:r>
            </a:p>
            <a:p>
              <a:endParaRPr lang="en-US" altLang="en-US" sz="2000" b="1" dirty="0">
                <a:latin typeface="Courier New" pitchFamily="49" charset="0"/>
              </a:endParaRPr>
            </a:p>
            <a:p>
              <a:r>
                <a:rPr lang="en-US" altLang="en-US" sz="2000" b="1" dirty="0">
                  <a:latin typeface="Courier New" pitchFamily="49" charset="0"/>
                </a:rPr>
                <a:t>   return result;</a:t>
              </a:r>
            </a:p>
            <a:p>
              <a:r>
                <a:rPr lang="en-US" altLang="en-US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40000" y="2667001"/>
            <a:ext cx="5570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itchFamily="49" charset="0"/>
              </a:rPr>
              <a:t>ch = obj.calc 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320800" y="3505200"/>
            <a:ext cx="1016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602087" y="3200400"/>
            <a:ext cx="4080932" cy="762000"/>
            <a:chOff x="2352" y="1824"/>
            <a:chExt cx="2304" cy="480"/>
          </a:xfrm>
        </p:grpSpPr>
        <p:cxnSp>
          <p:nvCxnSpPr>
            <p:cNvPr id="38922" name="AutoShape 10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38925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6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7" name="Line 15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bldLvl="4" autoUpdateAnimBg="0"/>
      <p:bldP spid="38919" grpId="0" autoUpdateAnimBg="0"/>
      <p:bldP spid="389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z="2400" dirty="0"/>
              <a:t>As we’ve seen, local variables can be declared inside a method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The formal parameters of a method create </a:t>
            </a:r>
            <a:r>
              <a:rPr lang="en-US" altLang="en-US" sz="2400" i="1" dirty="0"/>
              <a:t>automatic local variables</a:t>
            </a:r>
            <a:r>
              <a:rPr lang="en-US" altLang="en-US" sz="2400" dirty="0"/>
              <a:t> when the method is invoked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When the method finishes, all local variables are destroyed (including the formal parameters)</a:t>
            </a:r>
          </a:p>
          <a:p>
            <a:pPr>
              <a:spcBef>
                <a:spcPct val="75000"/>
              </a:spcBef>
            </a:pPr>
            <a:r>
              <a:rPr lang="en-US" altLang="en-US" sz="2400" dirty="0"/>
              <a:t>Keep in mind that instance variables, declared at the class level, exists as long as the object exists</a:t>
            </a:r>
          </a:p>
          <a:p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37771" y="6379029"/>
            <a:ext cx="4673600" cy="381000"/>
          </a:xfrm>
        </p:spPr>
        <p:txBody>
          <a:bodyPr/>
          <a:lstStyle/>
          <a:p>
            <a:pPr algn="l"/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20" y="1901952"/>
            <a:ext cx="9509760" cy="43137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0" dirty="0"/>
              <a:t>Design and implement a class called </a:t>
            </a:r>
            <a:r>
              <a:rPr lang="en-US" altLang="en-US" sz="2400" dirty="0">
                <a:latin typeface="Courier New" pitchFamily="49" charset="0"/>
              </a:rPr>
              <a:t>Box</a:t>
            </a:r>
            <a:r>
              <a:rPr lang="en-US" altLang="en-US" sz="2400" b="0" dirty="0"/>
              <a:t> that contains instance data that represents the height, width, and depth of the box. Also include a </a:t>
            </a:r>
            <a:r>
              <a:rPr lang="en-US" altLang="en-US" sz="2400" b="0" dirty="0" err="1"/>
              <a:t>boolean</a:t>
            </a:r>
            <a:r>
              <a:rPr lang="en-US" altLang="en-US" sz="2400" b="0" dirty="0"/>
              <a:t> variable called full as instance data that represents if the box is full or not. 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Define three Box constructors</a:t>
            </a:r>
          </a:p>
          <a:p>
            <a:pPr lvl="2">
              <a:lnSpc>
                <a:spcPct val="90000"/>
              </a:lnSpc>
            </a:pPr>
            <a:r>
              <a:rPr lang="en-US" altLang="en-US" sz="1600" b="0" dirty="0"/>
              <a:t>no arguments and creates the unit box</a:t>
            </a:r>
          </a:p>
          <a:p>
            <a:pPr lvl="2">
              <a:lnSpc>
                <a:spcPct val="90000"/>
              </a:lnSpc>
            </a:pPr>
            <a:r>
              <a:rPr lang="en-US" altLang="en-US" sz="1600" b="0" dirty="0"/>
              <a:t>one argument and creates a cube of that size</a:t>
            </a:r>
          </a:p>
          <a:p>
            <a:pPr lvl="2">
              <a:lnSpc>
                <a:spcPct val="90000"/>
              </a:lnSpc>
            </a:pPr>
            <a:r>
              <a:rPr lang="en-US" altLang="en-US" sz="1600" b="0" dirty="0"/>
              <a:t>three arguments to accept and initialize the height, width, and depth of the box in that order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Each newly created Box is empty (the constructor should initialize full to false). 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/>
              <a:t>Other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Include a </a:t>
            </a:r>
            <a:r>
              <a:rPr lang="en-US" altLang="en-US" sz="2000" dirty="0" err="1">
                <a:latin typeface="Courier New" pitchFamily="49" charset="0"/>
              </a:rPr>
              <a:t>toString</a:t>
            </a:r>
            <a:r>
              <a:rPr lang="en-US" altLang="en-US" sz="2000" b="0" dirty="0"/>
              <a:t> method that returns a one-line description of the box. 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Include accessors (getter) and </a:t>
            </a:r>
            <a:r>
              <a:rPr lang="en-US" altLang="en-US" sz="2000" b="0" dirty="0" err="1"/>
              <a:t>mutators</a:t>
            </a:r>
            <a:r>
              <a:rPr lang="en-US" altLang="en-US" sz="2000" b="0" dirty="0"/>
              <a:t> (setter) methods for all instance data.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Include calculation of the volume of the box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TK1114 sem1 20182019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i="1" dirty="0"/>
              <a:t>values of the data </a:t>
            </a:r>
            <a:r>
              <a:rPr lang="en-US" altLang="en-US" sz="2800" dirty="0"/>
              <a:t>define the state of an object created from the class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functionality of the methods define the behaviors of the object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For our </a:t>
            </a:r>
            <a:r>
              <a:rPr lang="en-US" altLang="en-US" sz="2800" dirty="0">
                <a:latin typeface="Courier New" pitchFamily="49" charset="0"/>
              </a:rPr>
              <a:t>Die</a:t>
            </a:r>
            <a:r>
              <a:rPr lang="en-US" altLang="en-US" sz="2800" dirty="0"/>
              <a:t> class, we might declare an integer that represents the current value showing on the face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One of the methods would “roll” the die by setting that value to a random number between one and six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We would like to design the </a:t>
            </a:r>
            <a:r>
              <a:rPr lang="en-US" altLang="en-US" sz="2800" dirty="0">
                <a:latin typeface="Courier New" pitchFamily="49" charset="0"/>
              </a:rPr>
              <a:t>Die</a:t>
            </a:r>
            <a:r>
              <a:rPr lang="en-US" altLang="en-US" sz="2800" dirty="0"/>
              <a:t> class with other data and methods to make it a versatile and reusable resource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Any given program will not necessarily use all aspects of a given class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RollingDie.java</a:t>
            </a:r>
            <a:r>
              <a:rPr lang="en-US" altLang="en-US" sz="2800" dirty="0"/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Die.java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8001001" y="6509658"/>
            <a:ext cx="3679370" cy="25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© 2004 Pearson Addison-Wesley. All rights reserved</a:t>
            </a:r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/>
              <a:t>TK1114 sem1 20182019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119580" y="1270535"/>
            <a:ext cx="10092905" cy="495999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Die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final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6;  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face value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value showing on the die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Constructor: Sets the initial face value.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Die(){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Rolls the die and returns the result.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MAX) + 1;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MY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01001" y="6509658"/>
            <a:ext cx="3679370" cy="250372"/>
          </a:xfrm>
        </p:spPr>
        <p:txBody>
          <a:bodyPr/>
          <a:lstStyle/>
          <a:p>
            <a:r>
              <a:rPr lang="en-US" altLang="en-US"/>
              <a:t>TK1114 sem1 20182019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1120" y="6601968"/>
            <a:ext cx="7159752" cy="237744"/>
          </a:xfrm>
        </p:spPr>
        <p:txBody>
          <a:bodyPr/>
          <a:lstStyle/>
          <a:p>
            <a:r>
              <a:rPr lang="en-MY" dirty="0"/>
              <a:t>TK1114 sem1 20152016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TK1114 sem1 20182019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164566" y="981777"/>
            <a:ext cx="10265434" cy="51947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Face value </a:t>
            </a:r>
            <a:r>
              <a:rPr lang="en-MY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 Face value accessor.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MY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 Returns a string representation of this die.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result;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MY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8001001" y="6509658"/>
            <a:ext cx="3679370" cy="25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© 2004 Pearson Addison-Wesley. All rights reserved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C09C-289E-4520-BD8C-0ED062F4A7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 TK1114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TK1114</Template>
  <TotalTime>1948</TotalTime>
  <Words>2709</Words>
  <Application>Microsoft Office PowerPoint</Application>
  <PresentationFormat>Widescreen</PresentationFormat>
  <Paragraphs>612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Adobe Garamond Pro Bold</vt:lpstr>
      <vt:lpstr>Arial</vt:lpstr>
      <vt:lpstr>Arial Unicode MS</vt:lpstr>
      <vt:lpstr>Calibri</vt:lpstr>
      <vt:lpstr>Calibri Light</vt:lpstr>
      <vt:lpstr>Courier New</vt:lpstr>
      <vt:lpstr>Times New Roman</vt:lpstr>
      <vt:lpstr>Verdana</vt:lpstr>
      <vt:lpstr>Theme TK1114</vt:lpstr>
      <vt:lpstr>13 - Classes</vt:lpstr>
      <vt:lpstr>Introduction</vt:lpstr>
      <vt:lpstr>Writing Our Own Classes</vt:lpstr>
      <vt:lpstr>Classes and Objects</vt:lpstr>
      <vt:lpstr>Classes</vt:lpstr>
      <vt:lpstr>Classes</vt:lpstr>
      <vt:lpstr>Classes</vt:lpstr>
      <vt:lpstr>PowerPoint Presentation</vt:lpstr>
      <vt:lpstr>PowerPoint Presentation</vt:lpstr>
      <vt:lpstr>PowerPoint Presentation</vt:lpstr>
      <vt:lpstr>The Die Class</vt:lpstr>
      <vt:lpstr>The toString Method</vt:lpstr>
      <vt:lpstr>Constructors</vt:lpstr>
      <vt:lpstr>Data Scope</vt:lpstr>
      <vt:lpstr>Instance Data</vt:lpstr>
      <vt:lpstr>Example – Using the Die Class</vt:lpstr>
      <vt:lpstr>PowerPoint Presentation</vt:lpstr>
      <vt:lpstr>Instance Data</vt:lpstr>
      <vt:lpstr>Dice rolling probability</vt:lpstr>
      <vt:lpstr>UML Diagrams</vt:lpstr>
      <vt:lpstr>UML Class Diagrams</vt:lpstr>
      <vt:lpstr>Example : Car Class</vt:lpstr>
      <vt:lpstr>Example : Course Class</vt:lpstr>
      <vt:lpstr>Example : Circle Class</vt:lpstr>
      <vt:lpstr>PowerPoint Presentation</vt:lpstr>
      <vt:lpstr>PowerPoint Presentation</vt:lpstr>
      <vt:lpstr>Exercise</vt:lpstr>
      <vt:lpstr>Example : Riddle Class</vt:lpstr>
      <vt:lpstr>PowerPoint Presentation</vt:lpstr>
      <vt:lpstr>PowerPoint Presentation</vt:lpstr>
      <vt:lpstr>PowerPoint Presentation</vt:lpstr>
      <vt:lpstr>Example : Contact Class</vt:lpstr>
      <vt:lpstr>PowerPoint Presentation</vt:lpstr>
      <vt:lpstr>Example : TicTacToe Class 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Mutator Restrictions</vt:lpstr>
      <vt:lpstr>Method Control Flow</vt:lpstr>
      <vt:lpstr>Method Control Flow</vt:lpstr>
      <vt:lpstr>Method Header</vt:lpstr>
      <vt:lpstr>Method Body</vt:lpstr>
      <vt:lpstr>The return Statement</vt:lpstr>
      <vt:lpstr>Parameters</vt:lpstr>
      <vt:lpstr>Local Data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TK1114 Computer Programming</dc:title>
  <dc:creator>Windows User</dc:creator>
  <cp:lastModifiedBy>User</cp:lastModifiedBy>
  <cp:revision>61</cp:revision>
  <dcterms:created xsi:type="dcterms:W3CDTF">2016-03-12T23:57:12Z</dcterms:created>
  <dcterms:modified xsi:type="dcterms:W3CDTF">2020-07-20T21:19:23Z</dcterms:modified>
</cp:coreProperties>
</file>