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76" r:id="rId5"/>
    <p:sldId id="258" r:id="rId6"/>
    <p:sldId id="273" r:id="rId7"/>
    <p:sldId id="265" r:id="rId8"/>
    <p:sldId id="267" r:id="rId9"/>
    <p:sldId id="269" r:id="rId10"/>
    <p:sldId id="270" r:id="rId11"/>
    <p:sldId id="272" r:id="rId12"/>
    <p:sldId id="259" r:id="rId13"/>
    <p:sldId id="260" r:id="rId14"/>
    <p:sldId id="277" r:id="rId15"/>
    <p:sldId id="278" r:id="rId16"/>
    <p:sldId id="261" r:id="rId17"/>
    <p:sldId id="262" r:id="rId18"/>
    <p:sldId id="274" r:id="rId19"/>
    <p:sldId id="275" r:id="rId20"/>
    <p:sldId id="264" r:id="rId21"/>
    <p:sldId id="263" r:id="rId22"/>
    <p:sldId id="279" r:id="rId23"/>
    <p:sldId id="266" r:id="rId24"/>
  </p:sldIdLst>
  <p:sldSz cx="10080625" cy="7559675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702"/>
    <a:srgbClr val="D01399"/>
    <a:srgbClr val="4B1463"/>
    <a:srgbClr val="F406EF"/>
    <a:srgbClr val="BC0CE8"/>
    <a:srgbClr val="3D9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4" d="100"/>
          <a:sy n="94" d="100"/>
        </p:scale>
        <p:origin x="1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20F4-005D-AF44-B785-6E225A4DC902}" type="datetimeFigureOut">
              <a:rPr lang="en-IL" smtClean="0"/>
              <a:t>22/06/2021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DCBC-7653-3046-A3E2-132B0FB4D6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5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Evaluation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CBC-7653-3046-A3E2-132B0FB4D6A7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303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6838258"/>
            <a:ext cx="5241708" cy="7214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4B1463"/>
                </a:solidFill>
                <a:latin typeface="Arial"/>
              </a:rPr>
              <a:t>Project Presentation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504000" y="1120013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4B1463"/>
                </a:solidFill>
                <a:latin typeface="Arial"/>
              </a:rPr>
              <a:t>Fun with Wikipedia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D19C31C-58A1-8043-86BB-05E02B494DB7}"/>
              </a:ext>
            </a:extLst>
          </p:cNvPr>
          <p:cNvSpPr/>
          <p:nvPr/>
        </p:nvSpPr>
        <p:spPr>
          <a:xfrm>
            <a:off x="504000" y="3602416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</a:rPr>
              <a:t>Saifun</a:t>
            </a:r>
            <a:r>
              <a:rPr lang="en-US" sz="2800" b="0" strike="noStrike" spc="-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</a:rPr>
              <a:t>Naveh</a:t>
            </a:r>
            <a:r>
              <a:rPr lang="en-US" sz="2800" b="0" strike="noStrike" spc="-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</a:rPr>
              <a:t>, Maria </a:t>
            </a:r>
            <a:r>
              <a:rPr lang="en-US" sz="2800" b="0" strike="noStrike" spc="-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</a:rPr>
              <a:t>Tseytlin</a:t>
            </a:r>
            <a:endParaRPr lang="en-US" sz="2800" b="0" strike="noStrike" spc="-1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6AA7B-DA44-F94D-9E04-8B8BBB02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934" y="135893"/>
            <a:ext cx="1993326" cy="229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5E3B-7243-DD44-86F5-8C495EF5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IL" dirty="0"/>
              <a:t>Finally - </a:t>
            </a:r>
            <a:r>
              <a:rPr lang="en-IL" dirty="0">
                <a:solidFill>
                  <a:srgbClr val="3D9617"/>
                </a:solidFill>
              </a:rPr>
              <a:t>SUCCESS!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0CF48A3-9592-E449-876C-0B231F76747F}"/>
              </a:ext>
            </a:extLst>
          </p:cNvPr>
          <p:cNvSpPr/>
          <p:nvPr/>
        </p:nvSpPr>
        <p:spPr>
          <a:xfrm>
            <a:off x="704186" y="2770496"/>
            <a:ext cx="8685474" cy="336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/>
            <a:r>
              <a:rPr lang="en-IL" sz="4000" spc="-1" dirty="0">
                <a:solidFill>
                  <a:srgbClr val="4B1463"/>
                </a:solidFill>
              </a:rPr>
              <a:t>We used the NEMO corpus to </a:t>
            </a:r>
            <a:r>
              <a:rPr lang="en-US" sz="4000" spc="-1" dirty="0">
                <a:solidFill>
                  <a:srgbClr val="4B1463"/>
                </a:solidFill>
              </a:rPr>
              <a:t>finetune </a:t>
            </a:r>
            <a:r>
              <a:rPr lang="en-US" sz="4000" spc="-1" dirty="0" err="1">
                <a:solidFill>
                  <a:srgbClr val="4B1463"/>
                </a:solidFill>
              </a:rPr>
              <a:t>AlephBERT</a:t>
            </a:r>
            <a:r>
              <a:rPr lang="en-US" sz="4000" spc="-1" dirty="0">
                <a:solidFill>
                  <a:srgbClr val="4B1463"/>
                </a:solidFill>
              </a:rPr>
              <a:t> for NER.</a:t>
            </a:r>
          </a:p>
          <a:p>
            <a:endParaRPr lang="en-US" sz="3200" dirty="0"/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32539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Data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985319" y="1769040"/>
            <a:ext cx="8322454" cy="3785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615"/>
              </a:spcBef>
              <a:buClr>
                <a:srgbClr val="000000"/>
              </a:buClr>
              <a:buSzPct val="80000"/>
              <a:buFont typeface="System Font Regular"/>
              <a:buChar char="🧩"/>
            </a:pPr>
            <a:r>
              <a:rPr lang="en-US" sz="4000" spc="-1" dirty="0"/>
              <a:t> NEMO corpus – to fine tune </a:t>
            </a:r>
            <a:r>
              <a:rPr lang="en-US" sz="4000" spc="-1" dirty="0" err="1"/>
              <a:t>AlephBERT</a:t>
            </a:r>
            <a:r>
              <a:rPr lang="en-US" sz="4000" spc="-1" dirty="0"/>
              <a:t> for NER</a:t>
            </a:r>
            <a:endParaRPr lang="he-IL" sz="4000" spc="-1" dirty="0"/>
          </a:p>
          <a:p>
            <a:pPr marL="451260" indent="-342900">
              <a:spcBef>
                <a:spcPts val="615"/>
              </a:spcBef>
              <a:buClr>
                <a:srgbClr val="000000"/>
              </a:buClr>
              <a:buSzPct val="80000"/>
              <a:buFont typeface="System Font Regular"/>
              <a:buChar char="🧩"/>
            </a:pPr>
            <a:r>
              <a:rPr lang="en-US" sz="4000" spc="-1" dirty="0"/>
              <a:t> Articles and social media – get information about the subject of the article.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latin typeface="Arial"/>
              </a:rPr>
              <a:t>Pipeline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46675B-CD57-3C40-8EF6-BD0DA6D4268B}"/>
              </a:ext>
            </a:extLst>
          </p:cNvPr>
          <p:cNvSpPr/>
          <p:nvPr/>
        </p:nvSpPr>
        <p:spPr>
          <a:xfrm>
            <a:off x="478598" y="1791496"/>
            <a:ext cx="1910687" cy="212905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Morphological and Syntactic Analysis</a:t>
            </a:r>
          </a:p>
          <a:p>
            <a:pPr algn="ctr"/>
            <a:endParaRPr lang="en-US" dirty="0"/>
          </a:p>
          <a:p>
            <a:pPr algn="ctr" rtl="1"/>
            <a:r>
              <a:rPr lang="en-US" dirty="0"/>
              <a:t>Stanza</a:t>
            </a:r>
            <a:endParaRPr lang="en-IL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988D16-1676-DB4E-A362-BAACAA09DC5C}"/>
              </a:ext>
            </a:extLst>
          </p:cNvPr>
          <p:cNvSpPr/>
          <p:nvPr/>
        </p:nvSpPr>
        <p:spPr>
          <a:xfrm>
            <a:off x="2677231" y="2385173"/>
            <a:ext cx="1910687" cy="21290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AlephBERT + NER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963586-475B-4A41-A06E-7B97F1D54D81}"/>
              </a:ext>
            </a:extLst>
          </p:cNvPr>
          <p:cNvSpPr/>
          <p:nvPr/>
        </p:nvSpPr>
        <p:spPr>
          <a:xfrm>
            <a:off x="4875864" y="3248167"/>
            <a:ext cx="1910687" cy="21290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Open</a:t>
            </a:r>
          </a:p>
          <a:p>
            <a:pPr algn="ctr"/>
            <a:r>
              <a:rPr lang="en-IL" dirty="0"/>
              <a:t>Information Extraction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DF2B8E-248C-D148-9509-EC53A59B796A}"/>
              </a:ext>
            </a:extLst>
          </p:cNvPr>
          <p:cNvSpPr/>
          <p:nvPr/>
        </p:nvSpPr>
        <p:spPr>
          <a:xfrm>
            <a:off x="7074497" y="3920547"/>
            <a:ext cx="1910687" cy="2129051"/>
          </a:xfrm>
          <a:prstGeom prst="roundRect">
            <a:avLst/>
          </a:prstGeom>
          <a:solidFill>
            <a:srgbClr val="D013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Datetime extraction</a:t>
            </a:r>
          </a:p>
        </p:txBody>
      </p:sp>
      <p:pic>
        <p:nvPicPr>
          <p:cNvPr id="1026" name="Picture 2" descr="File, text Free Icon of Feather">
            <a:extLst>
              <a:ext uri="{FF2B5EF4-FFF2-40B4-BE49-F238E27FC236}">
                <a16:creationId xmlns:a16="http://schemas.microsoft.com/office/drawing/2014/main" id="{CEEE3CC1-A821-3741-B3B2-6B8C1918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9" y="4762585"/>
            <a:ext cx="1229266" cy="12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5684B4-744D-D049-8341-44DAA0DBDE38}"/>
              </a:ext>
            </a:extLst>
          </p:cNvPr>
          <p:cNvCxnSpPr>
            <a:cxnSpLocks/>
            <a:stCxn id="1026" idx="0"/>
            <a:endCxn id="3" idx="2"/>
          </p:cNvCxnSpPr>
          <p:nvPr/>
        </p:nvCxnSpPr>
        <p:spPr>
          <a:xfrm flipV="1">
            <a:off x="1433942" y="3920547"/>
            <a:ext cx="0" cy="84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177CFAE-0043-4444-ACFA-C174EDF1D705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>
            <a:off x="2236419" y="989018"/>
            <a:ext cx="593677" cy="2198633"/>
          </a:xfrm>
          <a:prstGeom prst="bentConnector3">
            <a:avLst>
              <a:gd name="adj1" fmla="val -3850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12027E2-7A0F-4F40-B42A-CAACFB498EF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4300394" y="3846404"/>
            <a:ext cx="862994" cy="2198633"/>
          </a:xfrm>
          <a:prstGeom prst="bentConnector3">
            <a:avLst>
              <a:gd name="adj1" fmla="val 1264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E405C5-34A4-394F-9F15-78CB5F8530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6594334" y="2485041"/>
            <a:ext cx="672380" cy="2198633"/>
          </a:xfrm>
          <a:prstGeom prst="bentConnector3">
            <a:avLst>
              <a:gd name="adj1" fmla="val -3399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Json Icon Png #2421 - Free Icons Library">
            <a:extLst>
              <a:ext uri="{FF2B5EF4-FFF2-40B4-BE49-F238E27FC236}">
                <a16:creationId xmlns:a16="http://schemas.microsoft.com/office/drawing/2014/main" id="{67E06648-F000-B843-A219-4E579736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063" y="1808330"/>
            <a:ext cx="1153686" cy="11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812A3EB-5AC7-6242-AA70-4D737063ADEC}"/>
              </a:ext>
            </a:extLst>
          </p:cNvPr>
          <p:cNvCxnSpPr>
            <a:cxnSpLocks/>
            <a:stCxn id="8" idx="3"/>
            <a:endCxn id="1028" idx="2"/>
          </p:cNvCxnSpPr>
          <p:nvPr/>
        </p:nvCxnSpPr>
        <p:spPr>
          <a:xfrm flipV="1">
            <a:off x="8985184" y="2962016"/>
            <a:ext cx="451722" cy="20230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4FFA62-0C6B-1A4D-B380-E2EBE040D9E3}"/>
              </a:ext>
            </a:extLst>
          </p:cNvPr>
          <p:cNvSpPr/>
          <p:nvPr/>
        </p:nvSpPr>
        <p:spPr>
          <a:xfrm>
            <a:off x="3889612" y="5882185"/>
            <a:ext cx="1774209" cy="696036"/>
          </a:xfrm>
          <a:prstGeom prst="roundRect">
            <a:avLst/>
          </a:prstGeom>
          <a:solidFill>
            <a:srgbClr val="FE8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Evaluation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C78F813-CF7B-3542-B81D-AB9B0ED7B133}"/>
              </a:ext>
            </a:extLst>
          </p:cNvPr>
          <p:cNvSpPr/>
          <p:nvPr/>
        </p:nvSpPr>
        <p:spPr>
          <a:xfrm>
            <a:off x="606715" y="5219147"/>
            <a:ext cx="1505509" cy="75615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Information Extraction</a:t>
            </a:r>
          </a:p>
        </p:txBody>
      </p:sp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Running Example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C3ABB-CF88-CE4C-B383-027A19BE5976}"/>
              </a:ext>
            </a:extLst>
          </p:cNvPr>
          <p:cNvSpPr txBox="1"/>
          <p:nvPr/>
        </p:nvSpPr>
        <p:spPr>
          <a:xfrm>
            <a:off x="2558821" y="1555055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>
                <a:solidFill>
                  <a:srgbClr val="4B1463"/>
                </a:solidFill>
              </a:rPr>
              <a:t>אלברט איינשטיין נולד בגרמניה וגר בשוויץ</a:t>
            </a:r>
            <a:endParaRPr lang="en-IL" b="1" dirty="0">
              <a:solidFill>
                <a:srgbClr val="4B14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0878C-2AEE-F242-90F0-C18136797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" t="10689" r="1" b="12406"/>
          <a:stretch/>
        </p:blipFill>
        <p:spPr>
          <a:xfrm>
            <a:off x="2638354" y="2138372"/>
            <a:ext cx="3934279" cy="174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99373-86EF-3E4A-928E-FF7E46145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5" b="10014"/>
          <a:stretch/>
        </p:blipFill>
        <p:spPr>
          <a:xfrm>
            <a:off x="2541712" y="5233100"/>
            <a:ext cx="4686300" cy="586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E9787-AC8B-234B-AD9F-6D1F10638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821" y="4270739"/>
            <a:ext cx="6858000" cy="31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27AD03-98BA-7647-A2CD-047A3E6324B5}"/>
              </a:ext>
            </a:extLst>
          </p:cNvPr>
          <p:cNvSpPr txBox="1"/>
          <p:nvPr/>
        </p:nvSpPr>
        <p:spPr>
          <a:xfrm>
            <a:off x="1214016" y="158437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Input:</a:t>
            </a:r>
            <a:endParaRPr lang="en-IL" dirty="0"/>
          </a:p>
        </p:txBody>
      </p:sp>
      <p:pic>
        <p:nvPicPr>
          <p:cNvPr id="12" name="Picture 2" descr="File, text Free Icon of Feather">
            <a:extLst>
              <a:ext uri="{FF2B5EF4-FFF2-40B4-BE49-F238E27FC236}">
                <a16:creationId xmlns:a16="http://schemas.microsoft.com/office/drawing/2014/main" id="{4D795597-DD54-024B-B5EE-2EB11F0B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" y="1516314"/>
            <a:ext cx="505451" cy="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703E24-CB39-8343-BCA9-5041166B4A91}"/>
              </a:ext>
            </a:extLst>
          </p:cNvPr>
          <p:cNvSpPr/>
          <p:nvPr/>
        </p:nvSpPr>
        <p:spPr>
          <a:xfrm>
            <a:off x="606715" y="2540602"/>
            <a:ext cx="1505509" cy="7561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Stanza</a:t>
            </a:r>
            <a:endParaRPr lang="en-IL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42952F-880D-F845-A66E-99A7D186802E}"/>
              </a:ext>
            </a:extLst>
          </p:cNvPr>
          <p:cNvSpPr/>
          <p:nvPr/>
        </p:nvSpPr>
        <p:spPr>
          <a:xfrm>
            <a:off x="606715" y="4072974"/>
            <a:ext cx="1505509" cy="75615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NER</a:t>
            </a:r>
          </a:p>
        </p:txBody>
      </p:sp>
      <p:pic>
        <p:nvPicPr>
          <p:cNvPr id="16" name="Picture 4" descr="Json Icon Png #2421 - Free Icons Library">
            <a:extLst>
              <a:ext uri="{FF2B5EF4-FFF2-40B4-BE49-F238E27FC236}">
                <a16:creationId xmlns:a16="http://schemas.microsoft.com/office/drawing/2014/main" id="{5E1F0DA1-37C4-D74F-AD9C-58E00012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1" y="6958717"/>
            <a:ext cx="509641" cy="5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3A748-9A45-0341-B710-85F1B2F5BD9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59469" y="1974960"/>
            <a:ext cx="1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F350E-0A46-4546-A28B-46A3EEB5B51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359470" y="3296756"/>
            <a:ext cx="0" cy="77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BC663-2BDD-8643-B013-09760F57EBD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359470" y="4829128"/>
            <a:ext cx="0" cy="39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5E132-14AF-D148-B50A-5BF33865191A}"/>
              </a:ext>
            </a:extLst>
          </p:cNvPr>
          <p:cNvSpPr/>
          <p:nvPr/>
        </p:nvSpPr>
        <p:spPr>
          <a:xfrm>
            <a:off x="890111" y="6124544"/>
            <a:ext cx="1495902" cy="75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8A66AE-818F-3641-9B7C-184F5FFF4A1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359469" y="5975301"/>
            <a:ext cx="1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365D090-9986-594C-BD6C-3A91786AD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469" y="6986947"/>
            <a:ext cx="8509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3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latin typeface="Arial"/>
              </a:rPr>
              <a:t>Another example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5CEF6-8C06-FB45-B47D-6E251988200D}"/>
              </a:ext>
            </a:extLst>
          </p:cNvPr>
          <p:cNvSpPr txBox="1"/>
          <p:nvPr/>
        </p:nvSpPr>
        <p:spPr>
          <a:xfrm>
            <a:off x="655851" y="1987200"/>
            <a:ext cx="891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200" b="1" dirty="0">
                <a:solidFill>
                  <a:srgbClr val="4B1463"/>
                </a:solidFill>
              </a:rPr>
              <a:t>אברהם נדל עבד בחברת אגד כנהג אוטובוס בישראל</a:t>
            </a:r>
            <a:endParaRPr lang="en-IL" sz="3200" b="1" dirty="0">
              <a:solidFill>
                <a:srgbClr val="4B146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AC8A5A-7533-1B40-8A01-5DA936B32E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115565" y="2571975"/>
            <a:ext cx="1" cy="103401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7730833-27E3-B544-9F2A-6A5127249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4"/>
          <a:stretch/>
        </p:blipFill>
        <p:spPr>
          <a:xfrm>
            <a:off x="2724001" y="3605993"/>
            <a:ext cx="4783127" cy="13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What went as expected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EB16D9E-FFDE-7341-9ED2-0B3A2E815FD1}"/>
              </a:ext>
            </a:extLst>
          </p:cNvPr>
          <p:cNvSpPr/>
          <p:nvPr/>
        </p:nvSpPr>
        <p:spPr>
          <a:xfrm>
            <a:off x="1149636" y="1897789"/>
            <a:ext cx="8021660" cy="3190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buFont typeface="System Font Regular"/>
              <a:buChar char="🧩"/>
            </a:pPr>
            <a:r>
              <a:rPr lang="en-US" sz="3200" spc="-1" dirty="0" err="1"/>
              <a:t>AlephBERT</a:t>
            </a:r>
            <a:r>
              <a:rPr lang="en-US" sz="3200" spc="-1" dirty="0"/>
              <a:t> is very convenient and easy to train for many tasks</a:t>
            </a:r>
            <a:r>
              <a:rPr lang="en-US" sz="3200" spc="-1" dirty="0">
                <a:latin typeface="Arial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System Font Regular"/>
              <a:buChar char="🧩"/>
            </a:pPr>
            <a:r>
              <a:rPr lang="en-US" sz="3200" spc="-1" dirty="0">
                <a:latin typeface="Arial"/>
              </a:rPr>
              <a:t>The NER part had pretty good results, we got an F-score of 83.3%</a:t>
            </a:r>
            <a:endParaRPr lang="he-IL" sz="3200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System Font Regular"/>
              <a:buChar char="🧩"/>
            </a:pPr>
            <a:r>
              <a:rPr lang="he-IL" sz="3200" spc="-1" dirty="0">
                <a:latin typeface="Arial"/>
              </a:rPr>
              <a:t> </a:t>
            </a:r>
            <a:r>
              <a:rPr lang="en-US" sz="3200" spc="-1" dirty="0">
                <a:latin typeface="Arial"/>
              </a:rPr>
              <a:t>Finding data was not hard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latin typeface="Arial"/>
              </a:rPr>
              <a:t>Insights so far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958565" y="1449346"/>
            <a:ext cx="8425644" cy="4664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lnSpc>
                <a:spcPct val="100000"/>
              </a:lnSpc>
              <a:buFont typeface="System Font Regular"/>
              <a:buChar char="🧩"/>
            </a:pPr>
            <a:r>
              <a:rPr lang="he-IL" sz="3200" spc="-1" dirty="0" err="1">
                <a:latin typeface="Arial"/>
              </a:rPr>
              <a:t>T</a:t>
            </a:r>
            <a:r>
              <a:rPr lang="en-US" sz="3200" spc="-1" dirty="0">
                <a:latin typeface="Arial"/>
              </a:rPr>
              <a:t>here are some more difficult cases – </a:t>
            </a:r>
            <a:r>
              <a:rPr lang="he-IL" sz="3200" spc="-1" dirty="0" err="1">
                <a:latin typeface="Arial"/>
              </a:rPr>
              <a:t>for</a:t>
            </a:r>
            <a:r>
              <a:rPr lang="he-IL" sz="3200" spc="-1" dirty="0">
                <a:latin typeface="Arial"/>
              </a:rPr>
              <a:t> </a:t>
            </a:r>
            <a:r>
              <a:rPr lang="he-IL" sz="3200" spc="-1" dirty="0" err="1">
                <a:latin typeface="Arial"/>
              </a:rPr>
              <a:t>example</a:t>
            </a:r>
            <a:r>
              <a:rPr lang="he-IL" sz="3200" spc="-1" dirty="0">
                <a:latin typeface="Arial"/>
              </a:rPr>
              <a:t> משפטים שמניים </a:t>
            </a:r>
          </a:p>
          <a:p>
            <a:pPr lvl="1"/>
            <a:r>
              <a:rPr lang="en-US" sz="3200" spc="-1" dirty="0">
                <a:latin typeface="Arial"/>
              </a:rPr>
              <a:t> </a:t>
            </a:r>
            <a:r>
              <a:rPr lang="he-IL" sz="3200" spc="-1" dirty="0">
                <a:latin typeface="Arial"/>
              </a:rPr>
              <a:t>	</a:t>
            </a:r>
            <a:r>
              <a:rPr lang="en-US" sz="3200" spc="-1" dirty="0">
                <a:solidFill>
                  <a:srgbClr val="4B1463"/>
                </a:solidFill>
              </a:rPr>
              <a:t>"</a:t>
            </a:r>
            <a:r>
              <a:rPr lang="en-US" sz="3200" spc="-1" dirty="0" err="1">
                <a:solidFill>
                  <a:srgbClr val="4B1463"/>
                </a:solidFill>
                <a:latin typeface="Arial"/>
              </a:rPr>
              <a:t>א</a:t>
            </a:r>
            <a:r>
              <a:rPr lang="he-IL" sz="3200" spc="-1" dirty="0">
                <a:solidFill>
                  <a:srgbClr val="4B1463"/>
                </a:solidFill>
                <a:latin typeface="Arial"/>
              </a:rPr>
              <a:t>לברט איינשטיין הוא מדען גרמני</a:t>
            </a:r>
            <a:r>
              <a:rPr lang="en-US" sz="3200" spc="-1" dirty="0">
                <a:solidFill>
                  <a:srgbClr val="4B1463"/>
                </a:solidFill>
                <a:latin typeface="Arial"/>
              </a:rPr>
              <a:t>”</a:t>
            </a:r>
            <a:endParaRPr lang="en-US" sz="1400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System Font Regular"/>
              <a:buChar char="🧩"/>
            </a:pPr>
            <a:r>
              <a:rPr lang="en-US" sz="3200" spc="-1" dirty="0">
                <a:latin typeface="Arial"/>
              </a:rPr>
              <a:t> There is some information that couldn’t be extracted using the pipeline, ex. occupation</a:t>
            </a:r>
          </a:p>
          <a:p>
            <a:pPr marL="457200" indent="-457200">
              <a:lnSpc>
                <a:spcPct val="100000"/>
              </a:lnSpc>
              <a:buFont typeface="System Font Regular"/>
              <a:buChar char="🧩"/>
            </a:pPr>
            <a:r>
              <a:rPr lang="en-US" sz="3200" spc="-1" dirty="0">
                <a:latin typeface="Arial"/>
              </a:rPr>
              <a:t>Contextual understanding – </a:t>
            </a:r>
            <a:r>
              <a:rPr lang="he-IL" sz="3200" spc="-1" dirty="0">
                <a:latin typeface="Arial"/>
              </a:rPr>
              <a:t>איינשטיין לא נולד בגרמניה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9118D7-F530-1743-AC9B-D3E607D1D0C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672" y="478737"/>
            <a:ext cx="9071280" cy="4898477"/>
          </a:xfrm>
        </p:spPr>
        <p:txBody>
          <a:bodyPr/>
          <a:lstStyle/>
          <a:p>
            <a:pPr marL="0" indent="0" algn="ctr">
              <a:buNone/>
            </a:pPr>
            <a:r>
              <a:rPr lang="en-IL" sz="8000" dirty="0">
                <a:solidFill>
                  <a:srgbClr val="4B1463"/>
                </a:solidFill>
              </a:rPr>
              <a:t>Goal 2</a:t>
            </a:r>
          </a:p>
          <a:p>
            <a:pPr marL="0" indent="0" algn="ctr">
              <a:buNone/>
            </a:pPr>
            <a:r>
              <a:rPr lang="en-IL" sz="8000" dirty="0">
                <a:solidFill>
                  <a:srgbClr val="4B1463"/>
                </a:solidFill>
              </a:rPr>
              <a:t>Article Generation</a:t>
            </a:r>
          </a:p>
        </p:txBody>
      </p:sp>
      <p:pic>
        <p:nvPicPr>
          <p:cNvPr id="3074" name="Picture 2" descr="How To Get Started With OpenAI&amp;#39;s GPT-2 For Text Generation">
            <a:extLst>
              <a:ext uri="{FF2B5EF4-FFF2-40B4-BE49-F238E27FC236}">
                <a16:creationId xmlns:a16="http://schemas.microsoft.com/office/drawing/2014/main" id="{C477A216-B9B9-EC40-BF92-2C0F6375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89" y="5158862"/>
            <a:ext cx="3802655" cy="26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w To Get Started With OpenAI&amp;#39;s GPT-2 For Text Generation">
            <a:extLst>
              <a:ext uri="{FF2B5EF4-FFF2-40B4-BE49-F238E27FC236}">
                <a16:creationId xmlns:a16="http://schemas.microsoft.com/office/drawing/2014/main" id="{F7E8CC52-672E-4F45-995E-440D941A9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"/>
          <a:stretch/>
        </p:blipFill>
        <p:spPr bwMode="auto">
          <a:xfrm>
            <a:off x="3062174" y="5158858"/>
            <a:ext cx="3748063" cy="26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ow To Get Started With OpenAI&amp;#39;s GPT-2 For Text Generation">
            <a:extLst>
              <a:ext uri="{FF2B5EF4-FFF2-40B4-BE49-F238E27FC236}">
                <a16:creationId xmlns:a16="http://schemas.microsoft.com/office/drawing/2014/main" id="{EBE8E99E-4238-2C4A-8D94-415435103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"/>
          <a:stretch/>
        </p:blipFill>
        <p:spPr bwMode="auto">
          <a:xfrm>
            <a:off x="-631297" y="5158859"/>
            <a:ext cx="3748063" cy="26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2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Data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985319" y="1787858"/>
            <a:ext cx="8322454" cy="3766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615"/>
              </a:spcBef>
              <a:buClr>
                <a:srgbClr val="000000"/>
              </a:buClr>
              <a:buSzPct val="80000"/>
              <a:buFont typeface="System Font Regular"/>
              <a:buChar char="🧩"/>
            </a:pPr>
            <a:r>
              <a:rPr lang="en-US" sz="4000" spc="-1" dirty="0"/>
              <a:t>  </a:t>
            </a:r>
            <a:r>
              <a:rPr lang="en-US" sz="4000" spc="-1" dirty="0" err="1"/>
              <a:t>Wikidata</a:t>
            </a:r>
            <a:r>
              <a:rPr lang="en-US" sz="4000" spc="-1" dirty="0"/>
              <a:t> RDF JSONs – the input of the process</a:t>
            </a:r>
          </a:p>
          <a:p>
            <a:pPr marL="451260" indent="-342900">
              <a:spcBef>
                <a:spcPts val="615"/>
              </a:spcBef>
              <a:buClr>
                <a:srgbClr val="000000"/>
              </a:buClr>
              <a:buSzPct val="80000"/>
              <a:buFont typeface="System Font Regular"/>
              <a:buChar char="🧩"/>
            </a:pPr>
            <a:r>
              <a:rPr lang="en-US" sz="4000" spc="-1" dirty="0"/>
              <a:t>  Articles from Wikipedia – to learn the structure</a:t>
            </a:r>
            <a:r>
              <a:rPr lang="he-IL" sz="4000" spc="-1" dirty="0"/>
              <a:t> </a:t>
            </a:r>
            <a:r>
              <a:rPr lang="he-IL" sz="4000" spc="-1" dirty="0" err="1"/>
              <a:t>o</a:t>
            </a:r>
            <a:r>
              <a:rPr lang="en-US" sz="4000" spc="-1" dirty="0"/>
              <a:t>f Wikipedia articles.</a:t>
            </a:r>
          </a:p>
        </p:txBody>
      </p:sp>
    </p:spTree>
    <p:extLst>
      <p:ext uri="{BB962C8B-B14F-4D97-AF65-F5344CB8AC3E}">
        <p14:creationId xmlns:p14="http://schemas.microsoft.com/office/powerpoint/2010/main" val="181216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Further work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936000" y="2376000"/>
            <a:ext cx="8207640" cy="14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F59F168F-75FA-9A41-ACCC-4138EC1AA4D8}"/>
              </a:ext>
            </a:extLst>
          </p:cNvPr>
          <p:cNvSpPr/>
          <p:nvPr/>
        </p:nvSpPr>
        <p:spPr>
          <a:xfrm>
            <a:off x="717883" y="1719026"/>
            <a:ext cx="8857397" cy="3766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r>
              <a:rPr lang="en-US" sz="4000" spc="-1" dirty="0"/>
              <a:t>Goal 1 improvements</a:t>
            </a:r>
            <a:endParaRPr lang="he-IL" sz="4000" spc="-1" dirty="0"/>
          </a:p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r>
              <a:rPr lang="en-US" sz="4000" spc="-1" dirty="0"/>
              <a:t>Goal 2 implementation</a:t>
            </a:r>
          </a:p>
          <a:p>
            <a:pPr marL="571500" indent="-571500">
              <a:buSzPct val="80000"/>
              <a:buFont typeface="System Font Regular"/>
              <a:buChar char="🧩"/>
            </a:pPr>
            <a:r>
              <a:rPr lang="en-US" sz="4000" spc="-1" dirty="0"/>
              <a:t>Combining text generation using </a:t>
            </a:r>
            <a:r>
              <a:rPr lang="en-US" sz="4000" spc="-1" dirty="0" err="1"/>
              <a:t>Wikidata</a:t>
            </a:r>
            <a:r>
              <a:rPr lang="en-US" sz="4000" spc="-1" dirty="0"/>
              <a:t> information and text summary</a:t>
            </a:r>
          </a:p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r>
              <a:rPr lang="en-US" sz="4000" spc="-1" dirty="0"/>
              <a:t>Expanding the created short Wikipedia article using text generation</a:t>
            </a:r>
          </a:p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endParaRPr lang="en-US" sz="4000" spc="-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latin typeface="Arial"/>
              </a:rPr>
              <a:t>Background</a:t>
            </a:r>
          </a:p>
        </p:txBody>
      </p:sp>
      <p:pic>
        <p:nvPicPr>
          <p:cNvPr id="4098" name="Picture 2" descr="סמליל – ויקיפדיה">
            <a:extLst>
              <a:ext uri="{FF2B5EF4-FFF2-40B4-BE49-F238E27FC236}">
                <a16:creationId xmlns:a16="http://schemas.microsoft.com/office/drawing/2014/main" id="{87F40DB1-AF06-1149-B2BB-34F2F933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8" y="1437369"/>
            <a:ext cx="1861668" cy="21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ויקיפדיה:ויקינתונים – ויקיפדיה">
            <a:extLst>
              <a:ext uri="{FF2B5EF4-FFF2-40B4-BE49-F238E27FC236}">
                <a16:creationId xmlns:a16="http://schemas.microsoft.com/office/drawing/2014/main" id="{74915D1B-9D0B-1846-AFFD-00AA26A2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0" y="3870538"/>
            <a:ext cx="2243737" cy="1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04B64B-1109-6A45-B5FB-FA07D10FC4D1}"/>
              </a:ext>
            </a:extLst>
          </p:cNvPr>
          <p:cNvSpPr txBox="1"/>
          <p:nvPr/>
        </p:nvSpPr>
        <p:spPr>
          <a:xfrm>
            <a:off x="2634019" y="1910685"/>
            <a:ext cx="728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Wikipedia</a:t>
            </a:r>
            <a:r>
              <a:rPr lang="en-US" sz="2400" dirty="0"/>
              <a:t> is a free, multilingual online encyclopedia written and maintained by a community of volunteer contributors through a model of open collaboration</a:t>
            </a:r>
            <a:endParaRPr lang="en-I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E202-AA2C-0442-AC8B-CC84030A9D54}"/>
              </a:ext>
            </a:extLst>
          </p:cNvPr>
          <p:cNvSpPr txBox="1"/>
          <p:nvPr/>
        </p:nvSpPr>
        <p:spPr>
          <a:xfrm>
            <a:off x="2679497" y="3957848"/>
            <a:ext cx="7242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Wikidata</a:t>
            </a:r>
            <a:r>
              <a:rPr lang="en-US" sz="2400" dirty="0"/>
              <a:t> is a collaboratively edited multilingual knowledge graph. It is a common source of open data that Wikipedia uses (and also others)</a:t>
            </a:r>
            <a:endParaRPr lang="en-IL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Summary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16CCF56-C98C-4343-B27A-C49D5B8F197C}"/>
              </a:ext>
            </a:extLst>
          </p:cNvPr>
          <p:cNvSpPr/>
          <p:nvPr/>
        </p:nvSpPr>
        <p:spPr>
          <a:xfrm>
            <a:off x="887104" y="1705378"/>
            <a:ext cx="8688176" cy="3766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r>
              <a:rPr lang="en-US" sz="4000" spc="-1" dirty="0"/>
              <a:t> </a:t>
            </a:r>
            <a:r>
              <a:rPr lang="he-IL" sz="4000" spc="-1" dirty="0" err="1"/>
              <a:t>W</a:t>
            </a:r>
            <a:r>
              <a:rPr lang="en-US" sz="4000" spc="-1" dirty="0"/>
              <a:t>e managed to successfully extract some information from sentences</a:t>
            </a:r>
          </a:p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r>
              <a:rPr lang="en-US" sz="4000" spc="-1" dirty="0"/>
              <a:t>We plan </a:t>
            </a:r>
            <a:r>
              <a:rPr lang="he-IL" sz="4000" spc="-1" dirty="0" err="1"/>
              <a:t>t</a:t>
            </a:r>
            <a:r>
              <a:rPr lang="en-US" sz="4000" spc="-1" dirty="0"/>
              <a:t>o improve the model and deal with special cases</a:t>
            </a:r>
          </a:p>
          <a:p>
            <a:pPr marL="571500" indent="-571500">
              <a:lnSpc>
                <a:spcPct val="100000"/>
              </a:lnSpc>
              <a:buSzPct val="80000"/>
              <a:buFont typeface="System Font Regular"/>
              <a:buChar char="🧩"/>
            </a:pPr>
            <a:r>
              <a:rPr lang="en-US" sz="4000" spc="-1" dirty="0"/>
              <a:t>The second part – generating text – is going to be super interesting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9118D7-F530-1743-AC9B-D3E607D1D0C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672" y="1349943"/>
            <a:ext cx="9071280" cy="5089546"/>
          </a:xfrm>
        </p:spPr>
        <p:txBody>
          <a:bodyPr/>
          <a:lstStyle/>
          <a:p>
            <a:pPr marL="0" indent="0" algn="ctr">
              <a:buNone/>
            </a:pPr>
            <a:r>
              <a:rPr lang="en-IL" sz="8800" dirty="0">
                <a:solidFill>
                  <a:srgbClr val="4B1463"/>
                </a:solidFill>
              </a:rPr>
              <a:t>Thanks!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B40D1-D9E9-E84C-AA09-4312A06C0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6" t="6300" r="6297" b="50732"/>
          <a:stretch/>
        </p:blipFill>
        <p:spPr>
          <a:xfrm>
            <a:off x="136478" y="2961565"/>
            <a:ext cx="2456597" cy="3248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9AE048-D055-BA4F-9BEA-61D49103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8" y="0"/>
            <a:ext cx="2491124" cy="28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4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5A24-D71C-964E-A0E3-837465E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Labels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3D5D-9849-3E47-8F47-A18898C89F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716974"/>
            <a:ext cx="9071280" cy="1261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['B-ANG^I-ANG', 'B-DUC', 'B-EVE', 'B-EVE^E-EVE', 'B-EVE^I-EVE', 'B-FAC', 'B-FAC^E-FAC', 'B-FAC^I-FAC', 'B-GPE', 'B-GPE^E-GPE', 'B-GPE^I-GPE', 'B-LOC', 'B-LOC^E-LOC', 'B-LOC^I-LOC', 'B-ORG', 'B-ORG^E-ORG', 'B-ORG^I-ORG', 'B-PER', 'B-PER^E-PER', 'B-PER^I-PER', 'B-WOA', 'B-WOA^E-WOA', 'B-WOA^I-WOA', 'B-WOA^I-WOA^E-WOA', 'E-DUC', 'E-EVE', 'E-FAC', 'E-GPE', 'E-LOC', 'E-ORG', 'E-PER', 'E-WOA', 'I-ANG^E-ANG', 'I-DUC', 'I-DUC^E-DUC', 'I-DUC^I-DUC', 'I-EVE', 'I-EVE^E-EVE', 'I-EVE^I-EVE', 'I-FAC', 'I-FAC^E-FAC', 'I-FAC^I-FAC', 'I-FAC^I-FAC^E-FAC', 'I-FAC^I-FAC^I-FAC', 'I-GPE', 'I-GPE^E-GPE', 'I-GPE^I-GPE', 'I-LOC', 'I-LOC^E-LOC', 'I-LOC^I-LOC', 'I-ORG', 'I-ORG^E-ORG', 'I-ORG^I-ORG', 'I-ORG^I-ORG^E-ORG', 'I-ORG^I-ORG^I-ORG', 'I-PER', 'I-PER^E-PER', 'I-WOA', 'I-WOA^E-WOA', 'I-WOA^I-WOA', 'I-WOA^I-WOA^E-WOA', 'O', 'O^B-ANG^I-ANG', 'O^B-DUC', 'O^B-EVE', 'O^B-EVE^E-EVE', 'O^B-EVE^I-EVE', 'O^B-FAC', 'O^B-FAC^E-FAC', 'O^B-FAC^I-FAC', 'O^B-GPE', 'O^B-GPE^E-GPE', 'O^B-GPE^I-GPE', 'O^B-LOC', 'O^B-LOC^E-LOC', 'O^B-LOC^I-LOC', 'O^B-ORG', 'O^B-ORG^E-ORG', 'O^B-ORG^I-ORG', 'O^B-PER', 'O^B-PER^E-PER', 'O^B-WOA', 'O^B-WOA^E-WOA', 'O^B-WOA^I-WOA', 'O^O', 'O^O^B-EVE', 'O^O^B-FAC', 'O^O^B-FAC^E-FAC', 'O^O^B-GPE', 'O^O^B-GPE^I-GPE', 'O^O^B-LOC', 'O^O^B-LOC^E-LOC', 'O^O^B-LOC^I-LOC', 'O^O^B-ORG', 'O^O^B-ORG^E-ORG', 'O^O^B-ORG^I-ORG', 'O^O^B-PER', 'O^O^B-WOA', 'O^O^B-WOA^E-WOA', 'O^O^B-WOA^I-WOA', 'O^O^B-WOA^I-WOA^E-WOA', 'O^O^O', 'O^O^O^O', 'O^O^O^S-ORG', 'O^O^S-ANG', 'O^O^S-DUC', 'O^O^S-FAC', 'O^O^S-GPE', 'O^O^S-LOC', 'O^O^S-ORG', 'O^O^S-PER', 'O^O^S-WOA', 'O^S-ANG', 'O^S-DUC', 'O^S-EVE', 'O^S-FAC', 'O^S-GPE', 'O^S-LOC', 'O^S-ORG', 'O^S-PER', 'O^S-WOA', 'S-ANG', 'S-DUC', 'S-EVE', 'S-FAC', 'S-GPE', 'S-LOC', 'S-ORG', 'S-PER', 'S-WOA', '</a:t>
            </a:r>
            <a:r>
              <a:rPr lang="he-IL" sz="1200" dirty="0"/>
              <a:t>ה']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66424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latin typeface="Arial"/>
              </a:rPr>
              <a:t>Background</a:t>
            </a:r>
          </a:p>
        </p:txBody>
      </p:sp>
      <p:pic>
        <p:nvPicPr>
          <p:cNvPr id="4098" name="Picture 2" descr="סמליל – ויקיפדיה">
            <a:extLst>
              <a:ext uri="{FF2B5EF4-FFF2-40B4-BE49-F238E27FC236}">
                <a16:creationId xmlns:a16="http://schemas.microsoft.com/office/drawing/2014/main" id="{87F40DB1-AF06-1149-B2BB-34F2F933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0" y="2203873"/>
            <a:ext cx="1861668" cy="21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ויקיפדיה:ויקינתונים – ויקיפדיה">
            <a:extLst>
              <a:ext uri="{FF2B5EF4-FFF2-40B4-BE49-F238E27FC236}">
                <a16:creationId xmlns:a16="http://schemas.microsoft.com/office/drawing/2014/main" id="{74915D1B-9D0B-1846-AFFD-00AA26A2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57" y="2478466"/>
            <a:ext cx="2243737" cy="1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C5D4C5-E6D0-9F46-AE48-2002839FF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7" t="358" r="3880" b="48210"/>
          <a:stretch/>
        </p:blipFill>
        <p:spPr>
          <a:xfrm>
            <a:off x="2142768" y="2995996"/>
            <a:ext cx="2579427" cy="388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746C0-06C8-A040-B53E-88609C940C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13"/>
          <a:stretch/>
        </p:blipFill>
        <p:spPr>
          <a:xfrm>
            <a:off x="4839975" y="3023293"/>
            <a:ext cx="2994814" cy="38611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322B52-18CB-1043-B6C3-256A186E85E7}"/>
              </a:ext>
            </a:extLst>
          </p:cNvPr>
          <p:cNvCxnSpPr/>
          <p:nvPr/>
        </p:nvCxnSpPr>
        <p:spPr>
          <a:xfrm flipH="1">
            <a:off x="2074528" y="2743200"/>
            <a:ext cx="5640429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8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Research Goal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1146412" y="1769040"/>
            <a:ext cx="7997588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 algn="l" defTabSz="914400" eaLnBrk="1" latinLnBrk="0" hangingPunct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latin typeface="Arial"/>
              </a:rPr>
              <a:t>The project has two main goals:</a:t>
            </a:r>
          </a:p>
          <a:p>
            <a:pPr marL="451260" indent="-342900">
              <a:spcBef>
                <a:spcPts val="615"/>
              </a:spcBef>
              <a:buClr>
                <a:srgbClr val="000000"/>
              </a:buClr>
              <a:buSzPct val="80000"/>
              <a:buFont typeface="System Font Regular"/>
              <a:buChar char="🧩"/>
            </a:pPr>
            <a:r>
              <a:rPr lang="en-US" sz="3200" b="0" strike="noStrike" spc="-1" dirty="0">
                <a:latin typeface="Arial"/>
              </a:rPr>
              <a:t> Extract information from a text in order to construct a Wikipedia</a:t>
            </a:r>
            <a:r>
              <a:rPr lang="en-US" sz="3200" spc="-1" dirty="0"/>
              <a:t> info-box</a:t>
            </a:r>
          </a:p>
          <a:p>
            <a:pPr marL="451260" indent="-342900">
              <a:spcBef>
                <a:spcPts val="615"/>
              </a:spcBef>
              <a:buClr>
                <a:srgbClr val="000000"/>
              </a:buClr>
              <a:buSzPct val="80000"/>
              <a:buFont typeface="System Font Regular"/>
              <a:buChar char="🧩"/>
            </a:pPr>
            <a:r>
              <a:rPr lang="en-US" sz="3200" b="0" strike="noStrike" spc="-1" dirty="0">
                <a:latin typeface="Arial"/>
              </a:rPr>
              <a:t> Creat</a:t>
            </a:r>
            <a:r>
              <a:rPr lang="en-US" sz="3200" spc="-1" dirty="0">
                <a:latin typeface="Arial"/>
              </a:rPr>
              <a:t>e a short Wikipedia article using information from </a:t>
            </a:r>
            <a:r>
              <a:rPr lang="en-US" sz="3200" spc="-1" dirty="0" err="1">
                <a:latin typeface="Arial"/>
              </a:rPr>
              <a:t>Wikidata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C417F066-9D74-1F46-B727-AE01AC3A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2432" y="4256532"/>
            <a:ext cx="2756848" cy="2756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9118D7-F530-1743-AC9B-D3E607D1D0C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089546"/>
          </a:xfrm>
        </p:spPr>
        <p:txBody>
          <a:bodyPr/>
          <a:lstStyle/>
          <a:p>
            <a:pPr marL="0" indent="0" algn="ctr">
              <a:buNone/>
            </a:pPr>
            <a:r>
              <a:rPr lang="en-IL" sz="6600" dirty="0">
                <a:solidFill>
                  <a:srgbClr val="4B1463"/>
                </a:solidFill>
              </a:rPr>
              <a:t>Goal 1</a:t>
            </a:r>
          </a:p>
          <a:p>
            <a:pPr marL="0" indent="0" algn="ctr">
              <a:buNone/>
            </a:pPr>
            <a:r>
              <a:rPr lang="en-IL" sz="6600" dirty="0">
                <a:solidFill>
                  <a:srgbClr val="4B1463"/>
                </a:solidFill>
              </a:rPr>
              <a:t>Information Extraction </a:t>
            </a:r>
          </a:p>
        </p:txBody>
      </p:sp>
      <p:pic>
        <p:nvPicPr>
          <p:cNvPr id="2050" name="Picture 2" descr="What is Information Extraction? | Ontotext Fundamentals">
            <a:extLst>
              <a:ext uri="{FF2B5EF4-FFF2-40B4-BE49-F238E27FC236}">
                <a16:creationId xmlns:a16="http://schemas.microsoft.com/office/drawing/2014/main" id="{FD3B13B7-FF67-C340-8BC4-8D9851EB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1325"/>
            <a:ext cx="7078118" cy="27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5E3B-7243-DD44-86F5-8C495EF5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Attempt 1 - QA</a:t>
            </a:r>
            <a:endParaRPr lang="en-IL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0CF48A3-9592-E449-876C-0B231F76747F}"/>
              </a:ext>
            </a:extLst>
          </p:cNvPr>
          <p:cNvSpPr/>
          <p:nvPr/>
        </p:nvSpPr>
        <p:spPr>
          <a:xfrm>
            <a:off x="704186" y="1755392"/>
            <a:ext cx="8534434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en-IL" sz="3200" dirty="0"/>
              <a:t>We wanted to use a QA aproach </a:t>
            </a:r>
            <a:r>
              <a:rPr lang="en-US" sz="3200" dirty="0"/>
              <a:t>in order to extract the information – </a:t>
            </a:r>
            <a:r>
              <a:rPr lang="en-US" sz="3200" dirty="0" err="1"/>
              <a:t>AlephBERT</a:t>
            </a:r>
            <a:r>
              <a:rPr lang="en-US" sz="3200" dirty="0"/>
              <a:t> finetuning.</a:t>
            </a:r>
          </a:p>
          <a:p>
            <a:endParaRPr lang="en-US" sz="3200" dirty="0"/>
          </a:p>
          <a:p>
            <a:endParaRPr lang="en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45262-6184-E64A-8120-F184EDB7AE72}"/>
              </a:ext>
            </a:extLst>
          </p:cNvPr>
          <p:cNvSpPr txBox="1"/>
          <p:nvPr/>
        </p:nvSpPr>
        <p:spPr>
          <a:xfrm>
            <a:off x="1579933" y="3157781"/>
            <a:ext cx="69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4B1463"/>
                </a:solidFill>
              </a:rPr>
              <a:t>״אלברט איינשטיין נולד בגרמניה וגר בשוויץ״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A1F34-B0FF-B14A-BD99-138F98792AB3}"/>
              </a:ext>
            </a:extLst>
          </p:cNvPr>
          <p:cNvSpPr txBox="1"/>
          <p:nvPr/>
        </p:nvSpPr>
        <p:spPr>
          <a:xfrm>
            <a:off x="5039640" y="4528128"/>
            <a:ext cx="292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4B1463"/>
                </a:solidFill>
              </a:rPr>
              <a:t>איפה הוא נולד?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A2E5E-BAE7-9144-9AE0-2637E00FA593}"/>
              </a:ext>
            </a:extLst>
          </p:cNvPr>
          <p:cNvSpPr txBox="1"/>
          <p:nvPr/>
        </p:nvSpPr>
        <p:spPr>
          <a:xfrm>
            <a:off x="4971403" y="4928287"/>
            <a:ext cx="292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4B1463"/>
                </a:solidFill>
              </a:rPr>
              <a:t>מי נולד?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604E-208A-F54C-AD3A-19D240B2B469}"/>
              </a:ext>
            </a:extLst>
          </p:cNvPr>
          <p:cNvSpPr txBox="1"/>
          <p:nvPr/>
        </p:nvSpPr>
        <p:spPr>
          <a:xfrm>
            <a:off x="1779744" y="4928287"/>
            <a:ext cx="292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4B1463"/>
                </a:solidFill>
              </a:rPr>
              <a:t>אלברט איינשטיין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57BC2-3165-3B4F-A041-7AAC2E5B1249}"/>
              </a:ext>
            </a:extLst>
          </p:cNvPr>
          <p:cNvSpPr txBox="1"/>
          <p:nvPr/>
        </p:nvSpPr>
        <p:spPr>
          <a:xfrm>
            <a:off x="3275463" y="4528128"/>
            <a:ext cx="143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4B1463"/>
                </a:solidFill>
              </a:rPr>
              <a:t>בגרמניה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A6179-648B-3F45-80D8-FB0DF2097DC2}"/>
              </a:ext>
            </a:extLst>
          </p:cNvPr>
          <p:cNvSpPr txBox="1"/>
          <p:nvPr/>
        </p:nvSpPr>
        <p:spPr>
          <a:xfrm>
            <a:off x="846161" y="4512047"/>
            <a:ext cx="181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4B1463"/>
                </a:solidFill>
              </a:rPr>
              <a:t>ב- גרמניה</a:t>
            </a:r>
            <a:endParaRPr lang="en-IL" sz="2800" dirty="0">
              <a:solidFill>
                <a:srgbClr val="4B146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86AD57-F709-CC4C-BC17-A73F63593B0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663675" y="4773657"/>
            <a:ext cx="611788" cy="1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8630-1B6F-2B4D-B0EE-617394C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And… Surprise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12CDC7B-C2A8-7F4A-87AB-32BD8FCF09E5}"/>
              </a:ext>
            </a:extLst>
          </p:cNvPr>
          <p:cNvSpPr/>
          <p:nvPr/>
        </p:nvSpPr>
        <p:spPr>
          <a:xfrm>
            <a:off x="1173293" y="2620370"/>
            <a:ext cx="7732693" cy="32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4000" b="0" strike="noStrike" spc="-1" dirty="0">
                <a:solidFill>
                  <a:srgbClr val="4B1463"/>
                </a:solidFill>
                <a:latin typeface="Arial"/>
              </a:rPr>
              <a:t>We </a:t>
            </a:r>
            <a:r>
              <a:rPr lang="en-US" sz="4000" spc="-1" dirty="0">
                <a:solidFill>
                  <a:srgbClr val="4B1463"/>
                </a:solidFill>
              </a:rPr>
              <a:t>didn’t find Hebrew QA data </a:t>
            </a:r>
            <a:r>
              <a:rPr lang="en-US" sz="4000" b="0" strike="noStrike" spc="-1" dirty="0">
                <a:solidFill>
                  <a:srgbClr val="4B1463"/>
                </a:solidFill>
                <a:latin typeface="Arial"/>
                <a:sym typeface="Wingdings" pitchFamily="2" charset="2"/>
              </a:rPr>
              <a:t></a:t>
            </a:r>
            <a:endParaRPr lang="en-US" sz="4000" b="0" strike="noStrike" spc="-1" dirty="0">
              <a:solidFill>
                <a:srgbClr val="4B146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0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5E3B-7243-DD44-86F5-8C495EF5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Attempt 2 – Using NER</a:t>
            </a:r>
            <a:endParaRPr lang="en-IL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0CF48A3-9592-E449-876C-0B231F76747F}"/>
              </a:ext>
            </a:extLst>
          </p:cNvPr>
          <p:cNvSpPr/>
          <p:nvPr/>
        </p:nvSpPr>
        <p:spPr>
          <a:xfrm>
            <a:off x="949845" y="1755392"/>
            <a:ext cx="8534434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en-IL" sz="3200" dirty="0"/>
              <a:t>We can try extracting information using NER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45262-6184-E64A-8120-F184EDB7AE72}"/>
              </a:ext>
            </a:extLst>
          </p:cNvPr>
          <p:cNvSpPr txBox="1"/>
          <p:nvPr/>
        </p:nvSpPr>
        <p:spPr>
          <a:xfrm>
            <a:off x="1579933" y="3157781"/>
            <a:ext cx="69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4B1463"/>
                </a:solidFill>
              </a:rPr>
              <a:t>״אלברט איינשטיין נולד בגרמניה וגר בשוויץ״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A1F34-B0FF-B14A-BD99-138F98792AB3}"/>
              </a:ext>
            </a:extLst>
          </p:cNvPr>
          <p:cNvSpPr txBox="1"/>
          <p:nvPr/>
        </p:nvSpPr>
        <p:spPr>
          <a:xfrm>
            <a:off x="4930456" y="4760140"/>
            <a:ext cx="453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4B1463"/>
                </a:solidFill>
              </a:rPr>
              <a:t>מה </a:t>
            </a:r>
            <a:r>
              <a:rPr lang="en-US" sz="2800" dirty="0" err="1">
                <a:solidFill>
                  <a:srgbClr val="4B1463"/>
                </a:solidFill>
              </a:rPr>
              <a:t>ה</a:t>
            </a:r>
            <a:r>
              <a:rPr lang="he-IL" sz="2800" dirty="0">
                <a:solidFill>
                  <a:srgbClr val="4B1463"/>
                </a:solidFill>
              </a:rPr>
              <a:t>מדינות שהוא היה בהן?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A2E5E-BAE7-9144-9AE0-2637E00FA593}"/>
              </a:ext>
            </a:extLst>
          </p:cNvPr>
          <p:cNvSpPr txBox="1"/>
          <p:nvPr/>
        </p:nvSpPr>
        <p:spPr>
          <a:xfrm>
            <a:off x="4558436" y="4232248"/>
            <a:ext cx="292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4B1463"/>
                </a:solidFill>
              </a:rPr>
              <a:t>במי מדובר?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604E-208A-F54C-AD3A-19D240B2B469}"/>
              </a:ext>
            </a:extLst>
          </p:cNvPr>
          <p:cNvSpPr txBox="1"/>
          <p:nvPr/>
        </p:nvSpPr>
        <p:spPr>
          <a:xfrm>
            <a:off x="1119116" y="4232248"/>
            <a:ext cx="358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4B1463"/>
                </a:solidFill>
              </a:rPr>
              <a:t>PER</a:t>
            </a:r>
            <a:r>
              <a:rPr lang="he-IL" sz="2800" dirty="0">
                <a:solidFill>
                  <a:srgbClr val="4B1463"/>
                </a:solidFill>
              </a:rPr>
              <a:t> -אלברט איינשטיין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57BC2-3165-3B4F-A041-7AAC2E5B1249}"/>
              </a:ext>
            </a:extLst>
          </p:cNvPr>
          <p:cNvSpPr txBox="1"/>
          <p:nvPr/>
        </p:nvSpPr>
        <p:spPr>
          <a:xfrm>
            <a:off x="996287" y="4760140"/>
            <a:ext cx="371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4B1463"/>
                </a:solidFill>
              </a:rPr>
              <a:t>GPE</a:t>
            </a:r>
            <a:r>
              <a:rPr lang="he-IL" sz="2800" dirty="0">
                <a:solidFill>
                  <a:srgbClr val="4B1463"/>
                </a:solidFill>
              </a:rPr>
              <a:t> - בגרמניה, בשוויץ</a:t>
            </a:r>
            <a:endParaRPr lang="en-IL" sz="2800" dirty="0">
              <a:solidFill>
                <a:srgbClr val="4B1463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09EECE-2C01-0A4C-A376-A2FFD19DD4BB}"/>
              </a:ext>
            </a:extLst>
          </p:cNvPr>
          <p:cNvSpPr/>
          <p:nvPr/>
        </p:nvSpPr>
        <p:spPr>
          <a:xfrm>
            <a:off x="6987654" y="2903841"/>
            <a:ext cx="980806" cy="253940"/>
          </a:xfrm>
          <a:prstGeom prst="roundRect">
            <a:avLst/>
          </a:prstGeom>
          <a:solidFill>
            <a:srgbClr val="4B146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B-PER</a:t>
            </a:r>
            <a:endParaRPr lang="en-IL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52C9AA-A8E5-424B-BE53-01F3B7BD9FBD}"/>
              </a:ext>
            </a:extLst>
          </p:cNvPr>
          <p:cNvSpPr/>
          <p:nvPr/>
        </p:nvSpPr>
        <p:spPr>
          <a:xfrm>
            <a:off x="5853974" y="2898719"/>
            <a:ext cx="980806" cy="253940"/>
          </a:xfrm>
          <a:prstGeom prst="roundRect">
            <a:avLst/>
          </a:prstGeom>
          <a:solidFill>
            <a:srgbClr val="4B146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E-PER</a:t>
            </a:r>
            <a:endParaRPr lang="en-IL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A93EB6-7A8C-F745-97C3-A50D92C99F6E}"/>
              </a:ext>
            </a:extLst>
          </p:cNvPr>
          <p:cNvSpPr/>
          <p:nvPr/>
        </p:nvSpPr>
        <p:spPr>
          <a:xfrm>
            <a:off x="3710018" y="2898719"/>
            <a:ext cx="1393216" cy="253940"/>
          </a:xfrm>
          <a:prstGeom prst="roundRect">
            <a:avLst/>
          </a:prstGeom>
          <a:solidFill>
            <a:srgbClr val="4B146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O^S-GPE</a:t>
            </a:r>
            <a:endParaRPr lang="en-IL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A3F9341-E60D-ED4C-9448-2F56A136A0D1}"/>
              </a:ext>
            </a:extLst>
          </p:cNvPr>
          <p:cNvSpPr/>
          <p:nvPr/>
        </p:nvSpPr>
        <p:spPr>
          <a:xfrm>
            <a:off x="1637727" y="2898719"/>
            <a:ext cx="1251667" cy="253940"/>
          </a:xfrm>
          <a:prstGeom prst="roundRect">
            <a:avLst/>
          </a:prstGeom>
          <a:solidFill>
            <a:srgbClr val="4B146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O^S-GPE</a:t>
            </a:r>
            <a:endParaRPr lang="en-IL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015BE7-DFF6-CE4B-A2AB-519A37EC0BDE}"/>
              </a:ext>
            </a:extLst>
          </p:cNvPr>
          <p:cNvSpPr/>
          <p:nvPr/>
        </p:nvSpPr>
        <p:spPr>
          <a:xfrm>
            <a:off x="5160008" y="2898719"/>
            <a:ext cx="490168" cy="253940"/>
          </a:xfrm>
          <a:prstGeom prst="roundRect">
            <a:avLst/>
          </a:prstGeom>
          <a:solidFill>
            <a:srgbClr val="4B146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err="1"/>
              <a:t>O</a:t>
            </a:r>
            <a:endParaRPr lang="en-IL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7E15F0-F216-EE45-B4F9-27A51CF188C9}"/>
              </a:ext>
            </a:extLst>
          </p:cNvPr>
          <p:cNvSpPr/>
          <p:nvPr/>
        </p:nvSpPr>
        <p:spPr>
          <a:xfrm>
            <a:off x="2947147" y="2884139"/>
            <a:ext cx="696805" cy="254928"/>
          </a:xfrm>
          <a:prstGeom prst="roundRect">
            <a:avLst/>
          </a:prstGeom>
          <a:solidFill>
            <a:srgbClr val="4B146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O^O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52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8630-1B6F-2B4D-B0EE-617394C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And… Surprise no. 2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12CDC7B-C2A8-7F4A-87AB-32BD8FCF09E5}"/>
              </a:ext>
            </a:extLst>
          </p:cNvPr>
          <p:cNvSpPr/>
          <p:nvPr/>
        </p:nvSpPr>
        <p:spPr>
          <a:xfrm>
            <a:off x="881242" y="2565779"/>
            <a:ext cx="8694038" cy="32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0" strike="noStrike" spc="-1" dirty="0">
                <a:solidFill>
                  <a:srgbClr val="4B1463"/>
                </a:solidFill>
                <a:latin typeface="Arial"/>
              </a:rPr>
              <a:t>We </a:t>
            </a:r>
            <a:r>
              <a:rPr lang="en-US" sz="4000" spc="-1" dirty="0">
                <a:solidFill>
                  <a:srgbClr val="4B1463"/>
                </a:solidFill>
              </a:rPr>
              <a:t>couldn’t find a way to run NEMO</a:t>
            </a:r>
            <a:r>
              <a:rPr lang="en-US" sz="4000" spc="-1" baseline="30000" dirty="0">
                <a:solidFill>
                  <a:srgbClr val="4B1463"/>
                </a:solidFill>
              </a:rPr>
              <a:t>2</a:t>
            </a:r>
            <a:r>
              <a:rPr lang="en-US" sz="4000" spc="-1" dirty="0">
                <a:solidFill>
                  <a:srgbClr val="4B1463"/>
                </a:solidFill>
              </a:rPr>
              <a:t> because of CUDA problems </a:t>
            </a:r>
            <a:r>
              <a:rPr lang="en-US" sz="4000" b="0" strike="noStrike" spc="-1" dirty="0">
                <a:solidFill>
                  <a:srgbClr val="4B1463"/>
                </a:solidFill>
                <a:latin typeface="Arial"/>
                <a:sym typeface="Wingdings" pitchFamily="2" charset="2"/>
              </a:rPr>
              <a:t></a:t>
            </a:r>
            <a:endParaRPr lang="en-US" sz="4000" b="0" strike="noStrike" spc="-1" dirty="0">
              <a:solidFill>
                <a:srgbClr val="4B146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81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17398</TotalTime>
  <Words>1053</Words>
  <Application>Microsoft Macintosh PowerPoint</Application>
  <PresentationFormat>Custom</PresentationFormat>
  <Paragraphs>88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</vt:lpstr>
      <vt:lpstr>System Font Regular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Attempt 1 - QA</vt:lpstr>
      <vt:lpstr>And… Surprise</vt:lpstr>
      <vt:lpstr>Attempt 2 – Using NER</vt:lpstr>
      <vt:lpstr>And… Surprise no. 2</vt:lpstr>
      <vt:lpstr>Finally - SUCCESS!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ארבל נוה</cp:lastModifiedBy>
  <cp:revision>299</cp:revision>
  <dcterms:created xsi:type="dcterms:W3CDTF">2020-03-02T13:33:13Z</dcterms:created>
  <dcterms:modified xsi:type="dcterms:W3CDTF">2021-06-23T18:13:14Z</dcterms:modified>
  <dc:language>he-IL</dc:language>
</cp:coreProperties>
</file>