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314" r:id="rId3"/>
    <p:sldId id="258" r:id="rId4"/>
    <p:sldId id="257" r:id="rId5"/>
    <p:sldId id="262" r:id="rId6"/>
    <p:sldId id="299" r:id="rId7"/>
    <p:sldId id="298" r:id="rId8"/>
    <p:sldId id="300" r:id="rId9"/>
    <p:sldId id="301" r:id="rId10"/>
    <p:sldId id="280" r:id="rId11"/>
    <p:sldId id="302" r:id="rId12"/>
    <p:sldId id="303" r:id="rId13"/>
    <p:sldId id="304" r:id="rId14"/>
    <p:sldId id="269" r:id="rId15"/>
    <p:sldId id="268" r:id="rId16"/>
    <p:sldId id="305" r:id="rId17"/>
    <p:sldId id="308" r:id="rId18"/>
    <p:sldId id="309" r:id="rId19"/>
    <p:sldId id="310" r:id="rId20"/>
    <p:sldId id="311" r:id="rId21"/>
    <p:sldId id="275" r:id="rId22"/>
    <p:sldId id="313" r:id="rId23"/>
    <p:sldId id="307" r:id="rId24"/>
    <p:sldId id="278" r:id="rId25"/>
  </p:sldIdLst>
  <p:sldSz cx="9144000" cy="5143500" type="screen16x9"/>
  <p:notesSz cx="6858000" cy="9144000"/>
  <p:embeddedFontLs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Copperplate Gothic Bold" panose="020E0705020206020404" pitchFamily="34" charset="0"/>
      <p:regular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Stencil" panose="040409050D0802020404" pitchFamily="82" charset="0"/>
      <p:regular r:id="rId36"/>
    </p:embeddedFont>
    <p:embeddedFont>
      <p:font typeface="Rockwell" panose="02060603020205020403" pitchFamily="18" charset="0"/>
      <p:regular r:id="rId37"/>
      <p:bold r:id="rId38"/>
      <p:italic r:id="rId39"/>
      <p:boldItalic r:id="rId40"/>
    </p:embeddedFont>
    <p:embeddedFont>
      <p:font typeface="Raleway Thin" panose="020B0604020202020204" charset="0"/>
      <p:regular r:id="rId41"/>
      <p:bold r:id="rId42"/>
      <p:italic r:id="rId43"/>
      <p:boldItalic r:id="rId44"/>
    </p:embeddedFont>
    <p:embeddedFont>
      <p:font typeface="Wide Latin" panose="020A0A07050505020404" pitchFamily="18" charset="0"/>
      <p:regular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Elephant" panose="02020904090505020303" pitchFamily="18" charset="0"/>
      <p:regular r:id="rId54"/>
      <p: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Barlow Light" panose="020B0604020202020204" charset="0"/>
      <p:regular r:id="rId60"/>
      <p:bold r:id="rId61"/>
      <p:italic r:id="rId62"/>
      <p:boldItalic r:id="rId63"/>
    </p:embeddedFont>
    <p:embeddedFont>
      <p:font typeface="Noto Sans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63" Type="http://schemas.openxmlformats.org/officeDocument/2006/relationships/font" Target="fonts/font37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font" Target="fonts/font32.fntdata"/><Relationship Id="rId66" Type="http://schemas.openxmlformats.org/officeDocument/2006/relationships/font" Target="fonts/font4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font" Target="fonts/font31.fntdata"/><Relationship Id="rId61" Type="http://schemas.openxmlformats.org/officeDocument/2006/relationships/font" Target="fonts/font3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font" Target="fonts/font34.fntdata"/><Relationship Id="rId65" Type="http://schemas.openxmlformats.org/officeDocument/2006/relationships/font" Target="fonts/font3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64" Type="http://schemas.openxmlformats.org/officeDocument/2006/relationships/font" Target="fonts/font38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font" Target="fonts/font33.fntdata"/><Relationship Id="rId67" Type="http://schemas.openxmlformats.org/officeDocument/2006/relationships/font" Target="fonts/font41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62" Type="http://schemas.openxmlformats.org/officeDocument/2006/relationships/font" Target="fonts/font36.fntdata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4D61E-DB4D-4FFE-8C95-7B473EFE4833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17700146-2A19-477B-B594-8B9C08730EB1}">
      <dgm:prSet/>
      <dgm:spPr/>
      <dgm:t>
        <a:bodyPr/>
        <a:lstStyle/>
        <a:p>
          <a:pPr rtl="0"/>
          <a:r>
            <a:rPr lang="en-US" b="1" i="0"/>
            <a:t>Test Factors of E-Shop</a:t>
          </a:r>
          <a:endParaRPr lang="en-US"/>
        </a:p>
      </dgm:t>
    </dgm:pt>
    <dgm:pt modelId="{6FF9AD28-E405-40E0-8892-D4B6CB793DC7}" type="parTrans" cxnId="{A705E604-225B-42E6-87D7-7CC8468E723D}">
      <dgm:prSet/>
      <dgm:spPr/>
      <dgm:t>
        <a:bodyPr/>
        <a:lstStyle/>
        <a:p>
          <a:endParaRPr lang="en-US"/>
        </a:p>
      </dgm:t>
    </dgm:pt>
    <dgm:pt modelId="{47125123-5451-4229-A9ED-DDE123C8F2AE}" type="sibTrans" cxnId="{A705E604-225B-42E6-87D7-7CC8468E723D}">
      <dgm:prSet/>
      <dgm:spPr/>
      <dgm:t>
        <a:bodyPr/>
        <a:lstStyle/>
        <a:p>
          <a:endParaRPr lang="en-US"/>
        </a:p>
      </dgm:t>
    </dgm:pt>
    <dgm:pt modelId="{4233D299-B21C-4D84-BA36-1CE33C66B390}">
      <dgm:prSet/>
      <dgm:spPr/>
      <dgm:t>
        <a:bodyPr/>
        <a:lstStyle/>
        <a:p>
          <a:pPr rtl="0"/>
          <a:r>
            <a:rPr lang="en-US" b="0" i="0"/>
            <a:t>User cannot login to the system with invalid credentials.</a:t>
          </a:r>
          <a:endParaRPr lang="en-US"/>
        </a:p>
      </dgm:t>
    </dgm:pt>
    <dgm:pt modelId="{EDDEBB6E-28EF-43DE-8EFE-BEE190FDBB7C}" type="parTrans" cxnId="{3C10E4BE-A00F-424D-AA8E-0FB60D053DEC}">
      <dgm:prSet/>
      <dgm:spPr/>
      <dgm:t>
        <a:bodyPr/>
        <a:lstStyle/>
        <a:p>
          <a:endParaRPr lang="en-US"/>
        </a:p>
      </dgm:t>
    </dgm:pt>
    <dgm:pt modelId="{0DBEAD6C-B322-46AD-8C5D-0A3814D080A5}" type="sibTrans" cxnId="{3C10E4BE-A00F-424D-AA8E-0FB60D053DEC}">
      <dgm:prSet/>
      <dgm:spPr/>
      <dgm:t>
        <a:bodyPr/>
        <a:lstStyle/>
        <a:p>
          <a:endParaRPr lang="en-US"/>
        </a:p>
      </dgm:t>
    </dgm:pt>
    <dgm:pt modelId="{8AB608B0-9706-4A3A-9A77-164214A685B8}">
      <dgm:prSet/>
      <dgm:spPr/>
      <dgm:t>
        <a:bodyPr/>
        <a:lstStyle/>
        <a:p>
          <a:pPr rtl="0"/>
          <a:r>
            <a:rPr lang="en-US" b="0" i="0"/>
            <a:t>User won’t able to see database files or other user’s information.</a:t>
          </a:r>
          <a:endParaRPr lang="en-US"/>
        </a:p>
      </dgm:t>
    </dgm:pt>
    <dgm:pt modelId="{FA6FC8F8-E9CA-44BE-A7B6-856D1FFF218A}" type="parTrans" cxnId="{A7B9AF23-90DA-43EB-915C-0934EE938DDA}">
      <dgm:prSet/>
      <dgm:spPr/>
      <dgm:t>
        <a:bodyPr/>
        <a:lstStyle/>
        <a:p>
          <a:endParaRPr lang="en-US"/>
        </a:p>
      </dgm:t>
    </dgm:pt>
    <dgm:pt modelId="{5C26596A-34B0-4274-9CBB-CA4B5AB7BC37}" type="sibTrans" cxnId="{A7B9AF23-90DA-43EB-915C-0934EE938DDA}">
      <dgm:prSet/>
      <dgm:spPr/>
      <dgm:t>
        <a:bodyPr/>
        <a:lstStyle/>
        <a:p>
          <a:endParaRPr lang="en-US"/>
        </a:p>
      </dgm:t>
    </dgm:pt>
    <dgm:pt modelId="{0477F204-149A-4286-96C6-D6A9E7B50320}">
      <dgm:prSet/>
      <dgm:spPr/>
      <dgm:t>
        <a:bodyPr/>
        <a:lstStyle/>
        <a:p>
          <a:pPr rtl="0"/>
          <a:r>
            <a:rPr lang="en-US" b="0" i="0"/>
            <a:t>User won’t able to modify product item attributes.</a:t>
          </a:r>
          <a:endParaRPr lang="en-US"/>
        </a:p>
      </dgm:t>
    </dgm:pt>
    <dgm:pt modelId="{95A27FB9-9278-4CF0-8B6B-E1B05E612E14}" type="parTrans" cxnId="{830892D7-F3AE-4F02-90F5-3E5A730B9085}">
      <dgm:prSet/>
      <dgm:spPr/>
      <dgm:t>
        <a:bodyPr/>
        <a:lstStyle/>
        <a:p>
          <a:endParaRPr lang="en-US"/>
        </a:p>
      </dgm:t>
    </dgm:pt>
    <dgm:pt modelId="{5A169847-755E-4EA8-A1B9-285C24DDD88A}" type="sibTrans" cxnId="{830892D7-F3AE-4F02-90F5-3E5A730B9085}">
      <dgm:prSet/>
      <dgm:spPr/>
      <dgm:t>
        <a:bodyPr/>
        <a:lstStyle/>
        <a:p>
          <a:endParaRPr lang="en-US"/>
        </a:p>
      </dgm:t>
    </dgm:pt>
    <dgm:pt modelId="{B7394871-E929-4163-8420-AD2C7275D172}">
      <dgm:prSet/>
      <dgm:spPr/>
      <dgm:t>
        <a:bodyPr/>
        <a:lstStyle/>
        <a:p>
          <a:pPr rtl="0"/>
          <a:r>
            <a:rPr lang="en-US" b="0" i="0"/>
            <a:t>Price of products in cart should calculate accurately.</a:t>
          </a:r>
          <a:endParaRPr lang="en-US"/>
        </a:p>
      </dgm:t>
    </dgm:pt>
    <dgm:pt modelId="{438F7218-FE7E-422D-AFEA-FC7652CEAD48}" type="parTrans" cxnId="{6E74FAB8-BE61-45AA-B7CE-48C744E0FA4C}">
      <dgm:prSet/>
      <dgm:spPr/>
      <dgm:t>
        <a:bodyPr/>
        <a:lstStyle/>
        <a:p>
          <a:endParaRPr lang="en-US"/>
        </a:p>
      </dgm:t>
    </dgm:pt>
    <dgm:pt modelId="{DB9F26EF-E132-4814-9DEF-58761B5F7C9C}" type="sibTrans" cxnId="{6E74FAB8-BE61-45AA-B7CE-48C744E0FA4C}">
      <dgm:prSet/>
      <dgm:spPr/>
      <dgm:t>
        <a:bodyPr/>
        <a:lstStyle/>
        <a:p>
          <a:endParaRPr lang="en-US"/>
        </a:p>
      </dgm:t>
    </dgm:pt>
    <dgm:pt modelId="{AA8779F9-ACF4-4FC7-B6CF-22C9903E00BB}">
      <dgm:prSet/>
      <dgm:spPr/>
      <dgm:t>
        <a:bodyPr/>
        <a:lstStyle/>
        <a:p>
          <a:pPr rtl="0"/>
          <a:r>
            <a:rPr lang="en-US" b="0" i="0"/>
            <a:t>User won’t be able to interrupt or access on any part in admin panel.</a:t>
          </a:r>
          <a:endParaRPr lang="en-US"/>
        </a:p>
      </dgm:t>
    </dgm:pt>
    <dgm:pt modelId="{4F8AB4D1-59A1-463C-A1F7-0BAF4FD1027D}" type="parTrans" cxnId="{38641381-E9DD-4212-A4C3-704C1BDBA73C}">
      <dgm:prSet/>
      <dgm:spPr/>
      <dgm:t>
        <a:bodyPr/>
        <a:lstStyle/>
        <a:p>
          <a:endParaRPr lang="en-US"/>
        </a:p>
      </dgm:t>
    </dgm:pt>
    <dgm:pt modelId="{AE01466C-1C2D-404D-A3D1-3ABA7315DBD3}" type="sibTrans" cxnId="{38641381-E9DD-4212-A4C3-704C1BDBA73C}">
      <dgm:prSet/>
      <dgm:spPr/>
      <dgm:t>
        <a:bodyPr/>
        <a:lstStyle/>
        <a:p>
          <a:endParaRPr lang="en-US"/>
        </a:p>
      </dgm:t>
    </dgm:pt>
    <dgm:pt modelId="{BB054390-759B-4EC7-B03E-1D772CB5A03F}">
      <dgm:prSet/>
      <dgm:spPr/>
      <dgm:t>
        <a:bodyPr/>
        <a:lstStyle/>
        <a:p>
          <a:pPr rtl="0"/>
          <a:r>
            <a:rPr lang="en-US" b="0" i="0"/>
            <a:t>System will portable to almost every hardware. </a:t>
          </a:r>
          <a:endParaRPr lang="en-US"/>
        </a:p>
      </dgm:t>
    </dgm:pt>
    <dgm:pt modelId="{210E34B5-4A6C-4350-B4FB-BE7E0C63A5AC}" type="parTrans" cxnId="{3071286F-4C98-433D-A6DF-6BDEE39051D4}">
      <dgm:prSet/>
      <dgm:spPr/>
      <dgm:t>
        <a:bodyPr/>
        <a:lstStyle/>
        <a:p>
          <a:endParaRPr lang="en-US"/>
        </a:p>
      </dgm:t>
    </dgm:pt>
    <dgm:pt modelId="{9CF8975D-284A-4CBD-AFB0-89A0F5684E21}" type="sibTrans" cxnId="{3071286F-4C98-433D-A6DF-6BDEE39051D4}">
      <dgm:prSet/>
      <dgm:spPr/>
      <dgm:t>
        <a:bodyPr/>
        <a:lstStyle/>
        <a:p>
          <a:endParaRPr lang="en-US"/>
        </a:p>
      </dgm:t>
    </dgm:pt>
    <dgm:pt modelId="{F0424C9F-C097-427C-A40D-03D63C2CF873}" type="pres">
      <dgm:prSet presAssocID="{AA34D61E-DB4D-4FFE-8C95-7B473EFE48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540AF9-5176-49D0-90E9-79E158EE9C29}" type="pres">
      <dgm:prSet presAssocID="{17700146-2A19-477B-B594-8B9C08730EB1}" presName="linNode" presStyleCnt="0"/>
      <dgm:spPr/>
    </dgm:pt>
    <dgm:pt modelId="{33B0C65F-3000-4D5E-9E9E-67923CE7157A}" type="pres">
      <dgm:prSet presAssocID="{17700146-2A19-477B-B594-8B9C08730EB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8827-C758-41BB-8116-D694BAC8FB30}" type="pres">
      <dgm:prSet presAssocID="{17700146-2A19-477B-B594-8B9C08730EB1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641381-E9DD-4212-A4C3-704C1BDBA73C}" srcId="{17700146-2A19-477B-B594-8B9C08730EB1}" destId="{AA8779F9-ACF4-4FC7-B6CF-22C9903E00BB}" srcOrd="4" destOrd="0" parTransId="{4F8AB4D1-59A1-463C-A1F7-0BAF4FD1027D}" sibTransId="{AE01466C-1C2D-404D-A3D1-3ABA7315DBD3}"/>
    <dgm:cxn modelId="{6E74FAB8-BE61-45AA-B7CE-48C744E0FA4C}" srcId="{17700146-2A19-477B-B594-8B9C08730EB1}" destId="{B7394871-E929-4163-8420-AD2C7275D172}" srcOrd="3" destOrd="0" parTransId="{438F7218-FE7E-422D-AFEA-FC7652CEAD48}" sibTransId="{DB9F26EF-E132-4814-9DEF-58761B5F7C9C}"/>
    <dgm:cxn modelId="{7A8BD9BE-CEEF-4711-B93F-3EAD93673996}" type="presOf" srcId="{4233D299-B21C-4D84-BA36-1CE33C66B390}" destId="{93208827-C758-41BB-8116-D694BAC8FB30}" srcOrd="0" destOrd="0" presId="urn:microsoft.com/office/officeart/2005/8/layout/vList5"/>
    <dgm:cxn modelId="{8724B9AC-53EA-49EB-AFAA-89964F5B7EBA}" type="presOf" srcId="{AA8779F9-ACF4-4FC7-B6CF-22C9903E00BB}" destId="{93208827-C758-41BB-8116-D694BAC8FB30}" srcOrd="0" destOrd="4" presId="urn:microsoft.com/office/officeart/2005/8/layout/vList5"/>
    <dgm:cxn modelId="{3C10E4BE-A00F-424D-AA8E-0FB60D053DEC}" srcId="{17700146-2A19-477B-B594-8B9C08730EB1}" destId="{4233D299-B21C-4D84-BA36-1CE33C66B390}" srcOrd="0" destOrd="0" parTransId="{EDDEBB6E-28EF-43DE-8EFE-BEE190FDBB7C}" sibTransId="{0DBEAD6C-B322-46AD-8C5D-0A3814D080A5}"/>
    <dgm:cxn modelId="{3071286F-4C98-433D-A6DF-6BDEE39051D4}" srcId="{17700146-2A19-477B-B594-8B9C08730EB1}" destId="{BB054390-759B-4EC7-B03E-1D772CB5A03F}" srcOrd="5" destOrd="0" parTransId="{210E34B5-4A6C-4350-B4FB-BE7E0C63A5AC}" sibTransId="{9CF8975D-284A-4CBD-AFB0-89A0F5684E21}"/>
    <dgm:cxn modelId="{830892D7-F3AE-4F02-90F5-3E5A730B9085}" srcId="{17700146-2A19-477B-B594-8B9C08730EB1}" destId="{0477F204-149A-4286-96C6-D6A9E7B50320}" srcOrd="2" destOrd="0" parTransId="{95A27FB9-9278-4CF0-8B6B-E1B05E612E14}" sibTransId="{5A169847-755E-4EA8-A1B9-285C24DDD88A}"/>
    <dgm:cxn modelId="{A1D38CC3-575D-4614-96C2-024AD8B264AE}" type="presOf" srcId="{AA34D61E-DB4D-4FFE-8C95-7B473EFE4833}" destId="{F0424C9F-C097-427C-A40D-03D63C2CF873}" srcOrd="0" destOrd="0" presId="urn:microsoft.com/office/officeart/2005/8/layout/vList5"/>
    <dgm:cxn modelId="{332CE229-FB80-4B7D-BABE-C6DB7C3432F5}" type="presOf" srcId="{BB054390-759B-4EC7-B03E-1D772CB5A03F}" destId="{93208827-C758-41BB-8116-D694BAC8FB30}" srcOrd="0" destOrd="5" presId="urn:microsoft.com/office/officeart/2005/8/layout/vList5"/>
    <dgm:cxn modelId="{1AF6371F-CE16-470A-AE4C-731FDE3E4EA1}" type="presOf" srcId="{B7394871-E929-4163-8420-AD2C7275D172}" destId="{93208827-C758-41BB-8116-D694BAC8FB30}" srcOrd="0" destOrd="3" presId="urn:microsoft.com/office/officeart/2005/8/layout/vList5"/>
    <dgm:cxn modelId="{D6EABC89-ED0D-4FDE-BED2-0A14B83F0ADA}" type="presOf" srcId="{17700146-2A19-477B-B594-8B9C08730EB1}" destId="{33B0C65F-3000-4D5E-9E9E-67923CE7157A}" srcOrd="0" destOrd="0" presId="urn:microsoft.com/office/officeart/2005/8/layout/vList5"/>
    <dgm:cxn modelId="{A7B9AF23-90DA-43EB-915C-0934EE938DDA}" srcId="{17700146-2A19-477B-B594-8B9C08730EB1}" destId="{8AB608B0-9706-4A3A-9A77-164214A685B8}" srcOrd="1" destOrd="0" parTransId="{FA6FC8F8-E9CA-44BE-A7B6-856D1FFF218A}" sibTransId="{5C26596A-34B0-4274-9CBB-CA4B5AB7BC37}"/>
    <dgm:cxn modelId="{115C7C20-4EC0-4FC9-A11B-74B002D82CA6}" type="presOf" srcId="{8AB608B0-9706-4A3A-9A77-164214A685B8}" destId="{93208827-C758-41BB-8116-D694BAC8FB30}" srcOrd="0" destOrd="1" presId="urn:microsoft.com/office/officeart/2005/8/layout/vList5"/>
    <dgm:cxn modelId="{BC10196A-4447-40EA-98E4-536228C67B3D}" type="presOf" srcId="{0477F204-149A-4286-96C6-D6A9E7B50320}" destId="{93208827-C758-41BB-8116-D694BAC8FB30}" srcOrd="0" destOrd="2" presId="urn:microsoft.com/office/officeart/2005/8/layout/vList5"/>
    <dgm:cxn modelId="{A705E604-225B-42E6-87D7-7CC8468E723D}" srcId="{AA34D61E-DB4D-4FFE-8C95-7B473EFE4833}" destId="{17700146-2A19-477B-B594-8B9C08730EB1}" srcOrd="0" destOrd="0" parTransId="{6FF9AD28-E405-40E0-8892-D4B6CB793DC7}" sibTransId="{47125123-5451-4229-A9ED-DDE123C8F2AE}"/>
    <dgm:cxn modelId="{86151862-A0D5-4501-B935-8C16EB541C03}" type="presParOf" srcId="{F0424C9F-C097-427C-A40D-03D63C2CF873}" destId="{C6540AF9-5176-49D0-90E9-79E158EE9C29}" srcOrd="0" destOrd="0" presId="urn:microsoft.com/office/officeart/2005/8/layout/vList5"/>
    <dgm:cxn modelId="{75A2F1CF-9D81-4638-80E5-2079818EC526}" type="presParOf" srcId="{C6540AF9-5176-49D0-90E9-79E158EE9C29}" destId="{33B0C65F-3000-4D5E-9E9E-67923CE7157A}" srcOrd="0" destOrd="0" presId="urn:microsoft.com/office/officeart/2005/8/layout/vList5"/>
    <dgm:cxn modelId="{79773616-4E6D-41AD-BEE0-BDBB2C07F2AC}" type="presParOf" srcId="{C6540AF9-5176-49D0-90E9-79E158EE9C29}" destId="{93208827-C758-41BB-8116-D694BAC8FB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A5E30-F25E-4377-B153-2EA46FBA4D4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552CB8-49B4-4908-915F-6AEE4BDC7D27}">
      <dgm:prSet/>
      <dgm:spPr/>
      <dgm:t>
        <a:bodyPr/>
        <a:lstStyle/>
        <a:p>
          <a:pPr rtl="0"/>
          <a:r>
            <a:rPr lang="en-US" b="0" i="0"/>
            <a:t>Requirements gathering</a:t>
          </a:r>
          <a:endParaRPr lang="en-US"/>
        </a:p>
      </dgm:t>
    </dgm:pt>
    <dgm:pt modelId="{15A10073-1817-4C7D-B6A1-6FCC2E58A978}" type="parTrans" cxnId="{7F054097-CFF3-42F7-86C9-C5F2AE1F649B}">
      <dgm:prSet/>
      <dgm:spPr/>
      <dgm:t>
        <a:bodyPr/>
        <a:lstStyle/>
        <a:p>
          <a:endParaRPr lang="en-US"/>
        </a:p>
      </dgm:t>
    </dgm:pt>
    <dgm:pt modelId="{655EEB99-09C4-4572-ABDF-5B091F3F3300}" type="sibTrans" cxnId="{7F054097-CFF3-42F7-86C9-C5F2AE1F649B}">
      <dgm:prSet/>
      <dgm:spPr/>
      <dgm:t>
        <a:bodyPr/>
        <a:lstStyle/>
        <a:p>
          <a:endParaRPr lang="en-US"/>
        </a:p>
      </dgm:t>
    </dgm:pt>
    <dgm:pt modelId="{AB162205-AA07-4DE6-A90B-09248199E59F}">
      <dgm:prSet/>
      <dgm:spPr/>
      <dgm:t>
        <a:bodyPr/>
        <a:lstStyle/>
        <a:p>
          <a:pPr rtl="0"/>
          <a:r>
            <a:rPr lang="en-US" b="0" i="0"/>
            <a:t>Requirements specification</a:t>
          </a:r>
          <a:endParaRPr lang="en-US"/>
        </a:p>
      </dgm:t>
    </dgm:pt>
    <dgm:pt modelId="{4E7E6A29-0399-4043-B3A1-E5F9F56D6BC2}" type="parTrans" cxnId="{9AA14884-8B58-47F8-8F64-21624B83C49C}">
      <dgm:prSet/>
      <dgm:spPr/>
      <dgm:t>
        <a:bodyPr/>
        <a:lstStyle/>
        <a:p>
          <a:endParaRPr lang="en-US"/>
        </a:p>
      </dgm:t>
    </dgm:pt>
    <dgm:pt modelId="{6841BDA6-B3CA-455C-B369-85717070330F}" type="sibTrans" cxnId="{9AA14884-8B58-47F8-8F64-21624B83C49C}">
      <dgm:prSet/>
      <dgm:spPr/>
      <dgm:t>
        <a:bodyPr/>
        <a:lstStyle/>
        <a:p>
          <a:endParaRPr lang="en-US"/>
        </a:p>
      </dgm:t>
    </dgm:pt>
    <dgm:pt modelId="{DF1B374E-BC5F-425B-BBAF-E91823E1D4DC}">
      <dgm:prSet/>
      <dgm:spPr/>
      <dgm:t>
        <a:bodyPr/>
        <a:lstStyle/>
        <a:p>
          <a:pPr rtl="0"/>
          <a:r>
            <a:rPr lang="en-US" b="0" i="0"/>
            <a:t>Functional design(HLD)</a:t>
          </a:r>
          <a:endParaRPr lang="en-US"/>
        </a:p>
      </dgm:t>
    </dgm:pt>
    <dgm:pt modelId="{73257483-4630-47BD-A496-FAC4338BB1DF}" type="parTrans" cxnId="{E6C9646F-83AF-4F86-B177-034BA6EEDD71}">
      <dgm:prSet/>
      <dgm:spPr/>
      <dgm:t>
        <a:bodyPr/>
        <a:lstStyle/>
        <a:p>
          <a:endParaRPr lang="en-US"/>
        </a:p>
      </dgm:t>
    </dgm:pt>
    <dgm:pt modelId="{2E321A73-9AB2-4417-999B-8A96ADDE183E}" type="sibTrans" cxnId="{E6C9646F-83AF-4F86-B177-034BA6EEDD71}">
      <dgm:prSet/>
      <dgm:spPr/>
      <dgm:t>
        <a:bodyPr/>
        <a:lstStyle/>
        <a:p>
          <a:endParaRPr lang="en-US"/>
        </a:p>
      </dgm:t>
    </dgm:pt>
    <dgm:pt modelId="{EEE3B220-FA49-403A-B5B2-1EB4EEEC3389}">
      <dgm:prSet/>
      <dgm:spPr/>
      <dgm:t>
        <a:bodyPr/>
        <a:lstStyle/>
        <a:p>
          <a:pPr rtl="0"/>
          <a:r>
            <a:rPr lang="en-US" b="0" i="0"/>
            <a:t>internal design (LLD)</a:t>
          </a:r>
          <a:endParaRPr lang="en-US"/>
        </a:p>
      </dgm:t>
    </dgm:pt>
    <dgm:pt modelId="{77527BD0-CF9C-4E6A-8FE9-E3B6469BF94D}" type="parTrans" cxnId="{11B0592C-A8C6-418A-A549-242892442CAD}">
      <dgm:prSet/>
      <dgm:spPr/>
      <dgm:t>
        <a:bodyPr/>
        <a:lstStyle/>
        <a:p>
          <a:endParaRPr lang="en-US"/>
        </a:p>
      </dgm:t>
    </dgm:pt>
    <dgm:pt modelId="{5D72049D-0A5A-4DFC-B5D8-ECF3BDB95A0A}" type="sibTrans" cxnId="{11B0592C-A8C6-418A-A549-242892442CAD}">
      <dgm:prSet/>
      <dgm:spPr/>
      <dgm:t>
        <a:bodyPr/>
        <a:lstStyle/>
        <a:p>
          <a:endParaRPr lang="en-US"/>
        </a:p>
      </dgm:t>
    </dgm:pt>
    <dgm:pt modelId="{B9AAA35A-DB14-449D-B43E-1CDCD979EE4D}">
      <dgm:prSet/>
      <dgm:spPr/>
      <dgm:t>
        <a:bodyPr/>
        <a:lstStyle/>
        <a:p>
          <a:pPr rtl="0"/>
          <a:r>
            <a:rPr lang="en-US" b="0" i="0"/>
            <a:t>Coding</a:t>
          </a:r>
          <a:endParaRPr lang="en-US"/>
        </a:p>
      </dgm:t>
    </dgm:pt>
    <dgm:pt modelId="{6ADEDF07-F7CA-4317-8BFE-4E11DC8D33A5}" type="parTrans" cxnId="{DEBC9859-6C68-4CE7-A70A-F4964AB434AB}">
      <dgm:prSet/>
      <dgm:spPr/>
      <dgm:t>
        <a:bodyPr/>
        <a:lstStyle/>
        <a:p>
          <a:endParaRPr lang="en-US"/>
        </a:p>
      </dgm:t>
    </dgm:pt>
    <dgm:pt modelId="{552EC658-F566-4C86-866D-9444A13B18FB}" type="sibTrans" cxnId="{DEBC9859-6C68-4CE7-A70A-F4964AB434AB}">
      <dgm:prSet/>
      <dgm:spPr/>
      <dgm:t>
        <a:bodyPr/>
        <a:lstStyle/>
        <a:p>
          <a:endParaRPr lang="en-US"/>
        </a:p>
      </dgm:t>
    </dgm:pt>
    <dgm:pt modelId="{32AC987E-9932-4995-B915-C71D35EEA5AC}" type="pres">
      <dgm:prSet presAssocID="{4E6A5E30-F25E-4377-B153-2EA46FBA4D4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DCDF71-7F7C-4D2B-BBA3-56516F507618}" type="pres">
      <dgm:prSet presAssocID="{4E6A5E30-F25E-4377-B153-2EA46FBA4D44}" presName="arrow" presStyleLbl="bgShp" presStyleIdx="0" presStyleCnt="1"/>
      <dgm:spPr/>
    </dgm:pt>
    <dgm:pt modelId="{31910069-8368-4E58-AF21-32797552FC3D}" type="pres">
      <dgm:prSet presAssocID="{4E6A5E30-F25E-4377-B153-2EA46FBA4D44}" presName="linearProcess" presStyleCnt="0"/>
      <dgm:spPr/>
    </dgm:pt>
    <dgm:pt modelId="{87D97EB2-C75D-49C3-9A10-2F7EA0BE3B67}" type="pres">
      <dgm:prSet presAssocID="{E8552CB8-49B4-4908-915F-6AEE4BDC7D2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F9E0E-F0B2-4320-A6AA-ABB7E70B5883}" type="pres">
      <dgm:prSet presAssocID="{655EEB99-09C4-4572-ABDF-5B091F3F3300}" presName="sibTrans" presStyleCnt="0"/>
      <dgm:spPr/>
    </dgm:pt>
    <dgm:pt modelId="{ADB69EBB-BBB6-4F20-BB5F-34BD9898A886}" type="pres">
      <dgm:prSet presAssocID="{AB162205-AA07-4DE6-A90B-09248199E59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AA2B5-ADE5-4C51-AAB7-2001E1B1FA50}" type="pres">
      <dgm:prSet presAssocID="{6841BDA6-B3CA-455C-B369-85717070330F}" presName="sibTrans" presStyleCnt="0"/>
      <dgm:spPr/>
    </dgm:pt>
    <dgm:pt modelId="{0D2F7F41-AF94-4885-A199-8F605292FF8C}" type="pres">
      <dgm:prSet presAssocID="{DF1B374E-BC5F-425B-BBAF-E91823E1D4D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27A0A-A2A6-426C-A840-D07AB46B1D3A}" type="pres">
      <dgm:prSet presAssocID="{2E321A73-9AB2-4417-999B-8A96ADDE183E}" presName="sibTrans" presStyleCnt="0"/>
      <dgm:spPr/>
    </dgm:pt>
    <dgm:pt modelId="{BC978681-14CF-4C6A-87B1-1C5053E79112}" type="pres">
      <dgm:prSet presAssocID="{EEE3B220-FA49-403A-B5B2-1EB4EEEC338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C316E-E2B7-4018-BBFF-9E98AB50909C}" type="pres">
      <dgm:prSet presAssocID="{5D72049D-0A5A-4DFC-B5D8-ECF3BDB95A0A}" presName="sibTrans" presStyleCnt="0"/>
      <dgm:spPr/>
    </dgm:pt>
    <dgm:pt modelId="{57E9AEBE-98B9-4D54-A053-6C31197DDC7A}" type="pres">
      <dgm:prSet presAssocID="{B9AAA35A-DB14-449D-B43E-1CDCD979EE4D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6C1EFE-B616-4752-989C-6B49A00DBF34}" type="presOf" srcId="{B9AAA35A-DB14-449D-B43E-1CDCD979EE4D}" destId="{57E9AEBE-98B9-4D54-A053-6C31197DDC7A}" srcOrd="0" destOrd="0" presId="urn:microsoft.com/office/officeart/2005/8/layout/hProcess9"/>
    <dgm:cxn modelId="{DEBC9859-6C68-4CE7-A70A-F4964AB434AB}" srcId="{4E6A5E30-F25E-4377-B153-2EA46FBA4D44}" destId="{B9AAA35A-DB14-449D-B43E-1CDCD979EE4D}" srcOrd="4" destOrd="0" parTransId="{6ADEDF07-F7CA-4317-8BFE-4E11DC8D33A5}" sibTransId="{552EC658-F566-4C86-866D-9444A13B18FB}"/>
    <dgm:cxn modelId="{7F054097-CFF3-42F7-86C9-C5F2AE1F649B}" srcId="{4E6A5E30-F25E-4377-B153-2EA46FBA4D44}" destId="{E8552CB8-49B4-4908-915F-6AEE4BDC7D27}" srcOrd="0" destOrd="0" parTransId="{15A10073-1817-4C7D-B6A1-6FCC2E58A978}" sibTransId="{655EEB99-09C4-4572-ABDF-5B091F3F3300}"/>
    <dgm:cxn modelId="{D2A8AF86-CA5D-451E-BB5F-63B4601CD606}" type="presOf" srcId="{DF1B374E-BC5F-425B-BBAF-E91823E1D4DC}" destId="{0D2F7F41-AF94-4885-A199-8F605292FF8C}" srcOrd="0" destOrd="0" presId="urn:microsoft.com/office/officeart/2005/8/layout/hProcess9"/>
    <dgm:cxn modelId="{9AA14884-8B58-47F8-8F64-21624B83C49C}" srcId="{4E6A5E30-F25E-4377-B153-2EA46FBA4D44}" destId="{AB162205-AA07-4DE6-A90B-09248199E59F}" srcOrd="1" destOrd="0" parTransId="{4E7E6A29-0399-4043-B3A1-E5F9F56D6BC2}" sibTransId="{6841BDA6-B3CA-455C-B369-85717070330F}"/>
    <dgm:cxn modelId="{287F24D3-D975-4937-AAEA-20DE98F5A66F}" type="presOf" srcId="{AB162205-AA07-4DE6-A90B-09248199E59F}" destId="{ADB69EBB-BBB6-4F20-BB5F-34BD9898A886}" srcOrd="0" destOrd="0" presId="urn:microsoft.com/office/officeart/2005/8/layout/hProcess9"/>
    <dgm:cxn modelId="{03DAE519-631B-4314-8A36-5795ED0EE530}" type="presOf" srcId="{EEE3B220-FA49-403A-B5B2-1EB4EEEC3389}" destId="{BC978681-14CF-4C6A-87B1-1C5053E79112}" srcOrd="0" destOrd="0" presId="urn:microsoft.com/office/officeart/2005/8/layout/hProcess9"/>
    <dgm:cxn modelId="{E6C9646F-83AF-4F86-B177-034BA6EEDD71}" srcId="{4E6A5E30-F25E-4377-B153-2EA46FBA4D44}" destId="{DF1B374E-BC5F-425B-BBAF-E91823E1D4DC}" srcOrd="2" destOrd="0" parTransId="{73257483-4630-47BD-A496-FAC4338BB1DF}" sibTransId="{2E321A73-9AB2-4417-999B-8A96ADDE183E}"/>
    <dgm:cxn modelId="{9A1F3C38-8E27-443E-8B1D-B3CFF9EA2D28}" type="presOf" srcId="{E8552CB8-49B4-4908-915F-6AEE4BDC7D27}" destId="{87D97EB2-C75D-49C3-9A10-2F7EA0BE3B67}" srcOrd="0" destOrd="0" presId="urn:microsoft.com/office/officeart/2005/8/layout/hProcess9"/>
    <dgm:cxn modelId="{11B0592C-A8C6-418A-A549-242892442CAD}" srcId="{4E6A5E30-F25E-4377-B153-2EA46FBA4D44}" destId="{EEE3B220-FA49-403A-B5B2-1EB4EEEC3389}" srcOrd="3" destOrd="0" parTransId="{77527BD0-CF9C-4E6A-8FE9-E3B6469BF94D}" sibTransId="{5D72049D-0A5A-4DFC-B5D8-ECF3BDB95A0A}"/>
    <dgm:cxn modelId="{AB9E7556-7629-4028-8BF2-50D0236BDDD0}" type="presOf" srcId="{4E6A5E30-F25E-4377-B153-2EA46FBA4D44}" destId="{32AC987E-9932-4995-B915-C71D35EEA5AC}" srcOrd="0" destOrd="0" presId="urn:microsoft.com/office/officeart/2005/8/layout/hProcess9"/>
    <dgm:cxn modelId="{9792A02F-0D8E-4E81-AD44-21CDFAA73757}" type="presParOf" srcId="{32AC987E-9932-4995-B915-C71D35EEA5AC}" destId="{03DCDF71-7F7C-4D2B-BBA3-56516F507618}" srcOrd="0" destOrd="0" presId="urn:microsoft.com/office/officeart/2005/8/layout/hProcess9"/>
    <dgm:cxn modelId="{8BEC4026-5A79-4628-9191-A047E4009576}" type="presParOf" srcId="{32AC987E-9932-4995-B915-C71D35EEA5AC}" destId="{31910069-8368-4E58-AF21-32797552FC3D}" srcOrd="1" destOrd="0" presId="urn:microsoft.com/office/officeart/2005/8/layout/hProcess9"/>
    <dgm:cxn modelId="{0E384A4C-70A3-4471-B1DA-B5DF89DAD7B2}" type="presParOf" srcId="{31910069-8368-4E58-AF21-32797552FC3D}" destId="{87D97EB2-C75D-49C3-9A10-2F7EA0BE3B67}" srcOrd="0" destOrd="0" presId="urn:microsoft.com/office/officeart/2005/8/layout/hProcess9"/>
    <dgm:cxn modelId="{7DF7DA88-3AAE-4184-8840-F31A6FC37729}" type="presParOf" srcId="{31910069-8368-4E58-AF21-32797552FC3D}" destId="{8F6F9E0E-F0B2-4320-A6AA-ABB7E70B5883}" srcOrd="1" destOrd="0" presId="urn:microsoft.com/office/officeart/2005/8/layout/hProcess9"/>
    <dgm:cxn modelId="{C9776F5B-D091-4E24-934B-6F937A1A6BBD}" type="presParOf" srcId="{31910069-8368-4E58-AF21-32797552FC3D}" destId="{ADB69EBB-BBB6-4F20-BB5F-34BD9898A886}" srcOrd="2" destOrd="0" presId="urn:microsoft.com/office/officeart/2005/8/layout/hProcess9"/>
    <dgm:cxn modelId="{E6D0DAAC-3D16-4251-B13A-94B08A808E49}" type="presParOf" srcId="{31910069-8368-4E58-AF21-32797552FC3D}" destId="{246AA2B5-ADE5-4C51-AAB7-2001E1B1FA50}" srcOrd="3" destOrd="0" presId="urn:microsoft.com/office/officeart/2005/8/layout/hProcess9"/>
    <dgm:cxn modelId="{F54B6F97-BD11-49AA-B89A-AB9FB498130E}" type="presParOf" srcId="{31910069-8368-4E58-AF21-32797552FC3D}" destId="{0D2F7F41-AF94-4885-A199-8F605292FF8C}" srcOrd="4" destOrd="0" presId="urn:microsoft.com/office/officeart/2005/8/layout/hProcess9"/>
    <dgm:cxn modelId="{5E80FDAD-A424-4B00-BB31-7ADD71D2A896}" type="presParOf" srcId="{31910069-8368-4E58-AF21-32797552FC3D}" destId="{70B27A0A-A2A6-426C-A840-D07AB46B1D3A}" srcOrd="5" destOrd="0" presId="urn:microsoft.com/office/officeart/2005/8/layout/hProcess9"/>
    <dgm:cxn modelId="{F5D7B006-978C-4C90-BCD1-EE532CF1301F}" type="presParOf" srcId="{31910069-8368-4E58-AF21-32797552FC3D}" destId="{BC978681-14CF-4C6A-87B1-1C5053E79112}" srcOrd="6" destOrd="0" presId="urn:microsoft.com/office/officeart/2005/8/layout/hProcess9"/>
    <dgm:cxn modelId="{670CFF07-D4E3-4FF1-87DB-9E2DC12CF016}" type="presParOf" srcId="{31910069-8368-4E58-AF21-32797552FC3D}" destId="{FFDC316E-E2B7-4018-BBFF-9E98AB50909C}" srcOrd="7" destOrd="0" presId="urn:microsoft.com/office/officeart/2005/8/layout/hProcess9"/>
    <dgm:cxn modelId="{4DB3980A-718B-440C-B2A3-1F390EFDBA7C}" type="presParOf" srcId="{31910069-8368-4E58-AF21-32797552FC3D}" destId="{57E9AEBE-98B9-4D54-A053-6C31197DDC7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08827-C758-41BB-8116-D694BAC8FB30}">
      <dsp:nvSpPr>
        <dsp:cNvPr id="0" name=""/>
        <dsp:cNvSpPr/>
      </dsp:nvSpPr>
      <dsp:spPr>
        <a:xfrm rot="5400000">
          <a:off x="3515442" y="-1155365"/>
          <a:ext cx="1280350" cy="391116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/>
            <a:t>User cannot login to the system with invalid credentials.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/>
            <a:t>User won’t able to see database files or other user’s information.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/>
            <a:t>User won’t able to modify product item attributes.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/>
            <a:t>Price of products in cart should calculate accurately.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/>
            <a:t>User won’t be able to interrupt or access on any part in admin panel.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/>
            <a:t>System will portable to almost every hardware. </a:t>
          </a:r>
          <a:endParaRPr lang="en-US" sz="1000" kern="1200"/>
        </a:p>
      </dsp:txBody>
      <dsp:txXfrm rot="-5400000">
        <a:off x="2200033" y="222546"/>
        <a:ext cx="3848667" cy="1155346"/>
      </dsp:txXfrm>
    </dsp:sp>
    <dsp:sp modelId="{33B0C65F-3000-4D5E-9E9E-67923CE7157A}">
      <dsp:nvSpPr>
        <dsp:cNvPr id="0" name=""/>
        <dsp:cNvSpPr/>
      </dsp:nvSpPr>
      <dsp:spPr>
        <a:xfrm>
          <a:off x="0" y="0"/>
          <a:ext cx="2200033" cy="16004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/>
            <a:t>Test Factors of E-Shop</a:t>
          </a:r>
          <a:endParaRPr lang="en-US" sz="3000" kern="1200"/>
        </a:p>
      </dsp:txBody>
      <dsp:txXfrm>
        <a:off x="78127" y="78127"/>
        <a:ext cx="2043779" cy="1444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CDF71-7F7C-4D2B-BBA3-56516F507618}">
      <dsp:nvSpPr>
        <dsp:cNvPr id="0" name=""/>
        <dsp:cNvSpPr/>
      </dsp:nvSpPr>
      <dsp:spPr>
        <a:xfrm>
          <a:off x="397720" y="0"/>
          <a:ext cx="4507499" cy="152088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97EB2-C75D-49C3-9A10-2F7EA0BE3B67}">
      <dsp:nvSpPr>
        <dsp:cNvPr id="0" name=""/>
        <dsp:cNvSpPr/>
      </dsp:nvSpPr>
      <dsp:spPr>
        <a:xfrm>
          <a:off x="2330" y="456264"/>
          <a:ext cx="1018899" cy="608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Requirements gathering</a:t>
          </a:r>
          <a:endParaRPr lang="en-US" sz="1100" kern="1200"/>
        </a:p>
      </dsp:txBody>
      <dsp:txXfrm>
        <a:off x="32027" y="485961"/>
        <a:ext cx="959505" cy="548958"/>
      </dsp:txXfrm>
    </dsp:sp>
    <dsp:sp modelId="{ADB69EBB-BBB6-4F20-BB5F-34BD9898A886}">
      <dsp:nvSpPr>
        <dsp:cNvPr id="0" name=""/>
        <dsp:cNvSpPr/>
      </dsp:nvSpPr>
      <dsp:spPr>
        <a:xfrm>
          <a:off x="1072175" y="456264"/>
          <a:ext cx="1018899" cy="608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Requirements specification</a:t>
          </a:r>
          <a:endParaRPr lang="en-US" sz="1100" kern="1200"/>
        </a:p>
      </dsp:txBody>
      <dsp:txXfrm>
        <a:off x="1101872" y="485961"/>
        <a:ext cx="959505" cy="548958"/>
      </dsp:txXfrm>
    </dsp:sp>
    <dsp:sp modelId="{0D2F7F41-AF94-4885-A199-8F605292FF8C}">
      <dsp:nvSpPr>
        <dsp:cNvPr id="0" name=""/>
        <dsp:cNvSpPr/>
      </dsp:nvSpPr>
      <dsp:spPr>
        <a:xfrm>
          <a:off x="2142020" y="456264"/>
          <a:ext cx="1018899" cy="608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Functional design(HLD)</a:t>
          </a:r>
          <a:endParaRPr lang="en-US" sz="1100" kern="1200"/>
        </a:p>
      </dsp:txBody>
      <dsp:txXfrm>
        <a:off x="2171717" y="485961"/>
        <a:ext cx="959505" cy="548958"/>
      </dsp:txXfrm>
    </dsp:sp>
    <dsp:sp modelId="{BC978681-14CF-4C6A-87B1-1C5053E79112}">
      <dsp:nvSpPr>
        <dsp:cNvPr id="0" name=""/>
        <dsp:cNvSpPr/>
      </dsp:nvSpPr>
      <dsp:spPr>
        <a:xfrm>
          <a:off x="3211864" y="456264"/>
          <a:ext cx="1018899" cy="608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internal design (LLD)</a:t>
          </a:r>
          <a:endParaRPr lang="en-US" sz="1100" kern="1200"/>
        </a:p>
      </dsp:txBody>
      <dsp:txXfrm>
        <a:off x="3241561" y="485961"/>
        <a:ext cx="959505" cy="548958"/>
      </dsp:txXfrm>
    </dsp:sp>
    <dsp:sp modelId="{57E9AEBE-98B9-4D54-A053-6C31197DDC7A}">
      <dsp:nvSpPr>
        <dsp:cNvPr id="0" name=""/>
        <dsp:cNvSpPr/>
      </dsp:nvSpPr>
      <dsp:spPr>
        <a:xfrm>
          <a:off x="4281709" y="456264"/>
          <a:ext cx="1018899" cy="608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Coding</a:t>
          </a:r>
          <a:endParaRPr lang="en-US" sz="1100" kern="1200"/>
        </a:p>
      </dsp:txBody>
      <dsp:txXfrm>
        <a:off x="4311406" y="485961"/>
        <a:ext cx="959505" cy="54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56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433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73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54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689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08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95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620bbb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620bbb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388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6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714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75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7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1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4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if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65406" y="739381"/>
            <a:ext cx="4364007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Wide Latin" panose="020A0A07050505020404" pitchFamily="18" charset="0"/>
              </a:rPr>
              <a:t>E-Shop</a:t>
            </a:r>
            <a:endParaRPr b="1" dirty="0">
              <a:latin typeface="Wide Latin" panose="020A0A07050505020404" pitchFamily="18" charset="0"/>
            </a:endParaRPr>
          </a:p>
        </p:txBody>
      </p:sp>
      <p:sp>
        <p:nvSpPr>
          <p:cNvPr id="339" name="Google Shape;338;p12"/>
          <p:cNvSpPr txBox="1">
            <a:spLocks/>
          </p:cNvSpPr>
          <p:nvPr/>
        </p:nvSpPr>
        <p:spPr>
          <a:xfrm rot="1818555">
            <a:off x="6368078" y="1894371"/>
            <a:ext cx="1464138" cy="47414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Wide Latin" panose="020A0A07050505020404" pitchFamily="18" charset="0"/>
              </a:rPr>
              <a:t>E-Shop</a:t>
            </a:r>
          </a:p>
        </p:txBody>
      </p:sp>
      <p:pic>
        <p:nvPicPr>
          <p:cNvPr id="340" name="Picture 6" descr="Online Shopping vs. Shopping in Store | Life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36" y="3941970"/>
            <a:ext cx="1842058" cy="117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2" y="1817873"/>
            <a:ext cx="5155884" cy="3351818"/>
          </a:xfrm>
          <a:prstGeom prst="rect">
            <a:avLst/>
          </a:prstGeom>
        </p:spPr>
      </p:pic>
      <p:pic>
        <p:nvPicPr>
          <p:cNvPr id="341" name="Picture 6" descr="Online Shopping vs. Shopping in Store | Life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803" y="-250162"/>
            <a:ext cx="1842058" cy="117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" name="Google Shape;3917;p48"/>
          <p:cNvGrpSpPr/>
          <p:nvPr/>
        </p:nvGrpSpPr>
        <p:grpSpPr>
          <a:xfrm>
            <a:off x="6941127" y="2916383"/>
            <a:ext cx="2047247" cy="1801090"/>
            <a:chOff x="2244025" y="145922"/>
            <a:chExt cx="4382832" cy="4762352"/>
          </a:xfrm>
        </p:grpSpPr>
        <p:grpSp>
          <p:nvGrpSpPr>
            <p:cNvPr id="8" name="Google Shape;3918;p4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156" name="Google Shape;3919;p4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920;p4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921;p4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922;p4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923;p4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924;p4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925;p4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926;p4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927;p4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928;p4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929;p4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930;p4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931;p4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932;p4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933;p4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934;p4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935;p4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936;p4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937;p4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938;p4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939;p4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940;p4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941;p4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942;p4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943;p4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944;p4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945;p4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946;p4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947;p4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948;p4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949;p4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950;p4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951;p4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952;p4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953;p4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954;p4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955;p4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3956;p4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57;p4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58;p4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59;p4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60;p4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61;p4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62;p4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963;p4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964;p4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965;p4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966;p4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3967;p4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139" name="Google Shape;3968;p4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969;p4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970;p4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971;p4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972;p4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973;p4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974;p4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975;p4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976;p4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977;p4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978;p4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979;p4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980;p4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981;p4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982;p4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983;p4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984;p4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985;p4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23" name="Google Shape;3986;p4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87;p4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88;p4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89;p4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90;p4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91;p4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992;p4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993;p4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994;p4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995;p4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996;p4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997;p4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998;p4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999;p4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000;p4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001;p4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4002;p4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07" name="Google Shape;4003;p4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004;p4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005;p4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006;p4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007;p4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8;p4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09;p4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10;p4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11;p4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12;p4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13;p4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14;p4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15;p4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016;p4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017;p4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018;p4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4019;p4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020;p4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021;p4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022;p4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023;p4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024;p4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025;p4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026;p4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027;p4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028;p4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029;p4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030;p4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031;p4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032;p4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033;p4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034;p4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035;p4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36;p4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037;p4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038;p4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039;p4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040;p4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041;p4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042;p4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043;p4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044;p4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45;p4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46;p4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47;p4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48;p4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049;p4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050;p4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051;p4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052;p4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053;p4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054;p4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055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056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057;p4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058;p4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059;p4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060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061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062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063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064;p4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065;p4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066;p4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067;p4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068;p4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069;p4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070;p4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071;p4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072;p4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073;p4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074;p4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075;p4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076;p4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077;p4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4078;p4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079;p4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080;p4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081;p4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082;p4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4083;p4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4084;p4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4085;p4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4086;p4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4087;p4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4088;p4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" name="Google Shape;4089;p4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102" name="Google Shape;4090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091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092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093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094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4095;p4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4096;p4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4097;p4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97" name="Google Shape;4098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099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00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01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02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15389"/>
            <a:ext cx="7867147" cy="717345"/>
          </a:xfrm>
          <a:prstGeom prst="rect">
            <a:avLst/>
          </a:prstGeom>
          <a:gradFill>
            <a:gsLst>
              <a:gs pos="56000">
                <a:srgbClr val="00B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28575">
            <a:solidFill>
              <a:srgbClr val="00B0F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02: Test Planning 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74781822"/>
              </p:ext>
            </p:extLst>
          </p:nvPr>
        </p:nvGraphicFramePr>
        <p:xfrm>
          <a:off x="1047679" y="1500645"/>
          <a:ext cx="6111203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08" name="Diagram 2207"/>
          <p:cNvGraphicFramePr/>
          <p:nvPr>
            <p:extLst>
              <p:ext uri="{D42A27DB-BD31-4B8C-83A1-F6EECF244321}">
                <p14:modId xmlns:p14="http://schemas.microsoft.com/office/powerpoint/2010/main" val="3494217340"/>
              </p:ext>
            </p:extLst>
          </p:nvPr>
        </p:nvGraphicFramePr>
        <p:xfrm>
          <a:off x="1226192" y="3637596"/>
          <a:ext cx="5302940" cy="152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209" name="Rectangle 2208"/>
          <p:cNvSpPr/>
          <p:nvPr/>
        </p:nvSpPr>
        <p:spPr>
          <a:xfrm>
            <a:off x="1226192" y="3379473"/>
            <a:ext cx="1676335" cy="502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Phase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" name="Google Shape;3917;p48"/>
          <p:cNvGrpSpPr/>
          <p:nvPr/>
        </p:nvGrpSpPr>
        <p:grpSpPr>
          <a:xfrm>
            <a:off x="963600" y="3069960"/>
            <a:ext cx="2047247" cy="1801090"/>
            <a:chOff x="2244025" y="145922"/>
            <a:chExt cx="4382832" cy="4762352"/>
          </a:xfrm>
        </p:grpSpPr>
        <p:grpSp>
          <p:nvGrpSpPr>
            <p:cNvPr id="8" name="Google Shape;3918;p4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156" name="Google Shape;3919;p4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920;p4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921;p4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922;p4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923;p4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924;p4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925;p4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926;p4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927;p4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928;p4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929;p4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930;p4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931;p4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932;p4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933;p4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934;p4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935;p4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936;p4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937;p4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938;p4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939;p4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940;p4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941;p4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942;p4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943;p4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944;p4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945;p4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946;p4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947;p4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948;p4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949;p4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950;p4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951;p4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952;p4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953;p4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954;p4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955;p4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3956;p4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57;p4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58;p4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59;p4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60;p4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61;p4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62;p4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963;p4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964;p4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965;p4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966;p4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3967;p4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139" name="Google Shape;3968;p4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969;p4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970;p4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971;p4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972;p4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973;p4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974;p4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975;p4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976;p4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977;p4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978;p4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979;p4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980;p4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981;p4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982;p4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983;p4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984;p4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985;p4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23" name="Google Shape;3986;p4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87;p4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88;p4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89;p4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90;p4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91;p4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992;p4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993;p4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994;p4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995;p4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996;p4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997;p4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998;p4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999;p4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000;p4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001;p4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4002;p4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07" name="Google Shape;4003;p4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004;p4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005;p4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006;p4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007;p4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8;p4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09;p4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10;p4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11;p4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12;p4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13;p4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14;p4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15;p4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016;p4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017;p4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018;p4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4019;p4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020;p4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021;p4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022;p4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023;p4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024;p4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025;p4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026;p4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027;p4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028;p4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029;p4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030;p4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031;p4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032;p4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033;p4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034;p4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035;p4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36;p4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037;p4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038;p4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039;p4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040;p4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041;p4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042;p4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043;p4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044;p4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45;p4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46;p4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47;p4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48;p4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049;p4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050;p4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051;p4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052;p4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053;p4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054;p4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055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056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057;p4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058;p4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059;p4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060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061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062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063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064;p4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065;p4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066;p4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067;p4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068;p4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069;p4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070;p4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071;p4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072;p4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073;p4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074;p4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075;p4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076;p4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077;p4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4078;p4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079;p4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080;p4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081;p4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082;p4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4083;p4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4084;p4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4085;p4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4086;p4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4087;p4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4088;p4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" name="Google Shape;4089;p4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102" name="Google Shape;4090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091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092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093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094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4095;p4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4096;p4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4097;p4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97" name="Google Shape;4098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099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00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01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02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421138" y="442131"/>
            <a:ext cx="2860963" cy="1076487"/>
          </a:xfrm>
          <a:prstGeom prst="rect">
            <a:avLst/>
          </a:prstGeom>
          <a:gradFill>
            <a:gsLst>
              <a:gs pos="56000">
                <a:srgbClr val="00B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28575">
            <a:solidFill>
              <a:srgbClr val="00B0F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Stencil" panose="040409050D0802020404" pitchFamily="82" charset="0"/>
              </a:rPr>
              <a:t>Phase 02: Test Planning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96229"/>
              </p:ext>
            </p:extLst>
          </p:nvPr>
        </p:nvGraphicFramePr>
        <p:xfrm>
          <a:off x="3676819" y="442131"/>
          <a:ext cx="5408302" cy="4262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2167">
                  <a:extLst>
                    <a:ext uri="{9D8B030D-6E8A-4147-A177-3AD203B41FA5}">
                      <a16:colId xmlns:a16="http://schemas.microsoft.com/office/drawing/2014/main" val="4099084361"/>
                    </a:ext>
                  </a:extLst>
                </a:gridCol>
                <a:gridCol w="944781">
                  <a:extLst>
                    <a:ext uri="{9D8B030D-6E8A-4147-A177-3AD203B41FA5}">
                      <a16:colId xmlns:a16="http://schemas.microsoft.com/office/drawing/2014/main" val="3341661719"/>
                    </a:ext>
                  </a:extLst>
                </a:gridCol>
                <a:gridCol w="607727">
                  <a:extLst>
                    <a:ext uri="{9D8B030D-6E8A-4147-A177-3AD203B41FA5}">
                      <a16:colId xmlns:a16="http://schemas.microsoft.com/office/drawing/2014/main" val="923758381"/>
                    </a:ext>
                  </a:extLst>
                </a:gridCol>
                <a:gridCol w="873253">
                  <a:extLst>
                    <a:ext uri="{9D8B030D-6E8A-4147-A177-3AD203B41FA5}">
                      <a16:colId xmlns:a16="http://schemas.microsoft.com/office/drawing/2014/main" val="2455240896"/>
                    </a:ext>
                  </a:extLst>
                </a:gridCol>
                <a:gridCol w="681827">
                  <a:extLst>
                    <a:ext uri="{9D8B030D-6E8A-4147-A177-3AD203B41FA5}">
                      <a16:colId xmlns:a16="http://schemas.microsoft.com/office/drawing/2014/main" val="159377806"/>
                    </a:ext>
                  </a:extLst>
                </a:gridCol>
                <a:gridCol w="675651">
                  <a:extLst>
                    <a:ext uri="{9D8B030D-6E8A-4147-A177-3AD203B41FA5}">
                      <a16:colId xmlns:a16="http://schemas.microsoft.com/office/drawing/2014/main" val="789101192"/>
                    </a:ext>
                  </a:extLst>
                </a:gridCol>
                <a:gridCol w="1142896">
                  <a:extLst>
                    <a:ext uri="{9D8B030D-6E8A-4147-A177-3AD203B41FA5}">
                      <a16:colId xmlns:a16="http://schemas.microsoft.com/office/drawing/2014/main" val="1464428509"/>
                    </a:ext>
                  </a:extLst>
                </a:gridCol>
              </a:tblGrid>
              <a:tr h="461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Factors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Phase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14063"/>
                  </a:ext>
                </a:extLst>
              </a:tr>
              <a:tr h="3619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 id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extLst>
                  <a:ext uri="{0D108BD9-81ED-4DB2-BD59-A6C34878D82A}">
                    <a16:rowId xmlns:a16="http://schemas.microsoft.com/office/drawing/2014/main" val="3924928259"/>
                  </a:ext>
                </a:extLst>
              </a:tr>
              <a:tr h="7239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registered to the system?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 </a:t>
                      </a:r>
                      <a:r>
                        <a:rPr lang="en-US" sz="1100" spc="-6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query in username and password field?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Prohibit invalid query?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extLst>
                  <a:ext uri="{0D108BD9-81ED-4DB2-BD59-A6C34878D82A}">
                    <a16:rowId xmlns:a16="http://schemas.microsoft.com/office/drawing/2014/main" val="203110144"/>
                  </a:ext>
                </a:extLst>
              </a:tr>
              <a:tr h="7239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system exploits the private files?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encryption used for database files?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extLst>
                  <a:ext uri="{0D108BD9-81ED-4DB2-BD59-A6C34878D82A}">
                    <a16:rowId xmlns:a16="http://schemas.microsoft.com/office/drawing/2014/main" val="3834289093"/>
                  </a:ext>
                </a:extLst>
              </a:tr>
              <a:tr h="10859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2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prduct item is editable by user?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user module has connection to products add/edit class?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only admin able to change attributes?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extLst>
                  <a:ext uri="{0D108BD9-81ED-4DB2-BD59-A6C34878D82A}">
                    <a16:rowId xmlns:a16="http://schemas.microsoft.com/office/drawing/2014/main" val="3890653960"/>
                  </a:ext>
                </a:extLst>
              </a:tr>
              <a:tr h="9049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2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indexing in cart done properly?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sum and multiplication method inconsistency?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0"/>
                        </a:spcBef>
                        <a:spcAft>
                          <a:spcPts val="1875"/>
                        </a:spcAft>
                      </a:pPr>
                      <a:r>
                        <a:rPr lang="en-US" sz="11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975" marR="29975" marT="0" marB="0"/>
                </a:tc>
                <a:extLst>
                  <a:ext uri="{0D108BD9-81ED-4DB2-BD59-A6C34878D82A}">
                    <a16:rowId xmlns:a16="http://schemas.microsoft.com/office/drawing/2014/main" val="3790571243"/>
                  </a:ext>
                </a:extLst>
              </a:tr>
            </a:tbl>
          </a:graphicData>
        </a:graphic>
      </p:graphicFrame>
      <p:sp>
        <p:nvSpPr>
          <p:cNvPr id="6" name="AutoShape 2"/>
          <p:cNvSpPr>
            <a:spLocks noChangeShapeType="1"/>
          </p:cNvSpPr>
          <p:nvPr/>
        </p:nvSpPr>
        <p:spPr bwMode="auto">
          <a:xfrm flipH="1">
            <a:off x="2275204" y="2949574"/>
            <a:ext cx="45719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8872" y="1971967"/>
            <a:ext cx="2860963" cy="5023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Stencil" panose="040409050D0802020404" pitchFamily="82" charset="0"/>
              </a:rPr>
              <a:t>Test Strategy Matrix</a:t>
            </a:r>
          </a:p>
        </p:txBody>
      </p:sp>
    </p:spTree>
    <p:extLst>
      <p:ext uri="{BB962C8B-B14F-4D97-AF65-F5344CB8AC3E}">
        <p14:creationId xmlns:p14="http://schemas.microsoft.com/office/powerpoint/2010/main" val="2575076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0" y="1294959"/>
            <a:ext cx="2616162" cy="1076487"/>
          </a:xfrm>
          <a:prstGeom prst="rect">
            <a:avLst/>
          </a:prstGeom>
          <a:gradFill>
            <a:gsLst>
              <a:gs pos="56000">
                <a:srgbClr val="00B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28575">
            <a:solidFill>
              <a:srgbClr val="00B0F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Stencil" panose="040409050D0802020404" pitchFamily="82" charset="0"/>
              </a:rPr>
              <a:t>Phase 02: Test Planning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AutoShape 2"/>
          <p:cNvSpPr>
            <a:spLocks noChangeShapeType="1"/>
          </p:cNvSpPr>
          <p:nvPr/>
        </p:nvSpPr>
        <p:spPr bwMode="auto">
          <a:xfrm flipH="1">
            <a:off x="2275204" y="2949574"/>
            <a:ext cx="45719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" y="2972433"/>
            <a:ext cx="2616162" cy="8444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encil" panose="040409050D0802020404" pitchFamily="82" charset="0"/>
              </a:rPr>
              <a:t>Testing techniques and testing types</a:t>
            </a:r>
            <a:endParaRPr lang="en-US" sz="2400" b="1" dirty="0">
              <a:latin typeface="Stencil" panose="040409050D0802020404" pitchFamily="8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85758"/>
              </p:ext>
            </p:extLst>
          </p:nvPr>
        </p:nvGraphicFramePr>
        <p:xfrm>
          <a:off x="2800351" y="175581"/>
          <a:ext cx="6069332" cy="491477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5869">
                  <a:extLst>
                    <a:ext uri="{9D8B030D-6E8A-4147-A177-3AD203B41FA5}">
                      <a16:colId xmlns:a16="http://schemas.microsoft.com/office/drawing/2014/main" val="2141337986"/>
                    </a:ext>
                  </a:extLst>
                </a:gridCol>
                <a:gridCol w="3011722">
                  <a:extLst>
                    <a:ext uri="{9D8B030D-6E8A-4147-A177-3AD203B41FA5}">
                      <a16:colId xmlns:a16="http://schemas.microsoft.com/office/drawing/2014/main" val="4028679929"/>
                    </a:ext>
                  </a:extLst>
                </a:gridCol>
                <a:gridCol w="1811741">
                  <a:extLst>
                    <a:ext uri="{9D8B030D-6E8A-4147-A177-3AD203B41FA5}">
                      <a16:colId xmlns:a16="http://schemas.microsoft.com/office/drawing/2014/main" val="1799348332"/>
                    </a:ext>
                  </a:extLst>
                </a:gridCol>
              </a:tblGrid>
              <a:tr h="345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Testing Techniques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Testing Type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Perform on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extLst>
                  <a:ext uri="{0D108BD9-81ED-4DB2-BD59-A6C34878D82A}">
                    <a16:rowId xmlns:a16="http://schemas.microsoft.com/office/drawing/2014/main" val="1469586029"/>
                  </a:ext>
                </a:extLst>
              </a:tr>
              <a:tr h="782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Dynamic Testing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(Black Box)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Boundary Value Analysis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Equivalence Class Partitioning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Cause-effect Graph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Functional requirements, code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extLst>
                  <a:ext uri="{0D108BD9-81ED-4DB2-BD59-A6C34878D82A}">
                    <a16:rowId xmlns:a16="http://schemas.microsoft.com/office/drawing/2014/main" val="1074112865"/>
                  </a:ext>
                </a:extLst>
              </a:tr>
              <a:tr h="938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Dynamic Testing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(White Box)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Logic Coverage Criteria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Basic Path Testing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Control Flow Graph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Graph Matrix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Connection Matrix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Structure, deign , code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extLst>
                  <a:ext uri="{0D108BD9-81ED-4DB2-BD59-A6C34878D82A}">
                    <a16:rowId xmlns:a16="http://schemas.microsoft.com/office/drawing/2014/main" val="1273570627"/>
                  </a:ext>
                </a:extLst>
              </a:tr>
              <a:tr h="625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Static Testing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Inspection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Whole system without execute code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extLst>
                  <a:ext uri="{0D108BD9-81ED-4DB2-BD59-A6C34878D82A}">
                    <a16:rowId xmlns:a16="http://schemas.microsoft.com/office/drawing/2014/main" val="1782748431"/>
                  </a:ext>
                </a:extLst>
              </a:tr>
              <a:tr h="1407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/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Validation Testing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Unit Testing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Integration Testing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Function Testing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System Testing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Acceptance Testing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Installing Testing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Code Module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Merged code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Functional design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SRS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Conformance to gathered requirements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Adaptability with operating machine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extLst>
                  <a:ext uri="{0D108BD9-81ED-4DB2-BD59-A6C34878D82A}">
                    <a16:rowId xmlns:a16="http://schemas.microsoft.com/office/drawing/2014/main" val="905068444"/>
                  </a:ext>
                </a:extLst>
              </a:tr>
              <a:tr h="7049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Regression Testing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Prioritization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Testing requirements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5" marR="21665" marT="0" marB="0"/>
                </a:tc>
                <a:extLst>
                  <a:ext uri="{0D108BD9-81ED-4DB2-BD59-A6C34878D82A}">
                    <a16:rowId xmlns:a16="http://schemas.microsoft.com/office/drawing/2014/main" val="1011914175"/>
                  </a:ext>
                </a:extLst>
              </a:tr>
            </a:tbl>
          </a:graphicData>
        </a:graphic>
      </p:graphicFrame>
      <p:sp>
        <p:nvSpPr>
          <p:cNvPr id="3" name="AutoShape 11"/>
          <p:cNvSpPr>
            <a:spLocks noChangeShapeType="1"/>
          </p:cNvSpPr>
          <p:nvPr/>
        </p:nvSpPr>
        <p:spPr bwMode="auto">
          <a:xfrm>
            <a:off x="5700828" y="47166"/>
            <a:ext cx="6727196" cy="45719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/>
          <p:cNvSpPr>
            <a:spLocks noChangeShapeType="1"/>
          </p:cNvSpPr>
          <p:nvPr/>
        </p:nvSpPr>
        <p:spPr bwMode="auto">
          <a:xfrm>
            <a:off x="5710353" y="263066"/>
            <a:ext cx="6727196" cy="45719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8" name="AutoShape 9"/>
          <p:cNvSpPr>
            <a:spLocks noChangeShapeType="1"/>
          </p:cNvSpPr>
          <p:nvPr/>
        </p:nvSpPr>
        <p:spPr bwMode="auto">
          <a:xfrm>
            <a:off x="5710353" y="50341"/>
            <a:ext cx="6727196" cy="45719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9" name="AutoShape 8"/>
          <p:cNvSpPr>
            <a:spLocks noChangeShapeType="1"/>
          </p:cNvSpPr>
          <p:nvPr/>
        </p:nvSpPr>
        <p:spPr bwMode="auto">
          <a:xfrm>
            <a:off x="5700828" y="109079"/>
            <a:ext cx="6727196" cy="45719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0" name="AutoShape 6"/>
          <p:cNvSpPr>
            <a:spLocks noChangeShapeType="1"/>
          </p:cNvSpPr>
          <p:nvPr/>
        </p:nvSpPr>
        <p:spPr bwMode="auto">
          <a:xfrm>
            <a:off x="5700828" y="275766"/>
            <a:ext cx="6727196" cy="45719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1" name="AutoShape 7"/>
          <p:cNvSpPr>
            <a:spLocks noChangeShapeType="1"/>
          </p:cNvSpPr>
          <p:nvPr/>
        </p:nvSpPr>
        <p:spPr bwMode="auto">
          <a:xfrm>
            <a:off x="5700828" y="647241"/>
            <a:ext cx="6727196" cy="45719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2" name="AutoShape 5"/>
          <p:cNvSpPr>
            <a:spLocks noChangeShapeType="1"/>
          </p:cNvSpPr>
          <p:nvPr/>
        </p:nvSpPr>
        <p:spPr bwMode="auto">
          <a:xfrm>
            <a:off x="5710353" y="80504"/>
            <a:ext cx="11557626" cy="45719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AutoShape 4"/>
          <p:cNvSpPr>
            <a:spLocks noChangeShapeType="1"/>
          </p:cNvSpPr>
          <p:nvPr/>
        </p:nvSpPr>
        <p:spPr bwMode="auto">
          <a:xfrm>
            <a:off x="5710353" y="413879"/>
            <a:ext cx="11557626" cy="45719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AutoShape 1"/>
          <p:cNvSpPr>
            <a:spLocks noChangeShapeType="1"/>
          </p:cNvSpPr>
          <p:nvPr/>
        </p:nvSpPr>
        <p:spPr bwMode="auto">
          <a:xfrm>
            <a:off x="5700828" y="278941"/>
            <a:ext cx="11557626" cy="45719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AutoShape 2"/>
          <p:cNvSpPr>
            <a:spLocks noChangeShapeType="1"/>
          </p:cNvSpPr>
          <p:nvPr/>
        </p:nvSpPr>
        <p:spPr bwMode="auto">
          <a:xfrm>
            <a:off x="4005263" y="2540000"/>
            <a:ext cx="4352925" cy="0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AutoShape 3"/>
          <p:cNvSpPr>
            <a:spLocks noChangeShapeType="1"/>
          </p:cNvSpPr>
          <p:nvPr/>
        </p:nvSpPr>
        <p:spPr bwMode="auto">
          <a:xfrm>
            <a:off x="5710353" y="1108364"/>
            <a:ext cx="11557626" cy="83071"/>
          </a:xfrm>
          <a:prstGeom prst="straightConnector1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62242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813789" y="307571"/>
            <a:ext cx="7867147" cy="717345"/>
          </a:xfrm>
          <a:prstGeom prst="rect">
            <a:avLst/>
          </a:prstGeom>
          <a:gradFill>
            <a:gsLst>
              <a:gs pos="56000">
                <a:srgbClr val="00B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28575">
            <a:solidFill>
              <a:srgbClr val="00B0F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02: Test Planning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8" y="1818078"/>
            <a:ext cx="4345565" cy="2271932"/>
          </a:xfrm>
          <a:prstGeom prst="rect">
            <a:avLst/>
          </a:prstGeom>
        </p:spPr>
      </p:pic>
      <p:sp>
        <p:nvSpPr>
          <p:cNvPr id="195" name="Rectangle 194"/>
          <p:cNvSpPr/>
          <p:nvPr/>
        </p:nvSpPr>
        <p:spPr>
          <a:xfrm>
            <a:off x="813788" y="1160106"/>
            <a:ext cx="3418775" cy="5368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Stencil" panose="040409050D0802020404" pitchFamily="82" charset="0"/>
              </a:rPr>
              <a:t>Test Planning Checklist </a:t>
            </a:r>
            <a:endParaRPr lang="en-US" sz="1800" dirty="0">
              <a:latin typeface="Stencil" panose="040409050D0802020404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236" y="1818078"/>
            <a:ext cx="3927764" cy="1395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236" y="3344098"/>
            <a:ext cx="3889689" cy="11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55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362989"/>
            <a:ext cx="7867147" cy="717345"/>
          </a:xfrm>
          <a:prstGeom prst="rect">
            <a:avLst/>
          </a:prstGeom>
          <a:gradFill>
            <a:gsLst>
              <a:gs pos="56000">
                <a:srgbClr val="FF330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03: Test case development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624111"/>
              </p:ext>
            </p:extLst>
          </p:nvPr>
        </p:nvGraphicFramePr>
        <p:xfrm>
          <a:off x="781881" y="1178926"/>
          <a:ext cx="7867146" cy="39207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2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3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Test Case ID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Test Scenario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Test Data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Actual Results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Pass/Fail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01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TC03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Check Customer Login with valid 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Go to site </a:t>
                      </a:r>
                      <a:r>
                        <a:rPr lang="en-US" sz="1200" u="none" strike="noStrike" dirty="0">
                          <a:effectLst/>
                        </a:rPr>
                        <a:t>http://localhost/eshop/login.php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Enter Username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Enter Password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Click Submit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Username = saif99 Password = pass99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User should Login into an application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As Expected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01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TC04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Check Customer Login with invalid 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Go to site </a:t>
                      </a:r>
                      <a:r>
                        <a:rPr lang="en-US" sz="1200" u="none" strike="noStrike" dirty="0">
                          <a:effectLst/>
                        </a:rPr>
                        <a:t>http://localhost/eshop/login.php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Enter Username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Enter Password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Click Submit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Username = saif99 Password = pass99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User should not Login into an application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As Expected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56" marR="43856" marT="43856" marB="438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6373091" y="2029691"/>
            <a:ext cx="2313909" cy="2504333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15389"/>
            <a:ext cx="7867147" cy="717345"/>
          </a:xfrm>
          <a:prstGeom prst="rect">
            <a:avLst/>
          </a:prstGeom>
          <a:gradFill>
            <a:gsLst>
              <a:gs pos="56000">
                <a:srgbClr val="009999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tencil" panose="040409050D0802020404" pitchFamily="82" charset="0"/>
              </a:rPr>
              <a:t>Phase 04: Environment setup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064" y="1334578"/>
            <a:ext cx="60964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includes the setup or installation process of software and hardware  which is required for testing the application.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(Desktop / Laptop)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 512 MB or more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drive: 1 GB or above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1.80 GHz or above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7 or above / Linux / Mac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Chrome / Mozilla / opera / Brave latest versions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editor: Visual Studio Code, Sublime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installed OS - window 10 Home, 4GB RAM and 1TB hard-disk, processor - Intel(R) Core(TM) i3-3110M CPU @2.40GHz, chrome browser and Visual studio code as editor.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15389"/>
            <a:ext cx="7867147" cy="717345"/>
          </a:xfrm>
          <a:prstGeom prst="rect">
            <a:avLst/>
          </a:prstGeom>
          <a:gradFill>
            <a:gsLst>
              <a:gs pos="56000">
                <a:srgbClr val="00B0F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05: Test Execution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29536"/>
              </p:ext>
            </p:extLst>
          </p:nvPr>
        </p:nvGraphicFramePr>
        <p:xfrm>
          <a:off x="781879" y="1449668"/>
          <a:ext cx="7867146" cy="3591624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2937707675"/>
                    </a:ext>
                  </a:extLst>
                </a:gridCol>
                <a:gridCol w="1413330">
                  <a:extLst>
                    <a:ext uri="{9D8B030D-6E8A-4147-A177-3AD203B41FA5}">
                      <a16:colId xmlns:a16="http://schemas.microsoft.com/office/drawing/2014/main" val="859150388"/>
                    </a:ext>
                  </a:extLst>
                </a:gridCol>
                <a:gridCol w="2395367">
                  <a:extLst>
                    <a:ext uri="{9D8B030D-6E8A-4147-A177-3AD203B41FA5}">
                      <a16:colId xmlns:a16="http://schemas.microsoft.com/office/drawing/2014/main" val="917690498"/>
                    </a:ext>
                  </a:extLst>
                </a:gridCol>
                <a:gridCol w="1123878">
                  <a:extLst>
                    <a:ext uri="{9D8B030D-6E8A-4147-A177-3AD203B41FA5}">
                      <a16:colId xmlns:a16="http://schemas.microsoft.com/office/drawing/2014/main" val="2863060230"/>
                    </a:ext>
                  </a:extLst>
                </a:gridCol>
                <a:gridCol w="1248753">
                  <a:extLst>
                    <a:ext uri="{9D8B030D-6E8A-4147-A177-3AD203B41FA5}">
                      <a16:colId xmlns:a16="http://schemas.microsoft.com/office/drawing/2014/main" val="3620114877"/>
                    </a:ext>
                  </a:extLst>
                </a:gridCol>
                <a:gridCol w="675022">
                  <a:extLst>
                    <a:ext uri="{9D8B030D-6E8A-4147-A177-3AD203B41FA5}">
                      <a16:colId xmlns:a16="http://schemas.microsoft.com/office/drawing/2014/main" val="3528226282"/>
                    </a:ext>
                  </a:extLst>
                </a:gridCol>
                <a:gridCol w="511296">
                  <a:extLst>
                    <a:ext uri="{9D8B030D-6E8A-4147-A177-3AD203B41FA5}">
                      <a16:colId xmlns:a16="http://schemas.microsoft.com/office/drawing/2014/main" val="1183907848"/>
                    </a:ext>
                  </a:extLst>
                </a:gridCol>
              </a:tblGrid>
              <a:tr h="243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extLst>
                  <a:ext uri="{0D108BD9-81ED-4DB2-BD59-A6C34878D82A}">
                    <a16:rowId xmlns:a16="http://schemas.microsoft.com/office/drawing/2014/main" val="2126309698"/>
                  </a:ext>
                </a:extLst>
              </a:tr>
              <a:tr h="609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TC01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Customer Registration with valid Email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342900" marR="0" lvl="0" indent="-3429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to site http://localhost/eshop/login.php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105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</a:t>
                      </a: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button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Enter valid email and others data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US" sz="105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</a:t>
                      </a: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</a:t>
                      </a:r>
                      <a:r>
                        <a:rPr lang="en-US" sz="1050" u="sng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saif@gmail.com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username: saifur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number: 0182637623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Pass: saif1234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should Registration into an application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extLst>
                  <a:ext uri="{0D108BD9-81ED-4DB2-BD59-A6C34878D82A}">
                    <a16:rowId xmlns:a16="http://schemas.microsoft.com/office/drawing/2014/main" val="1273603735"/>
                  </a:ext>
                </a:extLst>
              </a:tr>
              <a:tr h="609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TC02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Customer Registration with invalid Email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to site http://localhost/eshop/login.php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US" sz="105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</a:t>
                      </a: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button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Enter valid email and others data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105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hello…..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username: saifur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number: 0182637623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Pass: saif1234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should not Registration into an application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extLst>
                  <a:ext uri="{0D108BD9-81ED-4DB2-BD59-A6C34878D82A}">
                    <a16:rowId xmlns:a16="http://schemas.microsoft.com/office/drawing/2014/main" val="28009911"/>
                  </a:ext>
                </a:extLst>
              </a:tr>
              <a:tr h="609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TC03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Customer Login with valid Data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to site http://localhost/eshop/login.php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Username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Password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Submit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 = saif99 Password = pass99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should Login into an application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extLst>
                  <a:ext uri="{0D108BD9-81ED-4DB2-BD59-A6C34878D82A}">
                    <a16:rowId xmlns:a16="http://schemas.microsoft.com/office/drawing/2014/main" val="3892619046"/>
                  </a:ext>
                </a:extLst>
              </a:tr>
              <a:tr h="609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TC04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Customer Login with invalid Data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342900" marR="0" lvl="0" indent="-3429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l-PL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</a:t>
                      </a: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 http://localhost/eshop/login.php</a:t>
                      </a:r>
                      <a:endParaRPr lang="en-US" sz="105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Username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Password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Submit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 = saif99 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= pass99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should not Login into an application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/>
                </a:tc>
                <a:extLst>
                  <a:ext uri="{0D108BD9-81ED-4DB2-BD59-A6C34878D82A}">
                    <a16:rowId xmlns:a16="http://schemas.microsoft.com/office/drawing/2014/main" val="213099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15389"/>
            <a:ext cx="7867147" cy="717345"/>
          </a:xfrm>
          <a:prstGeom prst="rect">
            <a:avLst/>
          </a:prstGeom>
          <a:gradFill>
            <a:gsLst>
              <a:gs pos="56000">
                <a:srgbClr val="00B0F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05: Test Execution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78211"/>
              </p:ext>
            </p:extLst>
          </p:nvPr>
        </p:nvGraphicFramePr>
        <p:xfrm>
          <a:off x="781878" y="1379604"/>
          <a:ext cx="7857671" cy="373273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498900">
                  <a:extLst>
                    <a:ext uri="{9D8B030D-6E8A-4147-A177-3AD203B41FA5}">
                      <a16:colId xmlns:a16="http://schemas.microsoft.com/office/drawing/2014/main" val="538424142"/>
                    </a:ext>
                  </a:extLst>
                </a:gridCol>
                <a:gridCol w="1559061">
                  <a:extLst>
                    <a:ext uri="{9D8B030D-6E8A-4147-A177-3AD203B41FA5}">
                      <a16:colId xmlns:a16="http://schemas.microsoft.com/office/drawing/2014/main" val="1402232231"/>
                    </a:ext>
                  </a:extLst>
                </a:gridCol>
                <a:gridCol w="2245049">
                  <a:extLst>
                    <a:ext uri="{9D8B030D-6E8A-4147-A177-3AD203B41FA5}">
                      <a16:colId xmlns:a16="http://schemas.microsoft.com/office/drawing/2014/main" val="3380164557"/>
                    </a:ext>
                  </a:extLst>
                </a:gridCol>
                <a:gridCol w="1122524">
                  <a:extLst>
                    <a:ext uri="{9D8B030D-6E8A-4147-A177-3AD203B41FA5}">
                      <a16:colId xmlns:a16="http://schemas.microsoft.com/office/drawing/2014/main" val="759227374"/>
                    </a:ext>
                  </a:extLst>
                </a:gridCol>
                <a:gridCol w="1247249">
                  <a:extLst>
                    <a:ext uri="{9D8B030D-6E8A-4147-A177-3AD203B41FA5}">
                      <a16:colId xmlns:a16="http://schemas.microsoft.com/office/drawing/2014/main" val="314366648"/>
                    </a:ext>
                  </a:extLst>
                </a:gridCol>
                <a:gridCol w="674208">
                  <a:extLst>
                    <a:ext uri="{9D8B030D-6E8A-4147-A177-3AD203B41FA5}">
                      <a16:colId xmlns:a16="http://schemas.microsoft.com/office/drawing/2014/main" val="2284703552"/>
                    </a:ext>
                  </a:extLst>
                </a:gridCol>
                <a:gridCol w="510680">
                  <a:extLst>
                    <a:ext uri="{9D8B030D-6E8A-4147-A177-3AD203B41FA5}">
                      <a16:colId xmlns:a16="http://schemas.microsoft.com/office/drawing/2014/main" val="3377958194"/>
                    </a:ext>
                  </a:extLst>
                </a:gridCol>
              </a:tblGrid>
              <a:tr h="482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TC07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check customer feedback successfully send to the system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1200">
                          <a:effectLst/>
                        </a:rPr>
                        <a:t>Go to site http://localhost/eshop/login.php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User should send feedback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Not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FF00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FF0000"/>
                          </a:highlight>
                        </a:rPr>
                        <a:t>Fail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660452678"/>
                  </a:ext>
                </a:extLst>
              </a:tr>
              <a:tr h="482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TC08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Check daily sell record store in the system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1200" dirty="0">
                          <a:effectLst/>
                        </a:rPr>
                        <a:t>Go to site http://localhost/eshop/login.php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Admin should see daily sell record in the system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As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850132476"/>
                  </a:ext>
                </a:extLst>
              </a:tr>
              <a:tr h="928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TC09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Check the search using a product name.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 dirty="0">
                          <a:effectLst/>
                        </a:rPr>
                        <a:t>Go to site http://localhost/eshop/login.php</a:t>
                      </a:r>
                      <a:endParaRPr lang="en-US" sz="1050" dirty="0">
                        <a:effectLst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 dirty="0">
                          <a:effectLst/>
                        </a:rPr>
                        <a:t>Enter product name in the search box</a:t>
                      </a:r>
                      <a:endParaRPr lang="en-US" sz="1050" dirty="0">
                        <a:effectLst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 dirty="0">
                          <a:effectLst/>
                        </a:rPr>
                        <a:t>Click Search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Product name= t-shirt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User should see the product available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Not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FF00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FF00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FF0000"/>
                          </a:highlight>
                        </a:rPr>
                        <a:t>Fail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140882619"/>
                  </a:ext>
                </a:extLst>
              </a:tr>
              <a:tr h="965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TC10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Check the search using a category name.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>
                          <a:effectLst/>
                        </a:rPr>
                        <a:t>Go to site http://localhost/eshop/login.php</a:t>
                      </a:r>
                      <a:endParaRPr lang="en-US" sz="1050">
                        <a:effectLst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>
                          <a:effectLst/>
                        </a:rPr>
                        <a:t>Enter category name in the search box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               Click Search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Category name= shirt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User should see the product available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Not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FF00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FF00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FF0000"/>
                          </a:highlight>
                        </a:rPr>
                        <a:t>Fail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522230415"/>
                  </a:ext>
                </a:extLst>
              </a:tr>
              <a:tr h="643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TC11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Check website users can easily add/remove products to/from a shopping cart. 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>
                          <a:effectLst/>
                        </a:rPr>
                        <a:t>Go to site http://localhost/eshop/login.php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              Click remove button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User should see the product remove from the shopping cart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As Expected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424639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279862"/>
            <a:ext cx="7867147" cy="717345"/>
          </a:xfrm>
          <a:prstGeom prst="rect">
            <a:avLst/>
          </a:prstGeom>
          <a:gradFill>
            <a:gsLst>
              <a:gs pos="56000">
                <a:srgbClr val="00B0F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05: Test Execution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922"/>
              </p:ext>
            </p:extLst>
          </p:nvPr>
        </p:nvGraphicFramePr>
        <p:xfrm>
          <a:off x="346363" y="1272728"/>
          <a:ext cx="8444345" cy="3850603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409924">
                  <a:extLst>
                    <a:ext uri="{9D8B030D-6E8A-4147-A177-3AD203B41FA5}">
                      <a16:colId xmlns:a16="http://schemas.microsoft.com/office/drawing/2014/main" val="2393603263"/>
                    </a:ext>
                  </a:extLst>
                </a:gridCol>
                <a:gridCol w="1643248">
                  <a:extLst>
                    <a:ext uri="{9D8B030D-6E8A-4147-A177-3AD203B41FA5}">
                      <a16:colId xmlns:a16="http://schemas.microsoft.com/office/drawing/2014/main" val="346316426"/>
                    </a:ext>
                  </a:extLst>
                </a:gridCol>
                <a:gridCol w="2504094">
                  <a:extLst>
                    <a:ext uri="{9D8B030D-6E8A-4147-A177-3AD203B41FA5}">
                      <a16:colId xmlns:a16="http://schemas.microsoft.com/office/drawing/2014/main" val="1483846955"/>
                    </a:ext>
                  </a:extLst>
                </a:gridCol>
                <a:gridCol w="1139317">
                  <a:extLst>
                    <a:ext uri="{9D8B030D-6E8A-4147-A177-3AD203B41FA5}">
                      <a16:colId xmlns:a16="http://schemas.microsoft.com/office/drawing/2014/main" val="1412361489"/>
                    </a:ext>
                  </a:extLst>
                </a:gridCol>
                <a:gridCol w="1474408">
                  <a:extLst>
                    <a:ext uri="{9D8B030D-6E8A-4147-A177-3AD203B41FA5}">
                      <a16:colId xmlns:a16="http://schemas.microsoft.com/office/drawing/2014/main" val="205861203"/>
                    </a:ext>
                  </a:extLst>
                </a:gridCol>
                <a:gridCol w="724546">
                  <a:extLst>
                    <a:ext uri="{9D8B030D-6E8A-4147-A177-3AD203B41FA5}">
                      <a16:colId xmlns:a16="http://schemas.microsoft.com/office/drawing/2014/main" val="3515003817"/>
                    </a:ext>
                  </a:extLst>
                </a:gridCol>
                <a:gridCol w="548808">
                  <a:extLst>
                    <a:ext uri="{9D8B030D-6E8A-4147-A177-3AD203B41FA5}">
                      <a16:colId xmlns:a16="http://schemas.microsoft.com/office/drawing/2014/main" val="2940089675"/>
                    </a:ext>
                  </a:extLst>
                </a:gridCol>
              </a:tblGrid>
              <a:tr h="531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ID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Test Scenario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Test Steps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Test Data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Expected Results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Actual Results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Pass/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Fail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1859282178"/>
                  </a:ext>
                </a:extLst>
              </a:tr>
              <a:tr h="7086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TC20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Check it takes the expected time for a user to log in with the correct credentials.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 dirty="0">
                          <a:effectLst/>
                        </a:rPr>
                        <a:t>Go to site http://localhost/eshop/login.php</a:t>
                      </a:r>
                      <a:endParaRPr lang="en-US" sz="1050" dirty="0">
                        <a:effectLst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 dirty="0">
                          <a:effectLst/>
                        </a:rPr>
                        <a:t>Enter username</a:t>
                      </a:r>
                      <a:endParaRPr lang="en-US" sz="1050" dirty="0">
                        <a:effectLst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 dirty="0">
                          <a:effectLst/>
                        </a:rPr>
                        <a:t>Enter password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Username= saif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Password=1234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User should login within 2-3 seconds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As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447791031"/>
                  </a:ext>
                </a:extLst>
              </a:tr>
              <a:tr h="482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TC21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Check page loading speed is acceptable.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200" dirty="0">
                          <a:effectLst/>
                        </a:rPr>
                        <a:t>Go to site http://localhost/eshop/login.php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User should see that home page load within 2-3 seconds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As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2022963248"/>
                  </a:ext>
                </a:extLst>
              </a:tr>
              <a:tr h="4957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TC22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Check the carousel auto scrolls and the scrolling interval.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200" dirty="0">
                          <a:effectLst/>
                        </a:rPr>
                        <a:t>Go to site http://localhost/eshop/login.php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User should see that carousel slider are auto scrolled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As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856141925"/>
                  </a:ext>
                </a:extLst>
              </a:tr>
              <a:tr h="7086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TC23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Check an application should be available at different battery conditions, including charging.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200" dirty="0">
                          <a:effectLst/>
                        </a:rPr>
                        <a:t>Go to site http://localhost/eshop/login.php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User should see that application should be available at different battery conditions.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As Expected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882994722"/>
                  </a:ext>
                </a:extLst>
              </a:tr>
              <a:tr h="8504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TC24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Check a user should be able to log in from different devices simultaneously. 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 dirty="0">
                          <a:effectLst/>
                        </a:rPr>
                        <a:t>Go to site http://localhost/eshop/login.php</a:t>
                      </a:r>
                      <a:endParaRPr lang="en-US" sz="1050" dirty="0">
                        <a:effectLst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 dirty="0">
                          <a:effectLst/>
                        </a:rPr>
                        <a:t> Enter username</a:t>
                      </a:r>
                      <a:endParaRPr lang="en-US" sz="1050" dirty="0">
                        <a:effectLst/>
                      </a:endParaRPr>
                    </a:p>
                    <a:p>
                      <a:pPr marL="342900" marR="0" lvl="0" indent="-34290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kern="1200" dirty="0">
                          <a:effectLst/>
                        </a:rPr>
                        <a:t> Enter password</a:t>
                      </a:r>
                      <a:endParaRPr lang="en-US" sz="1050" dirty="0">
                        <a:effectLst/>
                      </a:endParaRPr>
                    </a:p>
                    <a:p>
                      <a:pPr marL="457200" marR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Username= saif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Password=1234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User should able to log in from different devices simultaneously. 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As Expected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1460442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145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279862"/>
            <a:ext cx="7867147" cy="717345"/>
          </a:xfrm>
          <a:prstGeom prst="rect">
            <a:avLst/>
          </a:prstGeom>
          <a:gradFill>
            <a:gsLst>
              <a:gs pos="56000">
                <a:srgbClr val="92D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05: Test Execution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16361"/>
              </p:ext>
            </p:extLst>
          </p:nvPr>
        </p:nvGraphicFramePr>
        <p:xfrm>
          <a:off x="146649" y="1516705"/>
          <a:ext cx="8730826" cy="3592359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824479">
                  <a:extLst>
                    <a:ext uri="{9D8B030D-6E8A-4147-A177-3AD203B41FA5}">
                      <a16:colId xmlns:a16="http://schemas.microsoft.com/office/drawing/2014/main" val="974923657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979591730"/>
                    </a:ext>
                  </a:extLst>
                </a:gridCol>
                <a:gridCol w="921174">
                  <a:extLst>
                    <a:ext uri="{9D8B030D-6E8A-4147-A177-3AD203B41FA5}">
                      <a16:colId xmlns:a16="http://schemas.microsoft.com/office/drawing/2014/main" val="3246265161"/>
                    </a:ext>
                  </a:extLst>
                </a:gridCol>
                <a:gridCol w="988906">
                  <a:extLst>
                    <a:ext uri="{9D8B030D-6E8A-4147-A177-3AD203B41FA5}">
                      <a16:colId xmlns:a16="http://schemas.microsoft.com/office/drawing/2014/main" val="42110235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357320441"/>
                    </a:ext>
                  </a:extLst>
                </a:gridCol>
                <a:gridCol w="642649">
                  <a:extLst>
                    <a:ext uri="{9D8B030D-6E8A-4147-A177-3AD203B41FA5}">
                      <a16:colId xmlns:a16="http://schemas.microsoft.com/office/drawing/2014/main" val="2108335989"/>
                    </a:ext>
                  </a:extLst>
                </a:gridCol>
                <a:gridCol w="549458">
                  <a:extLst>
                    <a:ext uri="{9D8B030D-6E8A-4147-A177-3AD203B41FA5}">
                      <a16:colId xmlns:a16="http://schemas.microsoft.com/office/drawing/2014/main" val="375617786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347496380"/>
                    </a:ext>
                  </a:extLst>
                </a:gridCol>
              </a:tblGrid>
              <a:tr h="261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Scenarios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Complexity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Responsible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of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Execution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(Pass/Fail)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BugID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Severity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extLst>
                  <a:ext uri="{0D108BD9-81ED-4DB2-BD59-A6C34878D82A}">
                    <a16:rowId xmlns:a16="http://schemas.microsoft.com/office/drawing/2014/main" val="3602577823"/>
                  </a:ext>
                </a:extLst>
              </a:tr>
              <a:tr h="485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Verify if a user will be able to register with a valid information.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Medium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Saifur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18-02-2022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Regist-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ration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extLst>
                  <a:ext uri="{0D108BD9-81ED-4DB2-BD59-A6C34878D82A}">
                    <a16:rowId xmlns:a16="http://schemas.microsoft.com/office/drawing/2014/main" val="3003007554"/>
                  </a:ext>
                </a:extLst>
              </a:tr>
              <a:tr h="4161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Check if user will be able to add product to shopping cart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Complex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Akash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18-02-2022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extLst>
                  <a:ext uri="{0D108BD9-81ED-4DB2-BD59-A6C34878D82A}">
                    <a16:rowId xmlns:a16="http://schemas.microsoft.com/office/drawing/2014/main" val="3309861696"/>
                  </a:ext>
                </a:extLst>
              </a:tr>
              <a:tr h="3467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if admin will be able to change his password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Complex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Saifur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18-02-2022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Update Fail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extLst>
                  <a:ext uri="{0D108BD9-81ED-4DB2-BD59-A6C34878D82A}">
                    <a16:rowId xmlns:a16="http://schemas.microsoft.com/office/drawing/2014/main" val="1371709148"/>
                  </a:ext>
                </a:extLst>
              </a:tr>
              <a:tr h="4161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if user will be able to input product quantity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Medium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Akash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18-02-2022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extLst>
                  <a:ext uri="{0D108BD9-81ED-4DB2-BD59-A6C34878D82A}">
                    <a16:rowId xmlns:a16="http://schemas.microsoft.com/office/drawing/2014/main" val="3476566419"/>
                  </a:ext>
                </a:extLst>
              </a:tr>
              <a:tr h="485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Verify if user will be able to checkout product and order confirm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Complex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Saifur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18-02-2022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extLst>
                  <a:ext uri="{0D108BD9-81ED-4DB2-BD59-A6C34878D82A}">
                    <a16:rowId xmlns:a16="http://schemas.microsoft.com/office/drawing/2014/main" val="2436219022"/>
                  </a:ext>
                </a:extLst>
              </a:tr>
              <a:tr h="557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Verify that user will be able confirm order and then cart will be empty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Complex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Saifur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18-02-2022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After order confirmed Cart not empty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extLst>
                  <a:ext uri="{0D108BD9-81ED-4DB2-BD59-A6C34878D82A}">
                    <a16:rowId xmlns:a16="http://schemas.microsoft.com/office/drawing/2014/main" val="2872408771"/>
                  </a:ext>
                </a:extLst>
              </a:tr>
              <a:tr h="5548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Verify that user will not able to checkout without add to cart minimum one product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Complex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Akash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18-02-2022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View cart condition failure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9" marR="10879" marT="0" marB="0"/>
                </a:tc>
                <a:extLst>
                  <a:ext uri="{0D108BD9-81ED-4DB2-BD59-A6C34878D82A}">
                    <a16:rowId xmlns:a16="http://schemas.microsoft.com/office/drawing/2014/main" val="170876547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84281" y="997207"/>
            <a:ext cx="3655562" cy="5194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Bug Report</a:t>
            </a:r>
            <a:endParaRPr lang="en-US" sz="24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41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789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 panose="00000500000000000000" pitchFamily="2" charset="0"/>
              </a:rPr>
              <a:t>Tester &amp; Mentor</a:t>
            </a:r>
            <a:endParaRPr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" panose="00000500000000000000" pitchFamily="2" charset="0"/>
            </a:endParaRPr>
          </a:p>
        </p:txBody>
      </p:sp>
      <p:sp>
        <p:nvSpPr>
          <p:cNvPr id="2418" name="Google Shape;2418;p4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22" name="Google Shape;2422;p44"/>
          <p:cNvSpPr txBox="1"/>
          <p:nvPr/>
        </p:nvSpPr>
        <p:spPr>
          <a:xfrm>
            <a:off x="661808" y="413584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Md. Saifur Rahman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Roll: ASH1825031M</a:t>
            </a:r>
            <a:endParaRPr sz="800" dirty="0">
              <a:solidFill>
                <a:srgbClr val="00206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4" name="Google Shape;2424;p44"/>
          <p:cNvSpPr txBox="1"/>
          <p:nvPr/>
        </p:nvSpPr>
        <p:spPr>
          <a:xfrm>
            <a:off x="2705615" y="4104925"/>
            <a:ext cx="1680877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Akash Chandra </a:t>
            </a:r>
            <a:r>
              <a:rPr lang="en-US" sz="1200" b="1" dirty="0" err="1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Debnath</a:t>
            </a:r>
            <a:endParaRPr lang="en-US" sz="1200" b="1" dirty="0">
              <a:solidFill>
                <a:srgbClr val="002060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r>
              <a:rPr lang="en-US" sz="1200" b="1" dirty="0">
                <a:solidFill>
                  <a:srgbClr val="002060"/>
                </a:solidFill>
                <a:latin typeface="Barlow"/>
                <a:ea typeface="Barlow"/>
                <a:cs typeface="Barlow"/>
                <a:sym typeface="Barlow"/>
              </a:rPr>
              <a:t>Roll: ASH1825037M</a:t>
            </a:r>
            <a:endParaRPr lang="en-US" sz="800" dirty="0">
              <a:solidFill>
                <a:srgbClr val="00206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8" y="2279528"/>
            <a:ext cx="1489200" cy="148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54" y="2279528"/>
            <a:ext cx="1489200" cy="148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0C43F-E4F1-4C46-94D1-B6C1F8185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536" y="481901"/>
            <a:ext cx="1938255" cy="1704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66F18-C612-45A6-8518-9F2DFAD2D11B}"/>
              </a:ext>
            </a:extLst>
          </p:cNvPr>
          <p:cNvSpPr txBox="1"/>
          <p:nvPr/>
        </p:nvSpPr>
        <p:spPr>
          <a:xfrm>
            <a:off x="6701986" y="2413863"/>
            <a:ext cx="217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Barlow" panose="00000500000000000000" pitchFamily="2" charset="0"/>
              </a:rPr>
              <a:t>Tasniya</a:t>
            </a:r>
            <a:r>
              <a:rPr lang="en-US" b="1" dirty="0">
                <a:solidFill>
                  <a:srgbClr val="002060"/>
                </a:solidFill>
                <a:latin typeface="Barlow" panose="00000500000000000000" pitchFamily="2" charset="0"/>
              </a:rPr>
              <a:t> Ahmed</a:t>
            </a:r>
          </a:p>
          <a:p>
            <a:r>
              <a:rPr lang="en-US" b="1" dirty="0">
                <a:solidFill>
                  <a:srgbClr val="002060"/>
                </a:solidFill>
                <a:latin typeface="Barlow" panose="00000500000000000000" pitchFamily="2" charset="0"/>
              </a:rPr>
              <a:t>Lecturer (IIT, NSTU)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279862"/>
            <a:ext cx="7867147" cy="717345"/>
          </a:xfrm>
          <a:prstGeom prst="rect">
            <a:avLst/>
          </a:prstGeom>
          <a:gradFill>
            <a:gsLst>
              <a:gs pos="56000">
                <a:srgbClr val="92D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05: Test Execution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4281" y="997207"/>
            <a:ext cx="3655562" cy="5194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Bug Report</a:t>
            </a:r>
            <a:endParaRPr lang="en-US" sz="2400" dirty="0">
              <a:latin typeface="Stencil" panose="040409050D0802020404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3334" y="1602662"/>
            <a:ext cx="365369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 Name: Verify if a user will be able to register with a valid information.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 Id: 101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 Result: Registration Successfully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OS: Windows 10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Severity: High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Priority: High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 Name: Check if admin will be able to change his password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 Id: 102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 Result: Updating Successfully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OS: Windows 10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Severity: High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Priority: High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559" y="1602662"/>
            <a:ext cx="414291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 Name: Verify that user will be able confirm order and then cart will be empty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 Id: 103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 Result: Cart Updating Successfully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OS: Windows 10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Severity: High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Priority: High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 Name: Verify that user will not able to checkout without add to cart minimum one product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 Id: 104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 Result: Successfully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OS: Windows 10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Severity: High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Priority: High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761" y="1711036"/>
            <a:ext cx="311573" cy="311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11760" y="3394210"/>
            <a:ext cx="311573" cy="311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464547" y="1711035"/>
            <a:ext cx="311573" cy="311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4464546" y="3394209"/>
            <a:ext cx="311573" cy="311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60427" y="1711035"/>
            <a:ext cx="0" cy="30912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8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010"/>
            <a:ext cx="9144000" cy="2900266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279862"/>
            <a:ext cx="7867147" cy="717345"/>
          </a:xfrm>
          <a:prstGeom prst="rect">
            <a:avLst/>
          </a:prstGeom>
          <a:gradFill>
            <a:gsLst>
              <a:gs pos="56000">
                <a:srgbClr val="92D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05: Test Execution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44219" y="1208359"/>
            <a:ext cx="3655562" cy="5194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Acunetix</a:t>
            </a:r>
            <a:r>
              <a:rPr lang="en-US" sz="2400" b="1" dirty="0">
                <a:solidFill>
                  <a:schemeClr val="bg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 WVS 8</a:t>
            </a:r>
            <a:endParaRPr lang="en-US" sz="2400" dirty="0">
              <a:latin typeface="Stencil" panose="040409050D0802020404" pitchFamily="8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6200038" scaled="0"/>
        </a:gradFill>
        <a:effectLst/>
      </p:bgPr>
    </p:bg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279862"/>
            <a:ext cx="7867147" cy="717345"/>
          </a:xfrm>
          <a:prstGeom prst="rect">
            <a:avLst/>
          </a:prstGeom>
          <a:gradFill>
            <a:gsLst>
              <a:gs pos="56000">
                <a:srgbClr val="92D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05: Test Execution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5919" y="1118239"/>
            <a:ext cx="3655562" cy="5194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Acunetix</a:t>
            </a:r>
            <a:r>
              <a:rPr lang="en-US" sz="2400" b="1" dirty="0">
                <a:solidFill>
                  <a:schemeClr val="bg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 WVS 8</a:t>
            </a:r>
            <a:endParaRPr lang="en-US" sz="2400" dirty="0">
              <a:latin typeface="Stencil" panose="040409050D0802020404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118239"/>
            <a:ext cx="3655578" cy="3987111"/>
          </a:xfrm>
          <a:prstGeom prst="rect">
            <a:avLst/>
          </a:prstGeom>
        </p:spPr>
      </p:pic>
      <p:grpSp>
        <p:nvGrpSpPr>
          <p:cNvPr id="24" name="Google Shape;2529;p47"/>
          <p:cNvGrpSpPr/>
          <p:nvPr/>
        </p:nvGrpSpPr>
        <p:grpSpPr>
          <a:xfrm>
            <a:off x="5298345" y="1862378"/>
            <a:ext cx="3273136" cy="2774372"/>
            <a:chOff x="2012475" y="393272"/>
            <a:chExt cx="4440240" cy="4609126"/>
          </a:xfrm>
        </p:grpSpPr>
        <p:sp>
          <p:nvSpPr>
            <p:cNvPr id="25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176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38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362989"/>
            <a:ext cx="7867147" cy="717345"/>
          </a:xfrm>
          <a:prstGeom prst="rect">
            <a:avLst/>
          </a:prstGeom>
          <a:gradFill>
            <a:gsLst>
              <a:gs pos="56000">
                <a:srgbClr val="FF330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06: Test closure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1878" y="1318144"/>
            <a:ext cx="78671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Closure is a document that gives a summary of all the tests conducted during the software development life cycle, it also gives a detailed analysis of the bugs removed and errors found. It evaluate the test completion on the basis of Test Coverage and Software Quality.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33437"/>
              </p:ext>
            </p:extLst>
          </p:nvPr>
        </p:nvGraphicFramePr>
        <p:xfrm>
          <a:off x="1302328" y="2846522"/>
          <a:ext cx="6123706" cy="1790228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020414">
                  <a:extLst>
                    <a:ext uri="{9D8B030D-6E8A-4147-A177-3AD203B41FA5}">
                      <a16:colId xmlns:a16="http://schemas.microsoft.com/office/drawing/2014/main" val="4266474045"/>
                    </a:ext>
                  </a:extLst>
                </a:gridCol>
                <a:gridCol w="1020414">
                  <a:extLst>
                    <a:ext uri="{9D8B030D-6E8A-4147-A177-3AD203B41FA5}">
                      <a16:colId xmlns:a16="http://schemas.microsoft.com/office/drawing/2014/main" val="1396519270"/>
                    </a:ext>
                  </a:extLst>
                </a:gridCol>
                <a:gridCol w="1020414">
                  <a:extLst>
                    <a:ext uri="{9D8B030D-6E8A-4147-A177-3AD203B41FA5}">
                      <a16:colId xmlns:a16="http://schemas.microsoft.com/office/drawing/2014/main" val="2356987447"/>
                    </a:ext>
                  </a:extLst>
                </a:gridCol>
                <a:gridCol w="1020414">
                  <a:extLst>
                    <a:ext uri="{9D8B030D-6E8A-4147-A177-3AD203B41FA5}">
                      <a16:colId xmlns:a16="http://schemas.microsoft.com/office/drawing/2014/main" val="2118858143"/>
                    </a:ext>
                  </a:extLst>
                </a:gridCol>
                <a:gridCol w="1021025">
                  <a:extLst>
                    <a:ext uri="{9D8B030D-6E8A-4147-A177-3AD203B41FA5}">
                      <a16:colId xmlns:a16="http://schemas.microsoft.com/office/drawing/2014/main" val="3701504005"/>
                    </a:ext>
                  </a:extLst>
                </a:gridCol>
                <a:gridCol w="1021025">
                  <a:extLst>
                    <a:ext uri="{9D8B030D-6E8A-4147-A177-3AD203B41FA5}">
                      <a16:colId xmlns:a16="http://schemas.microsoft.com/office/drawing/2014/main" val="2657347859"/>
                    </a:ext>
                  </a:extLst>
                </a:gridCol>
              </a:tblGrid>
              <a:tr h="447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Cycle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Number of test cases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case execute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case not execute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Case pass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case fail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extLst>
                  <a:ext uri="{0D108BD9-81ED-4DB2-BD59-A6C34878D82A}">
                    <a16:rowId xmlns:a16="http://schemas.microsoft.com/office/drawing/2014/main" val="3957645028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Cycle 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extLst>
                  <a:ext uri="{0D108BD9-81ED-4DB2-BD59-A6C34878D82A}">
                    <a16:rowId xmlns:a16="http://schemas.microsoft.com/office/drawing/2014/main" val="1954269022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Cycle 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extLst>
                  <a:ext uri="{0D108BD9-81ED-4DB2-BD59-A6C34878D82A}">
                    <a16:rowId xmlns:a16="http://schemas.microsoft.com/office/drawing/2014/main" val="1148726274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37" marR="60637" marT="0" marB="0"/>
                </a:tc>
                <a:extLst>
                  <a:ext uri="{0D108BD9-81ED-4DB2-BD59-A6C34878D82A}">
                    <a16:rowId xmlns:a16="http://schemas.microsoft.com/office/drawing/2014/main" val="356042354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36400" y="2189065"/>
            <a:ext cx="3655562" cy="525199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Test Closure Report</a:t>
            </a:r>
            <a:endParaRPr lang="en-US" sz="24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705527" y="2050238"/>
            <a:ext cx="542284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Elephant" panose="02020904090505020303" pitchFamily="18" charset="0"/>
              </a:rPr>
              <a:t>THANKS!</a:t>
            </a:r>
            <a:endParaRPr sz="7200" dirty="0">
              <a:latin typeface="Elephant" panose="02020904090505020303" pitchFamily="18" charset="0"/>
            </a:endParaRPr>
          </a:p>
        </p:txBody>
      </p:sp>
      <p:grpSp>
        <p:nvGrpSpPr>
          <p:cNvPr id="151" name="Google Shape;3680;p47"/>
          <p:cNvGrpSpPr/>
          <p:nvPr/>
        </p:nvGrpSpPr>
        <p:grpSpPr>
          <a:xfrm>
            <a:off x="6560127" y="1267692"/>
            <a:ext cx="2180341" cy="2915356"/>
            <a:chOff x="2533225" y="322726"/>
            <a:chExt cx="4077549" cy="4762523"/>
          </a:xfrm>
        </p:grpSpPr>
        <p:sp>
          <p:nvSpPr>
            <p:cNvPr id="152" name="Google Shape;3681;p4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682;p4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683;p4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684;p4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685;p4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686;p4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687;p4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688;p4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689;p4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690;p4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691;p4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692;p4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693;p4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694;p4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695;p4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696;p4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697;p4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698;p4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699;p4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700;p4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701;p4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702;p4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703;p4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704;p4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705;p4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706;p4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707;p4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708;p4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709;p4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710;p4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711;p4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712;p4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713;p4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714;p4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715;p4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716;p4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717;p4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718;p4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719;p4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720;p4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721;p4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722;p4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723;p4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" name="Google Shape;3724;p4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75" name="Google Shape;3725;p4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726;p4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727;p4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728;p4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729;p4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730;p4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731;p4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732;p4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6" name="Google Shape;3733;p4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734;p4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735;p4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736;p4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3737;p4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738;p4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739;p4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740;p4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741;p4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742;p4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743;p4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744;p4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745;p4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3746;p4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3747;p4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748;p4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749;p4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750;p4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751;p4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752;p4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753;p4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3754;p4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3755;p4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3756;p4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3757;p4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3758;p4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3759;p4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3760;p4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3761;p4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3762;p4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3763;p4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3764;p4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3765;p4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3766;p4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3767;p4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3768;p4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3769;p4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3770;p4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3771;p4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3772;p4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3773;p4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3774;p4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3775;p4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3776;p4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3777;p4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3778;p4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3779;p4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3780;p4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3781;p4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3782;p4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3783;p4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3784;p4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55" name="Google Shape;3785;p4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786;p4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787;p4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788;p4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789;p4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790;p4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791;p4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792;p4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793;p4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794;p4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795;p4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796;p4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797;p4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798;p4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799;p4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800;p4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801;p4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802;p4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803;p4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804;p4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Google Shape;3805;p4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3806;p4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3807;p4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3808;p4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3809;p4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3810;p4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811;p4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52136" y="2804665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For your attention…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15389"/>
            <a:ext cx="7867147" cy="717345"/>
          </a:xfrm>
          <a:prstGeom prst="rect">
            <a:avLst/>
          </a:prstGeom>
          <a:gradFill>
            <a:gsLst>
              <a:gs pos="56000">
                <a:srgbClr val="00B0F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tencil" panose="040409050D0802020404" pitchFamily="82" charset="0"/>
              </a:rPr>
              <a:t>Software Testing Life cycle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1878" y="2109618"/>
            <a:ext cx="527060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Testing Life Cycle (STLC) is a sequence of specific actions performed during the testing process to ensure that the software quality objectives are met.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STLC includes both verification and validation.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STLC is a high-quality strategy directly associated with and part of the Software Development Life Cycle (SDLC).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has 6 phases.</a:t>
            </a:r>
          </a:p>
        </p:txBody>
      </p:sp>
      <p:pic>
        <p:nvPicPr>
          <p:cNvPr id="1026" name="Picture 2" descr="what is stlc and its role in the software development lifecyc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4"/>
          <a:stretch/>
        </p:blipFill>
        <p:spPr bwMode="auto">
          <a:xfrm>
            <a:off x="6009861" y="1698946"/>
            <a:ext cx="3134139" cy="34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3173" y="639258"/>
            <a:ext cx="7113863" cy="4346341"/>
            <a:chOff x="404762" y="380988"/>
            <a:chExt cx="7113863" cy="4346341"/>
          </a:xfrm>
        </p:grpSpPr>
        <p:grpSp>
          <p:nvGrpSpPr>
            <p:cNvPr id="37" name="Group 36"/>
            <p:cNvGrpSpPr/>
            <p:nvPr/>
          </p:nvGrpSpPr>
          <p:grpSpPr>
            <a:xfrm>
              <a:off x="961308" y="380988"/>
              <a:ext cx="6557317" cy="4346341"/>
              <a:chOff x="1892497" y="288174"/>
              <a:chExt cx="9416505" cy="64105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FDDCA79-5EB4-4428-8782-B1312FBF90CD}"/>
                  </a:ext>
                </a:extLst>
              </p:cNvPr>
              <p:cNvGrpSpPr/>
              <p:nvPr/>
            </p:nvGrpSpPr>
            <p:grpSpPr>
              <a:xfrm>
                <a:off x="5978826" y="1127903"/>
                <a:ext cx="1918868" cy="1684520"/>
                <a:chOff x="5978826" y="1127903"/>
                <a:chExt cx="1918868" cy="1684520"/>
              </a:xfrm>
            </p:grpSpPr>
            <p:sp>
              <p:nvSpPr>
                <p:cNvPr id="104" name="Freeform: Shape 16">
                  <a:extLst>
                    <a:ext uri="{FF2B5EF4-FFF2-40B4-BE49-F238E27FC236}">
                      <a16:creationId xmlns:a16="http://schemas.microsoft.com/office/drawing/2014/main" id="{ABD2C2F1-2F83-478B-98BD-5754CC210AC8}"/>
                    </a:ext>
                  </a:extLst>
                </p:cNvPr>
                <p:cNvSpPr/>
                <p:nvPr/>
              </p:nvSpPr>
              <p:spPr>
                <a:xfrm rot="9000000">
                  <a:off x="5978826" y="1127903"/>
                  <a:ext cx="1918868" cy="1684520"/>
                </a:xfrm>
                <a:custGeom>
                  <a:avLst/>
                  <a:gdLst>
                    <a:gd name="connsiteX0" fmla="*/ 499402 w 1918868"/>
                    <a:gd name="connsiteY0" fmla="*/ 1684520 h 1684520"/>
                    <a:gd name="connsiteX1" fmla="*/ 0 w 1918868"/>
                    <a:gd name="connsiteY1" fmla="*/ 819528 h 1684520"/>
                    <a:gd name="connsiteX2" fmla="*/ 1419465 w 1918868"/>
                    <a:gd name="connsiteY2" fmla="*/ 0 h 1684520"/>
                    <a:gd name="connsiteX3" fmla="*/ 1918868 w 1918868"/>
                    <a:gd name="connsiteY3" fmla="*/ 288330 h 1684520"/>
                    <a:gd name="connsiteX4" fmla="*/ 1918868 w 1918868"/>
                    <a:gd name="connsiteY4" fmla="*/ 864991 h 1684520"/>
                    <a:gd name="connsiteX5" fmla="*/ 499402 w 1918868"/>
                    <a:gd name="connsiteY5" fmla="*/ 1684520 h 1684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8868" h="1684520">
                      <a:moveTo>
                        <a:pt x="499402" y="1684520"/>
                      </a:moveTo>
                      <a:lnTo>
                        <a:pt x="0" y="819528"/>
                      </a:lnTo>
                      <a:lnTo>
                        <a:pt x="1419465" y="0"/>
                      </a:lnTo>
                      <a:lnTo>
                        <a:pt x="1918868" y="288330"/>
                      </a:lnTo>
                      <a:lnTo>
                        <a:pt x="1918868" y="864991"/>
                      </a:lnTo>
                      <a:lnTo>
                        <a:pt x="499402" y="1684520"/>
                      </a:lnTo>
                      <a:close/>
                    </a:path>
                  </a:pathLst>
                </a:custGeom>
                <a:solidFill>
                  <a:srgbClr val="2347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BA3824B-04B3-46DE-BAF3-6BFD366570AE}"/>
                    </a:ext>
                  </a:extLst>
                </p:cNvPr>
                <p:cNvSpPr txBox="1"/>
                <p:nvPr/>
              </p:nvSpPr>
              <p:spPr>
                <a:xfrm>
                  <a:off x="6518268" y="1807278"/>
                  <a:ext cx="682170" cy="680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8EEB7FC-F6EC-48AF-B3E9-032D96709B53}"/>
                  </a:ext>
                </a:extLst>
              </p:cNvPr>
              <p:cNvGrpSpPr/>
              <p:nvPr/>
            </p:nvGrpSpPr>
            <p:grpSpPr>
              <a:xfrm>
                <a:off x="6821087" y="2586740"/>
                <a:ext cx="1918869" cy="1684520"/>
                <a:chOff x="6821087" y="2586740"/>
                <a:chExt cx="1918869" cy="1684520"/>
              </a:xfrm>
            </p:grpSpPr>
            <p:sp>
              <p:nvSpPr>
                <p:cNvPr id="102" name="Freeform: Shape 13">
                  <a:extLst>
                    <a:ext uri="{FF2B5EF4-FFF2-40B4-BE49-F238E27FC236}">
                      <a16:creationId xmlns:a16="http://schemas.microsoft.com/office/drawing/2014/main" id="{04250E1F-81DF-45E8-942D-DC94373B9390}"/>
                    </a:ext>
                  </a:extLst>
                </p:cNvPr>
                <p:cNvSpPr/>
                <p:nvPr/>
              </p:nvSpPr>
              <p:spPr>
                <a:xfrm rot="9000000">
                  <a:off x="6821087" y="2586740"/>
                  <a:ext cx="1918869" cy="1684520"/>
                </a:xfrm>
                <a:custGeom>
                  <a:avLst/>
                  <a:gdLst>
                    <a:gd name="connsiteX0" fmla="*/ 1419466 w 1918869"/>
                    <a:gd name="connsiteY0" fmla="*/ 1684520 h 1684520"/>
                    <a:gd name="connsiteX1" fmla="*/ 0 w 1918869"/>
                    <a:gd name="connsiteY1" fmla="*/ 864991 h 1684520"/>
                    <a:gd name="connsiteX2" fmla="*/ 499403 w 1918869"/>
                    <a:gd name="connsiteY2" fmla="*/ 0 h 1684520"/>
                    <a:gd name="connsiteX3" fmla="*/ 1918869 w 1918869"/>
                    <a:gd name="connsiteY3" fmla="*/ 819529 h 1684520"/>
                    <a:gd name="connsiteX4" fmla="*/ 1918869 w 1918869"/>
                    <a:gd name="connsiteY4" fmla="*/ 1396189 h 1684520"/>
                    <a:gd name="connsiteX5" fmla="*/ 1419466 w 1918869"/>
                    <a:gd name="connsiteY5" fmla="*/ 1684520 h 1684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8869" h="1684520">
                      <a:moveTo>
                        <a:pt x="1419466" y="1684520"/>
                      </a:moveTo>
                      <a:lnTo>
                        <a:pt x="0" y="864991"/>
                      </a:lnTo>
                      <a:lnTo>
                        <a:pt x="499403" y="0"/>
                      </a:lnTo>
                      <a:lnTo>
                        <a:pt x="1918869" y="819529"/>
                      </a:lnTo>
                      <a:lnTo>
                        <a:pt x="1918869" y="1396189"/>
                      </a:lnTo>
                      <a:lnTo>
                        <a:pt x="1419466" y="1684520"/>
                      </a:lnTo>
                      <a:close/>
                    </a:path>
                  </a:pathLst>
                </a:custGeom>
                <a:solidFill>
                  <a:srgbClr val="DE01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9837CFD-AF1A-4B98-8AD7-3C1B892E9C1C}"/>
                    </a:ext>
                  </a:extLst>
                </p:cNvPr>
                <p:cNvSpPr txBox="1"/>
                <p:nvPr/>
              </p:nvSpPr>
              <p:spPr>
                <a:xfrm>
                  <a:off x="7359153" y="3093953"/>
                  <a:ext cx="682172" cy="680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39C1990-1F49-4C35-8200-3BD3268D304B}"/>
                  </a:ext>
                </a:extLst>
              </p:cNvPr>
              <p:cNvGrpSpPr/>
              <p:nvPr/>
            </p:nvGrpSpPr>
            <p:grpSpPr>
              <a:xfrm>
                <a:off x="6366774" y="3799293"/>
                <a:ext cx="998806" cy="1927388"/>
                <a:chOff x="6366774" y="3799293"/>
                <a:chExt cx="998806" cy="1927388"/>
              </a:xfrm>
            </p:grpSpPr>
            <p:sp>
              <p:nvSpPr>
                <p:cNvPr id="100" name="Freeform: Shape 11">
                  <a:extLst>
                    <a:ext uri="{FF2B5EF4-FFF2-40B4-BE49-F238E27FC236}">
                      <a16:creationId xmlns:a16="http://schemas.microsoft.com/office/drawing/2014/main" id="{80309660-DC33-4AE5-94B4-D45728FD4BE9}"/>
                    </a:ext>
                  </a:extLst>
                </p:cNvPr>
                <p:cNvSpPr/>
                <p:nvPr/>
              </p:nvSpPr>
              <p:spPr>
                <a:xfrm rot="9000000">
                  <a:off x="6366774" y="3799293"/>
                  <a:ext cx="998806" cy="1927388"/>
                </a:xfrm>
                <a:custGeom>
                  <a:avLst/>
                  <a:gdLst>
                    <a:gd name="connsiteX0" fmla="*/ 499403 w 998806"/>
                    <a:gd name="connsiteY0" fmla="*/ 1927388 h 1927388"/>
                    <a:gd name="connsiteX1" fmla="*/ 0 w 998806"/>
                    <a:gd name="connsiteY1" fmla="*/ 1639058 h 1927388"/>
                    <a:gd name="connsiteX2" fmla="*/ 0 w 998806"/>
                    <a:gd name="connsiteY2" fmla="*/ 0 h 1927388"/>
                    <a:gd name="connsiteX3" fmla="*/ 998806 w 998806"/>
                    <a:gd name="connsiteY3" fmla="*/ 0 h 1927388"/>
                    <a:gd name="connsiteX4" fmla="*/ 998806 w 998806"/>
                    <a:gd name="connsiteY4" fmla="*/ 1639058 h 1927388"/>
                    <a:gd name="connsiteX5" fmla="*/ 499403 w 998806"/>
                    <a:gd name="connsiteY5" fmla="*/ 1927388 h 1927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98806" h="1927388">
                      <a:moveTo>
                        <a:pt x="499403" y="1927388"/>
                      </a:moveTo>
                      <a:lnTo>
                        <a:pt x="0" y="1639058"/>
                      </a:lnTo>
                      <a:lnTo>
                        <a:pt x="0" y="0"/>
                      </a:lnTo>
                      <a:lnTo>
                        <a:pt x="998806" y="0"/>
                      </a:lnTo>
                      <a:lnTo>
                        <a:pt x="998806" y="1639058"/>
                      </a:lnTo>
                      <a:lnTo>
                        <a:pt x="499403" y="1927388"/>
                      </a:lnTo>
                      <a:close/>
                    </a:path>
                  </a:pathLst>
                </a:custGeom>
                <a:solidFill>
                  <a:srgbClr val="0A71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049BD988-3574-4A07-8A7C-D3990BC454CF}"/>
                    </a:ext>
                  </a:extLst>
                </p:cNvPr>
                <p:cNvSpPr txBox="1"/>
                <p:nvPr/>
              </p:nvSpPr>
              <p:spPr>
                <a:xfrm>
                  <a:off x="6597174" y="4606686"/>
                  <a:ext cx="682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1D676E1-5A56-422F-BF3F-C85035290CA4}"/>
                  </a:ext>
                </a:extLst>
              </p:cNvPr>
              <p:cNvGrpSpPr/>
              <p:nvPr/>
            </p:nvGrpSpPr>
            <p:grpSpPr>
              <a:xfrm>
                <a:off x="4294306" y="4045577"/>
                <a:ext cx="1918869" cy="1684520"/>
                <a:chOff x="4294306" y="4045577"/>
                <a:chExt cx="1918869" cy="1684520"/>
              </a:xfrm>
            </p:grpSpPr>
            <p:sp>
              <p:nvSpPr>
                <p:cNvPr id="98" name="Freeform: Shape 12">
                  <a:extLst>
                    <a:ext uri="{FF2B5EF4-FFF2-40B4-BE49-F238E27FC236}">
                      <a16:creationId xmlns:a16="http://schemas.microsoft.com/office/drawing/2014/main" id="{273F2A61-D073-452E-B020-8E1102FF6CF4}"/>
                    </a:ext>
                  </a:extLst>
                </p:cNvPr>
                <p:cNvSpPr/>
                <p:nvPr/>
              </p:nvSpPr>
              <p:spPr>
                <a:xfrm rot="9000000">
                  <a:off x="4294306" y="4045577"/>
                  <a:ext cx="1918869" cy="1684520"/>
                </a:xfrm>
                <a:custGeom>
                  <a:avLst/>
                  <a:gdLst>
                    <a:gd name="connsiteX0" fmla="*/ 499403 w 1918869"/>
                    <a:gd name="connsiteY0" fmla="*/ 1684520 h 1684520"/>
                    <a:gd name="connsiteX1" fmla="*/ 0 w 1918869"/>
                    <a:gd name="connsiteY1" fmla="*/ 1396190 h 1684520"/>
                    <a:gd name="connsiteX2" fmla="*/ 0 w 1918869"/>
                    <a:gd name="connsiteY2" fmla="*/ 819529 h 1684520"/>
                    <a:gd name="connsiteX3" fmla="*/ 1419466 w 1918869"/>
                    <a:gd name="connsiteY3" fmla="*/ 0 h 1684520"/>
                    <a:gd name="connsiteX4" fmla="*/ 1918869 w 1918869"/>
                    <a:gd name="connsiteY4" fmla="*/ 864991 h 1684520"/>
                    <a:gd name="connsiteX5" fmla="*/ 499403 w 1918869"/>
                    <a:gd name="connsiteY5" fmla="*/ 1684520 h 1684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8869" h="1684520">
                      <a:moveTo>
                        <a:pt x="499403" y="1684520"/>
                      </a:moveTo>
                      <a:lnTo>
                        <a:pt x="0" y="1396190"/>
                      </a:lnTo>
                      <a:lnTo>
                        <a:pt x="0" y="819529"/>
                      </a:lnTo>
                      <a:lnTo>
                        <a:pt x="1419466" y="0"/>
                      </a:lnTo>
                      <a:lnTo>
                        <a:pt x="1918869" y="864991"/>
                      </a:lnTo>
                      <a:lnTo>
                        <a:pt x="499403" y="1684520"/>
                      </a:lnTo>
                      <a:close/>
                    </a:path>
                  </a:pathLst>
                </a:custGeom>
                <a:solidFill>
                  <a:srgbClr val="B81B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D642317-EAE6-4A0D-AB8D-DEFDAA6155D5}"/>
                    </a:ext>
                  </a:extLst>
                </p:cNvPr>
                <p:cNvSpPr txBox="1"/>
                <p:nvPr/>
              </p:nvSpPr>
              <p:spPr>
                <a:xfrm>
                  <a:off x="4929313" y="4534396"/>
                  <a:ext cx="682172" cy="680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2097ED8-F983-4D4E-86DC-E478E6DE9476}"/>
                  </a:ext>
                </a:extLst>
              </p:cNvPr>
              <p:cNvGrpSpPr/>
              <p:nvPr/>
            </p:nvGrpSpPr>
            <p:grpSpPr>
              <a:xfrm>
                <a:off x="3452046" y="2586740"/>
                <a:ext cx="1918869" cy="1684520"/>
                <a:chOff x="3452046" y="2586740"/>
                <a:chExt cx="1918869" cy="1684520"/>
              </a:xfrm>
            </p:grpSpPr>
            <p:sp>
              <p:nvSpPr>
                <p:cNvPr id="96" name="Freeform: Shape 15">
                  <a:extLst>
                    <a:ext uri="{FF2B5EF4-FFF2-40B4-BE49-F238E27FC236}">
                      <a16:creationId xmlns:a16="http://schemas.microsoft.com/office/drawing/2014/main" id="{B0A24B01-D1B2-4BEF-80F4-90D36CBAF7C0}"/>
                    </a:ext>
                  </a:extLst>
                </p:cNvPr>
                <p:cNvSpPr/>
                <p:nvPr/>
              </p:nvSpPr>
              <p:spPr>
                <a:xfrm rot="9000000">
                  <a:off x="3452046" y="2586740"/>
                  <a:ext cx="1918869" cy="1684520"/>
                </a:xfrm>
                <a:custGeom>
                  <a:avLst/>
                  <a:gdLst>
                    <a:gd name="connsiteX0" fmla="*/ 1419466 w 1918869"/>
                    <a:gd name="connsiteY0" fmla="*/ 1684520 h 1684520"/>
                    <a:gd name="connsiteX1" fmla="*/ 0 w 1918869"/>
                    <a:gd name="connsiteY1" fmla="*/ 864991 h 1684520"/>
                    <a:gd name="connsiteX2" fmla="*/ 0 w 1918869"/>
                    <a:gd name="connsiteY2" fmla="*/ 288330 h 1684520"/>
                    <a:gd name="connsiteX3" fmla="*/ 499403 w 1918869"/>
                    <a:gd name="connsiteY3" fmla="*/ 0 h 1684520"/>
                    <a:gd name="connsiteX4" fmla="*/ 1918869 w 1918869"/>
                    <a:gd name="connsiteY4" fmla="*/ 819529 h 1684520"/>
                    <a:gd name="connsiteX5" fmla="*/ 1419466 w 1918869"/>
                    <a:gd name="connsiteY5" fmla="*/ 1684520 h 1684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8869" h="1684520">
                      <a:moveTo>
                        <a:pt x="1419466" y="1684520"/>
                      </a:moveTo>
                      <a:lnTo>
                        <a:pt x="0" y="864991"/>
                      </a:lnTo>
                      <a:lnTo>
                        <a:pt x="0" y="288330"/>
                      </a:lnTo>
                      <a:lnTo>
                        <a:pt x="499403" y="0"/>
                      </a:lnTo>
                      <a:lnTo>
                        <a:pt x="1918869" y="819529"/>
                      </a:lnTo>
                      <a:lnTo>
                        <a:pt x="1419466" y="168452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E079DB1-DFE8-4B25-A764-9F970714D979}"/>
                    </a:ext>
                  </a:extLst>
                </p:cNvPr>
                <p:cNvSpPr txBox="1"/>
                <p:nvPr/>
              </p:nvSpPr>
              <p:spPr>
                <a:xfrm>
                  <a:off x="4077769" y="3093953"/>
                  <a:ext cx="682172" cy="680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8175228-CA88-446C-AD46-CAD486AAE198}"/>
                  </a:ext>
                </a:extLst>
              </p:cNvPr>
              <p:cNvGrpSpPr/>
              <p:nvPr/>
            </p:nvGrpSpPr>
            <p:grpSpPr>
              <a:xfrm>
                <a:off x="4826419" y="1131320"/>
                <a:ext cx="998806" cy="1927388"/>
                <a:chOff x="4826419" y="1131320"/>
                <a:chExt cx="998806" cy="1927388"/>
              </a:xfrm>
            </p:grpSpPr>
            <p:sp>
              <p:nvSpPr>
                <p:cNvPr id="94" name="Freeform: Shape 17">
                  <a:extLst>
                    <a:ext uri="{FF2B5EF4-FFF2-40B4-BE49-F238E27FC236}">
                      <a16:creationId xmlns:a16="http://schemas.microsoft.com/office/drawing/2014/main" id="{836B9801-5839-4AAC-826E-32BB9BE3C83A}"/>
                    </a:ext>
                  </a:extLst>
                </p:cNvPr>
                <p:cNvSpPr/>
                <p:nvPr/>
              </p:nvSpPr>
              <p:spPr>
                <a:xfrm rot="9000000">
                  <a:off x="4826419" y="1131320"/>
                  <a:ext cx="998806" cy="1927388"/>
                </a:xfrm>
                <a:custGeom>
                  <a:avLst/>
                  <a:gdLst>
                    <a:gd name="connsiteX0" fmla="*/ 0 w 998806"/>
                    <a:gd name="connsiteY0" fmla="*/ 1927388 h 1927388"/>
                    <a:gd name="connsiteX1" fmla="*/ 0 w 998806"/>
                    <a:gd name="connsiteY1" fmla="*/ 288330 h 1927388"/>
                    <a:gd name="connsiteX2" fmla="*/ 499403 w 998806"/>
                    <a:gd name="connsiteY2" fmla="*/ 0 h 1927388"/>
                    <a:gd name="connsiteX3" fmla="*/ 998806 w 998806"/>
                    <a:gd name="connsiteY3" fmla="*/ 288330 h 1927388"/>
                    <a:gd name="connsiteX4" fmla="*/ 998806 w 998806"/>
                    <a:gd name="connsiteY4" fmla="*/ 1927387 h 1927388"/>
                    <a:gd name="connsiteX5" fmla="*/ 0 w 998806"/>
                    <a:gd name="connsiteY5" fmla="*/ 1927388 h 1927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98806" h="1927388">
                      <a:moveTo>
                        <a:pt x="0" y="1927388"/>
                      </a:moveTo>
                      <a:lnTo>
                        <a:pt x="0" y="288330"/>
                      </a:lnTo>
                      <a:lnTo>
                        <a:pt x="499403" y="0"/>
                      </a:lnTo>
                      <a:lnTo>
                        <a:pt x="998806" y="288330"/>
                      </a:lnTo>
                      <a:lnTo>
                        <a:pt x="998806" y="1927387"/>
                      </a:lnTo>
                      <a:lnTo>
                        <a:pt x="0" y="1927388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FC61BF5-A577-42EA-97BD-91462384F944}"/>
                    </a:ext>
                  </a:extLst>
                </p:cNvPr>
                <p:cNvSpPr txBox="1"/>
                <p:nvPr/>
              </p:nvSpPr>
              <p:spPr>
                <a:xfrm>
                  <a:off x="4950622" y="1772174"/>
                  <a:ext cx="682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DC3D801-7F0D-4C6A-99BC-8C42E0462791}"/>
                  </a:ext>
                </a:extLst>
              </p:cNvPr>
              <p:cNvGrpSpPr/>
              <p:nvPr/>
            </p:nvGrpSpPr>
            <p:grpSpPr>
              <a:xfrm>
                <a:off x="6794098" y="288174"/>
                <a:ext cx="1391571" cy="1391571"/>
                <a:chOff x="6794098" y="288174"/>
                <a:chExt cx="1391571" cy="1391571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E43998D-C68D-4F47-AFA7-B07562F2E0BE}"/>
                    </a:ext>
                  </a:extLst>
                </p:cNvPr>
                <p:cNvGrpSpPr/>
                <p:nvPr/>
              </p:nvGrpSpPr>
              <p:grpSpPr>
                <a:xfrm>
                  <a:off x="6794098" y="288174"/>
                  <a:ext cx="1391571" cy="1391571"/>
                  <a:chOff x="4950622" y="2283622"/>
                  <a:chExt cx="2290756" cy="2290756"/>
                </a:xfrm>
                <a:effectLst>
                  <a:outerShdw blurRad="101600" dist="1016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79431E2C-CAB3-4447-859C-AE4752F3052F}"/>
                      </a:ext>
                    </a:extLst>
                  </p:cNvPr>
                  <p:cNvSpPr/>
                  <p:nvPr/>
                </p:nvSpPr>
                <p:spPr>
                  <a:xfrm>
                    <a:off x="4950622" y="2283622"/>
                    <a:ext cx="2290756" cy="22907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06E57685-9A4C-4C4A-9EE6-B1029D8E9969}"/>
                      </a:ext>
                    </a:extLst>
                  </p:cNvPr>
                  <p:cNvSpPr/>
                  <p:nvPr/>
                </p:nvSpPr>
                <p:spPr>
                  <a:xfrm>
                    <a:off x="5209824" y="2544125"/>
                    <a:ext cx="1769750" cy="17697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91" name="Graphic 48" descr="Bullseye">
                  <a:extLst>
                    <a:ext uri="{FF2B5EF4-FFF2-40B4-BE49-F238E27FC236}">
                      <a16:creationId xmlns:a16="http://schemas.microsoft.com/office/drawing/2014/main" id="{3D281627-FA2C-444D-ACA1-79D7168E3E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3320" y="739424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CA99B1D-0235-4588-8D0F-1A522AE34DD5}"/>
                  </a:ext>
                </a:extLst>
              </p:cNvPr>
              <p:cNvGrpSpPr/>
              <p:nvPr/>
            </p:nvGrpSpPr>
            <p:grpSpPr>
              <a:xfrm>
                <a:off x="6785037" y="5056887"/>
                <a:ext cx="1391571" cy="1391571"/>
                <a:chOff x="6785037" y="5056887"/>
                <a:chExt cx="1391571" cy="1391571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52D389D4-A227-4AF9-8409-B6EA4AF4C736}"/>
                    </a:ext>
                  </a:extLst>
                </p:cNvPr>
                <p:cNvGrpSpPr/>
                <p:nvPr/>
              </p:nvGrpSpPr>
              <p:grpSpPr>
                <a:xfrm>
                  <a:off x="6785037" y="5056887"/>
                  <a:ext cx="1391571" cy="1391571"/>
                  <a:chOff x="4950622" y="2283622"/>
                  <a:chExt cx="2290756" cy="2290756"/>
                </a:xfrm>
                <a:effectLst>
                  <a:outerShdw blurRad="101600" dist="1016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E882A500-0C93-44E8-A5A8-1630EC71E090}"/>
                      </a:ext>
                    </a:extLst>
                  </p:cNvPr>
                  <p:cNvSpPr/>
                  <p:nvPr/>
                </p:nvSpPr>
                <p:spPr>
                  <a:xfrm>
                    <a:off x="4950622" y="2283622"/>
                    <a:ext cx="2290756" cy="22907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AAA79EB-4087-451B-B32F-2E6776703522}"/>
                      </a:ext>
                    </a:extLst>
                  </p:cNvPr>
                  <p:cNvSpPr/>
                  <p:nvPr/>
                </p:nvSpPr>
                <p:spPr>
                  <a:xfrm>
                    <a:off x="5209824" y="2544125"/>
                    <a:ext cx="1769750" cy="17697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87" name="Graphic 50" descr="Lightbulb">
                  <a:extLst>
                    <a:ext uri="{FF2B5EF4-FFF2-40B4-BE49-F238E27FC236}">
                      <a16:creationId xmlns:a16="http://schemas.microsoft.com/office/drawing/2014/main" id="{F7C79293-4EF3-4427-BD49-FC836C745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1432" y="5548320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E73D1B9-CF0B-449E-AAE3-77A532DC6275}"/>
                  </a:ext>
                </a:extLst>
              </p:cNvPr>
              <p:cNvGrpSpPr/>
              <p:nvPr/>
            </p:nvGrpSpPr>
            <p:grpSpPr>
              <a:xfrm>
                <a:off x="8164055" y="2733214"/>
                <a:ext cx="1391571" cy="1391571"/>
                <a:chOff x="8164055" y="2733214"/>
                <a:chExt cx="1391571" cy="139157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EB1CBA3-7962-4774-B4F0-B0846B0D3D07}"/>
                    </a:ext>
                  </a:extLst>
                </p:cNvPr>
                <p:cNvGrpSpPr/>
                <p:nvPr/>
              </p:nvGrpSpPr>
              <p:grpSpPr>
                <a:xfrm>
                  <a:off x="8164055" y="2733214"/>
                  <a:ext cx="1391571" cy="1391571"/>
                  <a:chOff x="4950622" y="2283622"/>
                  <a:chExt cx="2290756" cy="2290756"/>
                </a:xfrm>
                <a:effectLst>
                  <a:outerShdw blurRad="101600" dist="1016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A9418F7B-B099-4E8D-8F26-3E270654E4C5}"/>
                      </a:ext>
                    </a:extLst>
                  </p:cNvPr>
                  <p:cNvSpPr/>
                  <p:nvPr/>
                </p:nvSpPr>
                <p:spPr>
                  <a:xfrm>
                    <a:off x="4950622" y="2283622"/>
                    <a:ext cx="2290756" cy="22907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DDCF15B6-A03B-45FB-B636-87B30D295F78}"/>
                      </a:ext>
                    </a:extLst>
                  </p:cNvPr>
                  <p:cNvSpPr/>
                  <p:nvPr/>
                </p:nvSpPr>
                <p:spPr>
                  <a:xfrm>
                    <a:off x="5209824" y="2544125"/>
                    <a:ext cx="1769750" cy="17697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83" name="Graphic 52" descr="Magnifying glass">
                  <a:extLst>
                    <a:ext uri="{FF2B5EF4-FFF2-40B4-BE49-F238E27FC236}">
                      <a16:creationId xmlns:a16="http://schemas.microsoft.com/office/drawing/2014/main" id="{F3807460-3C11-4E74-AA21-AE28E5B153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1093" y="3221501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493A9FC-7D03-460B-B889-8DEF54501DFF}"/>
                  </a:ext>
                </a:extLst>
              </p:cNvPr>
              <p:cNvGrpSpPr/>
              <p:nvPr/>
            </p:nvGrpSpPr>
            <p:grpSpPr>
              <a:xfrm>
                <a:off x="2598777" y="2704856"/>
                <a:ext cx="1391571" cy="1391571"/>
                <a:chOff x="2598777" y="2704856"/>
                <a:chExt cx="1391571" cy="1391571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DFA8487-54E5-4482-82A0-44B143733EE2}"/>
                    </a:ext>
                  </a:extLst>
                </p:cNvPr>
                <p:cNvGrpSpPr/>
                <p:nvPr/>
              </p:nvGrpSpPr>
              <p:grpSpPr>
                <a:xfrm>
                  <a:off x="2598777" y="2704856"/>
                  <a:ext cx="1391571" cy="1391571"/>
                  <a:chOff x="4950622" y="2283622"/>
                  <a:chExt cx="2290756" cy="2290756"/>
                </a:xfrm>
                <a:effectLst>
                  <a:outerShdw blurRad="101600" dist="1016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BA0D11E9-FDF4-42B3-BAF1-4024227373D7}"/>
                      </a:ext>
                    </a:extLst>
                  </p:cNvPr>
                  <p:cNvSpPr/>
                  <p:nvPr/>
                </p:nvSpPr>
                <p:spPr>
                  <a:xfrm>
                    <a:off x="4950622" y="2283622"/>
                    <a:ext cx="2290756" cy="22907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8EEDE220-1BD2-4344-9212-05791DFC2785}"/>
                      </a:ext>
                    </a:extLst>
                  </p:cNvPr>
                  <p:cNvSpPr/>
                  <p:nvPr/>
                </p:nvSpPr>
                <p:spPr>
                  <a:xfrm>
                    <a:off x="5209824" y="2544125"/>
                    <a:ext cx="1769750" cy="17697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9" name="Graphic 54" descr="Research">
                  <a:extLst>
                    <a:ext uri="{FF2B5EF4-FFF2-40B4-BE49-F238E27FC236}">
                      <a16:creationId xmlns:a16="http://schemas.microsoft.com/office/drawing/2014/main" id="{56A58847-DD6C-4B2C-A637-5453797304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5507" y="3172041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A0CFD11-CB36-4604-8D51-17EC44F0B808}"/>
                  </a:ext>
                </a:extLst>
              </p:cNvPr>
              <p:cNvGrpSpPr/>
              <p:nvPr/>
            </p:nvGrpSpPr>
            <p:grpSpPr>
              <a:xfrm>
                <a:off x="4015393" y="5076926"/>
                <a:ext cx="1391571" cy="1391571"/>
                <a:chOff x="4015393" y="5076926"/>
                <a:chExt cx="1391571" cy="1391571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3FCA3254-5B44-43DC-AF38-1EE9B985C49A}"/>
                    </a:ext>
                  </a:extLst>
                </p:cNvPr>
                <p:cNvGrpSpPr/>
                <p:nvPr/>
              </p:nvGrpSpPr>
              <p:grpSpPr>
                <a:xfrm>
                  <a:off x="4015393" y="5076926"/>
                  <a:ext cx="1391571" cy="1391571"/>
                  <a:chOff x="4950622" y="2283622"/>
                  <a:chExt cx="2290756" cy="2290756"/>
                </a:xfrm>
                <a:effectLst>
                  <a:outerShdw blurRad="101600" dist="1016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DC339793-E826-406D-99CF-FD7D142B54EF}"/>
                      </a:ext>
                    </a:extLst>
                  </p:cNvPr>
                  <p:cNvSpPr/>
                  <p:nvPr/>
                </p:nvSpPr>
                <p:spPr>
                  <a:xfrm>
                    <a:off x="4950622" y="2283622"/>
                    <a:ext cx="2290756" cy="22907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4385FD56-5E82-4361-9E8A-AC8ECCC07943}"/>
                      </a:ext>
                    </a:extLst>
                  </p:cNvPr>
                  <p:cNvSpPr/>
                  <p:nvPr/>
                </p:nvSpPr>
                <p:spPr>
                  <a:xfrm>
                    <a:off x="5209824" y="2544125"/>
                    <a:ext cx="1769750" cy="17697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5" name="Graphic 56" descr="Target">
                  <a:extLst>
                    <a:ext uri="{FF2B5EF4-FFF2-40B4-BE49-F238E27FC236}">
                      <a16:creationId xmlns:a16="http://schemas.microsoft.com/office/drawing/2014/main" id="{978DA059-49A7-47DB-BBFE-4115E78954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6114" y="5558927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41997A3-0F65-4E12-91B1-9969BC5F3D89}"/>
                  </a:ext>
                </a:extLst>
              </p:cNvPr>
              <p:cNvGrpSpPr/>
              <p:nvPr/>
            </p:nvGrpSpPr>
            <p:grpSpPr>
              <a:xfrm>
                <a:off x="4006333" y="289114"/>
                <a:ext cx="1391571" cy="1391571"/>
                <a:chOff x="4006333" y="289114"/>
                <a:chExt cx="1391571" cy="1391571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4A36D23-AF64-4BEA-AACE-B26962EB308F}"/>
                    </a:ext>
                  </a:extLst>
                </p:cNvPr>
                <p:cNvGrpSpPr/>
                <p:nvPr/>
              </p:nvGrpSpPr>
              <p:grpSpPr>
                <a:xfrm>
                  <a:off x="4006333" y="289114"/>
                  <a:ext cx="1391571" cy="1391571"/>
                  <a:chOff x="4950622" y="2283622"/>
                  <a:chExt cx="2290756" cy="2290756"/>
                </a:xfrm>
                <a:effectLst>
                  <a:outerShdw blurRad="101600" dist="1016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C48526F8-2FB1-4BBC-9E96-1F91032EFE7A}"/>
                      </a:ext>
                    </a:extLst>
                  </p:cNvPr>
                  <p:cNvSpPr/>
                  <p:nvPr/>
                </p:nvSpPr>
                <p:spPr>
                  <a:xfrm>
                    <a:off x="4950622" y="2283622"/>
                    <a:ext cx="2290756" cy="22907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952F121A-192B-44FA-A11E-7CC28033E6DC}"/>
                      </a:ext>
                    </a:extLst>
                  </p:cNvPr>
                  <p:cNvSpPr/>
                  <p:nvPr/>
                </p:nvSpPr>
                <p:spPr>
                  <a:xfrm>
                    <a:off x="5209824" y="2544125"/>
                    <a:ext cx="1769750" cy="17697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1" name="Graphic 58" descr="Gauge">
                  <a:extLst>
                    <a:ext uri="{FF2B5EF4-FFF2-40B4-BE49-F238E27FC236}">
                      <a16:creationId xmlns:a16="http://schemas.microsoft.com/office/drawing/2014/main" id="{CEB180A3-E8CF-4BD7-9ACD-FDA0FE31DD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3422" y="701283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D38FE68-D90D-4E37-A5B5-3645F3C5BBC7}"/>
                  </a:ext>
                </a:extLst>
              </p:cNvPr>
              <p:cNvGrpSpPr/>
              <p:nvPr/>
            </p:nvGrpSpPr>
            <p:grpSpPr>
              <a:xfrm>
                <a:off x="4950622" y="2283622"/>
                <a:ext cx="2290756" cy="2290756"/>
                <a:chOff x="4950622" y="2283622"/>
                <a:chExt cx="2290756" cy="2290756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EEABFA3-EE1B-4CBC-A262-4DF3B22E9B4D}"/>
                    </a:ext>
                  </a:extLst>
                </p:cNvPr>
                <p:cNvGrpSpPr/>
                <p:nvPr/>
              </p:nvGrpSpPr>
              <p:grpSpPr>
                <a:xfrm>
                  <a:off x="4950622" y="2283622"/>
                  <a:ext cx="2290756" cy="2290756"/>
                  <a:chOff x="4950622" y="2283622"/>
                  <a:chExt cx="2290756" cy="2290756"/>
                </a:xfrm>
                <a:effectLst>
                  <a:outerShdw blurRad="63500" sx="108000" sy="108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2F60A5BF-645E-45F3-9CBA-2B37353EE78D}"/>
                      </a:ext>
                    </a:extLst>
                  </p:cNvPr>
                  <p:cNvSpPr/>
                  <p:nvPr/>
                </p:nvSpPr>
                <p:spPr>
                  <a:xfrm>
                    <a:off x="4950622" y="2283622"/>
                    <a:ext cx="2290756" cy="22907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99589950-BD77-4295-9CB0-F7455585E442}"/>
                      </a:ext>
                    </a:extLst>
                  </p:cNvPr>
                  <p:cNvSpPr/>
                  <p:nvPr/>
                </p:nvSpPr>
                <p:spPr>
                  <a:xfrm>
                    <a:off x="5209824" y="2544125"/>
                    <a:ext cx="1769750" cy="17697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FF35F83-8688-477B-85A3-7ECEAAB56010}"/>
                    </a:ext>
                  </a:extLst>
                </p:cNvPr>
                <p:cNvSpPr txBox="1"/>
                <p:nvPr/>
              </p:nvSpPr>
              <p:spPr>
                <a:xfrm>
                  <a:off x="5305420" y="2871394"/>
                  <a:ext cx="1539450" cy="10440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92D050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STLC Phrase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2AD56C-1509-4553-8AD5-D13576F075D3}"/>
                  </a:ext>
                </a:extLst>
              </p:cNvPr>
              <p:cNvSpPr txBox="1"/>
              <p:nvPr/>
            </p:nvSpPr>
            <p:spPr>
              <a:xfrm>
                <a:off x="8200599" y="422131"/>
                <a:ext cx="1771131" cy="49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234785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Test Closure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B3570B-4D81-46D5-BF8E-BD22996764E4}"/>
                  </a:ext>
                </a:extLst>
              </p:cNvPr>
              <p:cNvSpPr txBox="1"/>
              <p:nvPr/>
            </p:nvSpPr>
            <p:spPr>
              <a:xfrm>
                <a:off x="9678354" y="3000591"/>
                <a:ext cx="1630648" cy="862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DE018A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Test Execution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61B622-E4DB-4659-AF95-DE53FA159309}"/>
                  </a:ext>
                </a:extLst>
              </p:cNvPr>
              <p:cNvSpPr txBox="1"/>
              <p:nvPr/>
            </p:nvSpPr>
            <p:spPr>
              <a:xfrm>
                <a:off x="8334065" y="5605992"/>
                <a:ext cx="1937686" cy="862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A719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Environment setup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C7AA836-0650-41A1-A9BB-E905AAB53F58}"/>
                  </a:ext>
                </a:extLst>
              </p:cNvPr>
              <p:cNvSpPr txBox="1"/>
              <p:nvPr/>
            </p:nvSpPr>
            <p:spPr>
              <a:xfrm>
                <a:off x="1892497" y="5836244"/>
                <a:ext cx="2109577" cy="862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B81B8D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Test Case Development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859C0F-C6DF-47FB-84E3-CF816E55159C}"/>
                  </a:ext>
                </a:extLst>
              </p:cNvPr>
              <p:cNvSpPr txBox="1"/>
              <p:nvPr/>
            </p:nvSpPr>
            <p:spPr>
              <a:xfrm>
                <a:off x="1892497" y="335115"/>
                <a:ext cx="2035105" cy="862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00B0F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Requirement</a:t>
                </a:r>
              </a:p>
              <a:p>
                <a:pPr algn="r"/>
                <a:r>
                  <a:rPr lang="en-US" sz="1600" b="1" dirty="0">
                    <a:solidFill>
                      <a:srgbClr val="00B0F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Analysis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859C0F-C6DF-47FB-84E3-CF816E55159C}"/>
                </a:ext>
              </a:extLst>
            </p:cNvPr>
            <p:cNvSpPr txBox="1"/>
            <p:nvPr/>
          </p:nvSpPr>
          <p:spPr>
            <a:xfrm>
              <a:off x="404762" y="2139449"/>
              <a:ext cx="1197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Test planning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15389"/>
            <a:ext cx="7867147" cy="717345"/>
          </a:xfrm>
          <a:prstGeom prst="rect">
            <a:avLst/>
          </a:prstGeom>
          <a:gradFill>
            <a:gsLst>
              <a:gs pos="56000">
                <a:srgbClr val="00B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tencil" panose="040409050D0802020404" pitchFamily="82" charset="0"/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384" y="1909148"/>
            <a:ext cx="57292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E-Shop is an e-commerce platform built for buying materials through online.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people with a valid email/phone can register themselves by providing email and  a new username and a password. 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They’ll be able to search any product by category or product name, and  they can add to cart of their preferred items.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 change  quantity or  remove any item from  the cart.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they proceed their purchase by online payment (Bkash, Rocket,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check whether the purchase request is valid or not and if the request is valid, admin will approve the purchase request.</a:t>
            </a:r>
          </a:p>
        </p:txBody>
      </p:sp>
      <p:grpSp>
        <p:nvGrpSpPr>
          <p:cNvPr id="115" name="Google Shape;3680;p47"/>
          <p:cNvGrpSpPr/>
          <p:nvPr/>
        </p:nvGrpSpPr>
        <p:grpSpPr>
          <a:xfrm>
            <a:off x="6685722" y="1934817"/>
            <a:ext cx="2075829" cy="2458759"/>
            <a:chOff x="2533225" y="322726"/>
            <a:chExt cx="4077549" cy="4762523"/>
          </a:xfrm>
        </p:grpSpPr>
        <p:sp>
          <p:nvSpPr>
            <p:cNvPr id="116" name="Google Shape;3681;p4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682;p4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683;p4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684;p4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685;p4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686;p4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687;p4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688;p4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689;p4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690;p4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691;p4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692;p4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693;p4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694;p4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695;p4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696;p4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697;p4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698;p4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699;p4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00;p4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01;p4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02;p4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03;p4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04;p4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05;p4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06;p4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07;p4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08;p4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09;p4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710;p4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711;p4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712;p4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713;p4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714;p4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715;p4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716;p4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717;p4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718;p4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719;p4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720;p4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721;p4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722;p4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723;p4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" name="Google Shape;3724;p4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39" name="Google Shape;3725;p4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726;p4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727;p4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728;p4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729;p4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730;p4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731;p4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732;p4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3733;p4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734;p4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735;p4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736;p4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737;p4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738;p4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739;p4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740;p4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741;p4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742;p4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743;p4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744;p4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745;p4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746;p4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747;p4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748;p4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749;p4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750;p4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751;p4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752;p4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753;p4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754;p4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755;p4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756;p4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757;p4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758;p4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759;p4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760;p4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761;p4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762;p4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763;p4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764;p4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765;p4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766;p4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767;p4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768;p4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3769;p4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770;p4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771;p4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772;p4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3773;p4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774;p4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775;p4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776;p4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777;p4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778;p4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779;p4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780;p4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781;p4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3782;p4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3783;p4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" name="Google Shape;3784;p4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19" name="Google Shape;3785;p4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86;p4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87;p4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88;p4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89;p4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90;p4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91;p4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792;p4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793;p4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794;p4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795;p4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796;p4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797;p4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798;p4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799;p4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800;p4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801;p4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802;p4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803;p4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804;p4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" name="Google Shape;3805;p4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806;p4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807;p4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808;p4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809;p4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3810;p4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3811;p4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25780"/>
            <a:ext cx="7867147" cy="717345"/>
          </a:xfrm>
          <a:prstGeom prst="rect">
            <a:avLst/>
          </a:prstGeom>
          <a:gradFill>
            <a:gsLst>
              <a:gs pos="56000">
                <a:srgbClr val="92D050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19050">
            <a:solidFill>
              <a:srgbClr val="FF000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tencil" panose="040409050D0802020404" pitchFamily="82" charset="0"/>
              </a:rPr>
              <a:t>Solutions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F1BB8F-708D-444F-870B-5CEDCEB89407}"/>
              </a:ext>
            </a:extLst>
          </p:cNvPr>
          <p:cNvSpPr txBox="1"/>
          <p:nvPr/>
        </p:nvSpPr>
        <p:spPr>
          <a:xfrm>
            <a:off x="781878" y="1639108"/>
            <a:ext cx="681041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system solved all the problems mentioned in problem scenario. These are :-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transportation burden (Home delivery module).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convenience of shopping at home.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efforts.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variety of products are available.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discounts/lower prices.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detailed information about the product.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extra agent.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9"/>
          <a:stretch/>
        </p:blipFill>
        <p:spPr>
          <a:xfrm>
            <a:off x="5853545" y="1639108"/>
            <a:ext cx="3196580" cy="35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15389"/>
            <a:ext cx="7867147" cy="717345"/>
          </a:xfrm>
          <a:prstGeom prst="rect">
            <a:avLst/>
          </a:prstGeom>
          <a:gradFill>
            <a:gsLst>
              <a:gs pos="56000">
                <a:srgbClr val="FF0066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28575">
            <a:solidFill>
              <a:srgbClr val="00B0F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01: Requirement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1877" y="1368350"/>
            <a:ext cx="7867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Phase Testing also known as Requirement Analysis in which test team studies the requirements from a testing point of view to identify testable requirements and the QA team may interact with various stakeholders to understand requirements in detail. Requirements could be either functional or non-functional.</a:t>
            </a:r>
          </a:p>
        </p:txBody>
      </p:sp>
      <p:sp>
        <p:nvSpPr>
          <p:cNvPr id="3" name="Rectangle 2"/>
          <p:cNvSpPr/>
          <p:nvPr/>
        </p:nvSpPr>
        <p:spPr>
          <a:xfrm>
            <a:off x="888731" y="2896731"/>
            <a:ext cx="3402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FR-01: Keeping the records of products.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FR-02: Keeping records of admission of customers and access control.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FR-03: Keeping the daily sell.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FR-04: Keeping details about the product it is delivered or not.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FR-05: Storing the items selected by the customer in the temporary storage.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FR-06: Storing the feedback given by the customer.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8637" y="2978284"/>
            <a:ext cx="3591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FR-07: Registration to the system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FR-08: Minimum steps to make a purchase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FR-09: Product Attributes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FR-10: Mobile-friendliness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FR-11: Unique, recognizable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FR-12: Relevant, useful content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FR-13: Email newsletter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FR-14: Shipping &amp; payment systems integration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8731" y="2458073"/>
            <a:ext cx="4479906" cy="40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Functional requirement</a:t>
            </a:r>
            <a:endParaRPr lang="en-US" sz="24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04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15389"/>
            <a:ext cx="7867147" cy="717345"/>
          </a:xfrm>
          <a:prstGeom prst="rect">
            <a:avLst/>
          </a:prstGeom>
          <a:gradFill>
            <a:gsLst>
              <a:gs pos="56000">
                <a:srgbClr val="FF0066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28575">
            <a:solidFill>
              <a:srgbClr val="00B0F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01: Requirement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7220" y="1366356"/>
            <a:ext cx="7139980" cy="3027186"/>
            <a:chOff x="985711" y="1349322"/>
            <a:chExt cx="7139980" cy="3027186"/>
          </a:xfrm>
        </p:grpSpPr>
        <p:grpSp>
          <p:nvGrpSpPr>
            <p:cNvPr id="9" name="Group 8"/>
            <p:cNvGrpSpPr/>
            <p:nvPr/>
          </p:nvGrpSpPr>
          <p:grpSpPr>
            <a:xfrm>
              <a:off x="3525171" y="1349322"/>
              <a:ext cx="4600520" cy="3027186"/>
              <a:chOff x="5705689" y="1485064"/>
              <a:chExt cx="5581382" cy="425693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72A260B-E44B-4442-935B-1A05EC22A3EF}"/>
                  </a:ext>
                </a:extLst>
              </p:cNvPr>
              <p:cNvSpPr/>
              <p:nvPr/>
            </p:nvSpPr>
            <p:spPr>
              <a:xfrm>
                <a:off x="5705689" y="1618378"/>
                <a:ext cx="5581382" cy="66311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CEC0D7-DE8B-498C-B626-42C96E041667}"/>
                  </a:ext>
                </a:extLst>
              </p:cNvPr>
              <p:cNvSpPr txBox="1"/>
              <p:nvPr/>
            </p:nvSpPr>
            <p:spPr>
              <a:xfrm>
                <a:off x="5705689" y="1485064"/>
                <a:ext cx="1177107" cy="92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01</a:t>
                </a:r>
                <a:endParaRPr kumimoji="0" lang="en-GB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972E19-7853-4F29-A477-B3FC2B9801F4}"/>
                  </a:ext>
                </a:extLst>
              </p:cNvPr>
              <p:cNvSpPr txBox="1"/>
              <p:nvPr/>
            </p:nvSpPr>
            <p:spPr>
              <a:xfrm>
                <a:off x="5813112" y="3781311"/>
                <a:ext cx="1177107" cy="92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03</a:t>
                </a:r>
                <a:endParaRPr kumimoji="0" lang="en-GB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2DEC08-2D9E-4E4E-9381-354A4120B26C}"/>
                  </a:ext>
                </a:extLst>
              </p:cNvPr>
              <p:cNvSpPr txBox="1"/>
              <p:nvPr/>
            </p:nvSpPr>
            <p:spPr>
              <a:xfrm>
                <a:off x="5813112" y="4820838"/>
                <a:ext cx="1177107" cy="92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04</a:t>
                </a:r>
                <a:endParaRPr kumimoji="0" lang="en-GB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F5E8D6-2132-4973-98AF-E170110635BC}"/>
                  </a:ext>
                </a:extLst>
              </p:cNvPr>
              <p:cNvSpPr txBox="1"/>
              <p:nvPr/>
            </p:nvSpPr>
            <p:spPr>
              <a:xfrm>
                <a:off x="6790736" y="1662420"/>
                <a:ext cx="4026886" cy="649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buClrTx/>
                  <a:defRPr/>
                </a:pPr>
                <a:r>
                  <a:rPr lang="en-US" sz="2400" b="1" kern="1200" dirty="0">
                    <a:solidFill>
                      <a:srgbClr val="FFFFFF"/>
                    </a:solidFill>
                    <a:latin typeface="Elephant" panose="02020904090505020303" pitchFamily="18" charset="0"/>
                    <a:ea typeface="+mn-ea"/>
                    <a:cs typeface="+mn-cs"/>
                  </a:rPr>
                  <a:t>Security</a:t>
                </a: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ephant" panose="02020904090505020303" pitchFamily="18" charset="0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8E29FF-87BE-45A8-882B-B961681B3697}"/>
                  </a:ext>
                </a:extLst>
              </p:cNvPr>
              <p:cNvSpPr txBox="1"/>
              <p:nvPr/>
            </p:nvSpPr>
            <p:spPr>
              <a:xfrm>
                <a:off x="6849566" y="3928014"/>
                <a:ext cx="4026886" cy="692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buClrTx/>
                  <a:defRPr/>
                </a:pPr>
                <a:r>
                  <a:rPr lang="en-US" sz="1300" kern="1200" dirty="0">
                    <a:solidFill>
                      <a:srgbClr val="FFFFFF"/>
                    </a:solidFill>
                    <a:latin typeface="Rockwell" panose="02060603020205020403" pitchFamily="18" charset="0"/>
                    <a:ea typeface="+mn-ea"/>
                    <a:cs typeface="+mn-cs"/>
                  </a:rPr>
                  <a:t>How quickly a user select product and add to the cart</a:t>
                </a:r>
                <a:endParaRPr kumimoji="0" lang="en-GB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ckwell" panose="02060603020205020403" pitchFamily="18" charset="0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206D10-CBD0-4232-AD3B-0197AEE2F8E0}"/>
                  </a:ext>
                </a:extLst>
              </p:cNvPr>
              <p:cNvSpPr txBox="1"/>
              <p:nvPr/>
            </p:nvSpPr>
            <p:spPr>
              <a:xfrm>
                <a:off x="6849566" y="5025906"/>
                <a:ext cx="4026886" cy="411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buClrTx/>
                  <a:defRPr/>
                </a:pPr>
                <a:r>
                  <a:rPr lang="en-US" sz="1300" kern="1200" dirty="0">
                    <a:solidFill>
                      <a:srgbClr val="FFFFFF"/>
                    </a:solidFill>
                    <a:latin typeface="Rockwell" panose="02060603020205020403" pitchFamily="18" charset="0"/>
                    <a:ea typeface="+mn-ea"/>
                    <a:cs typeface="+mn-cs"/>
                  </a:rPr>
                  <a:t>Number and time of errors users make</a:t>
                </a:r>
                <a:endParaRPr kumimoji="0" lang="en-GB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ckwell" panose="02060603020205020403" pitchFamily="18" charset="0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985711" y="1444123"/>
              <a:ext cx="2273925" cy="785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tencil" panose="040409050D0802020404" pitchFamily="82" charset="0"/>
                  <a:cs typeface="Times New Roman" panose="02020603050405020304" pitchFamily="18" charset="0"/>
                </a:rPr>
                <a:t>Non-Functional requirement</a:t>
              </a:r>
              <a:endParaRPr lang="en-US" sz="2000" dirty="0">
                <a:latin typeface="Stencil" panose="040409050D0802020404" pitchFamily="82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11" y="2391202"/>
              <a:ext cx="1772044" cy="1983364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3484491" y="1995571"/>
            <a:ext cx="4600520" cy="4715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3476680" y="2516240"/>
            <a:ext cx="4600520" cy="4715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3476680" y="3057227"/>
            <a:ext cx="4600520" cy="4715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3484491" y="3575135"/>
            <a:ext cx="4600520" cy="4715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3476680" y="4116122"/>
            <a:ext cx="4600520" cy="4715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3476680" y="4646545"/>
            <a:ext cx="4600520" cy="47155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4371043" y="1991405"/>
            <a:ext cx="331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en-US" sz="2400" b="1" kern="1200" dirty="0">
                <a:solidFill>
                  <a:srgbClr val="FFFFFF"/>
                </a:solidFill>
                <a:latin typeface="Elephant" panose="02020904090505020303" pitchFamily="18" charset="0"/>
                <a:ea typeface="+mn-ea"/>
                <a:cs typeface="+mn-cs"/>
              </a:rPr>
              <a:t>Performance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lephant" panose="02020904090505020303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4371043" y="2498742"/>
            <a:ext cx="331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en-US" sz="2400" b="1" kern="1200" dirty="0">
                <a:solidFill>
                  <a:srgbClr val="FFFFFF"/>
                </a:solidFill>
                <a:latin typeface="Elephant" panose="02020904090505020303" pitchFamily="18" charset="0"/>
                <a:ea typeface="+mn-ea"/>
                <a:cs typeface="+mn-cs"/>
              </a:rPr>
              <a:t>Reliability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lephant" panose="02020904090505020303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4371043" y="3071964"/>
            <a:ext cx="331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en-US" sz="2400" b="1" kern="1200" dirty="0">
                <a:solidFill>
                  <a:srgbClr val="FFFFFF"/>
                </a:solidFill>
                <a:latin typeface="Elephant" panose="02020904090505020303" pitchFamily="18" charset="0"/>
                <a:ea typeface="+mn-ea"/>
                <a:cs typeface="+mn-cs"/>
              </a:rPr>
              <a:t>Scalability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lephant" panose="02020904090505020303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4371043" y="3569310"/>
            <a:ext cx="331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en-US" sz="2400" b="1" kern="1200" dirty="0">
                <a:solidFill>
                  <a:srgbClr val="FFFFFF"/>
                </a:solidFill>
                <a:latin typeface="Elephant" panose="02020904090505020303" pitchFamily="18" charset="0"/>
                <a:ea typeface="+mn-ea"/>
                <a:cs typeface="+mn-cs"/>
              </a:rPr>
              <a:t>Maintainability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lephant" panose="02020904090505020303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4371043" y="4125305"/>
            <a:ext cx="331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en-US" sz="2400" b="1" kern="1200" dirty="0">
                <a:solidFill>
                  <a:srgbClr val="FFFFFF"/>
                </a:solidFill>
                <a:latin typeface="Elephant" panose="02020904090505020303" pitchFamily="18" charset="0"/>
                <a:ea typeface="+mn-ea"/>
                <a:cs typeface="+mn-cs"/>
              </a:rPr>
              <a:t>Extensibility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lephant" panose="02020904090505020303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4446924" y="4643685"/>
            <a:ext cx="331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en-US" sz="2400" b="1" kern="1200" dirty="0">
                <a:solidFill>
                  <a:srgbClr val="FFFFFF"/>
                </a:solidFill>
                <a:latin typeface="Elephant" panose="02020904090505020303" pitchFamily="18" charset="0"/>
                <a:ea typeface="+mn-ea"/>
                <a:cs typeface="+mn-cs"/>
              </a:rPr>
              <a:t>Reusability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lephant" panose="02020904090505020303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3498972" y="1886430"/>
            <a:ext cx="970244" cy="65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3491161" y="2406442"/>
            <a:ext cx="970244" cy="65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3477460" y="2948553"/>
            <a:ext cx="970244" cy="65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3491161" y="3465622"/>
            <a:ext cx="970244" cy="65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3445980" y="4033835"/>
            <a:ext cx="970244" cy="65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6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3476680" y="4554793"/>
            <a:ext cx="970244" cy="65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7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52581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2920AA-A300-499A-A2B0-4212731B9DFA}"/>
              </a:ext>
            </a:extLst>
          </p:cNvPr>
          <p:cNvSpPr txBox="1">
            <a:spLocks/>
          </p:cNvSpPr>
          <p:nvPr/>
        </p:nvSpPr>
        <p:spPr>
          <a:xfrm>
            <a:off x="781878" y="515389"/>
            <a:ext cx="7867147" cy="717345"/>
          </a:xfrm>
          <a:prstGeom prst="rect">
            <a:avLst/>
          </a:prstGeom>
          <a:gradFill>
            <a:gsLst>
              <a:gs pos="56000">
                <a:srgbClr val="FF0066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28575">
            <a:solidFill>
              <a:srgbClr val="00B0F0"/>
            </a:solidFill>
            <a:prstDash val="lgDashDotDot"/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tencil" panose="040409050D0802020404" pitchFamily="82" charset="0"/>
              </a:rPr>
              <a:t>Phase 01: Requirement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404526"/>
              </p:ext>
            </p:extLst>
          </p:nvPr>
        </p:nvGraphicFramePr>
        <p:xfrm>
          <a:off x="781877" y="1399372"/>
          <a:ext cx="7814867" cy="78032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42904">
                  <a:extLst>
                    <a:ext uri="{9D8B030D-6E8A-4147-A177-3AD203B41FA5}">
                      <a16:colId xmlns:a16="http://schemas.microsoft.com/office/drawing/2014/main" val="3461886223"/>
                    </a:ext>
                  </a:extLst>
                </a:gridCol>
                <a:gridCol w="6571963">
                  <a:extLst>
                    <a:ext uri="{9D8B030D-6E8A-4147-A177-3AD203B41FA5}">
                      <a16:colId xmlns:a16="http://schemas.microsoft.com/office/drawing/2014/main" val="209025516"/>
                    </a:ext>
                  </a:extLst>
                </a:gridCol>
              </a:tblGrid>
              <a:tr h="19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 - 01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Keeping records of  products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2269274262"/>
                  </a:ext>
                </a:extLst>
              </a:tr>
              <a:tr h="3901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products which are launched for selling in the system </a:t>
                      </a:r>
                      <a:r>
                        <a:rPr lang="en-US" sz="1100" dirty="0" err="1">
                          <a:effectLst/>
                        </a:rPr>
                        <a:t>Eshop</a:t>
                      </a:r>
                      <a:r>
                        <a:rPr lang="en-US" sz="1100" dirty="0">
                          <a:effectLst/>
                        </a:rPr>
                        <a:t> will be kept details about quality, quantity, brand, price, seller information and location.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1687642765"/>
                  </a:ext>
                </a:extLst>
              </a:tr>
              <a:tr h="19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High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2436039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95626"/>
              </p:ext>
            </p:extLst>
          </p:nvPr>
        </p:nvGraphicFramePr>
        <p:xfrm>
          <a:off x="781878" y="2315298"/>
          <a:ext cx="7814866" cy="780324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242904">
                  <a:extLst>
                    <a:ext uri="{9D8B030D-6E8A-4147-A177-3AD203B41FA5}">
                      <a16:colId xmlns:a16="http://schemas.microsoft.com/office/drawing/2014/main" val="4285802728"/>
                    </a:ext>
                  </a:extLst>
                </a:gridCol>
                <a:gridCol w="6571962">
                  <a:extLst>
                    <a:ext uri="{9D8B030D-6E8A-4147-A177-3AD203B41FA5}">
                      <a16:colId xmlns:a16="http://schemas.microsoft.com/office/drawing/2014/main" val="307278447"/>
                    </a:ext>
                  </a:extLst>
                </a:gridCol>
              </a:tblGrid>
              <a:tr h="19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 - 02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Keeping record of admission of customer and access control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1611373004"/>
                  </a:ext>
                </a:extLst>
              </a:tr>
              <a:tr h="3901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There are three types of stakeholders - user, seller and admin. They are not priviledges same, so access components are based on stakholder roles.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1597264892"/>
                  </a:ext>
                </a:extLst>
              </a:tr>
              <a:tr h="19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High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33621840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76317"/>
              </p:ext>
            </p:extLst>
          </p:nvPr>
        </p:nvGraphicFramePr>
        <p:xfrm>
          <a:off x="781878" y="3231224"/>
          <a:ext cx="7814866" cy="585243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242904">
                  <a:extLst>
                    <a:ext uri="{9D8B030D-6E8A-4147-A177-3AD203B41FA5}">
                      <a16:colId xmlns:a16="http://schemas.microsoft.com/office/drawing/2014/main" val="2322593539"/>
                    </a:ext>
                  </a:extLst>
                </a:gridCol>
                <a:gridCol w="6571962">
                  <a:extLst>
                    <a:ext uri="{9D8B030D-6E8A-4147-A177-3AD203B41FA5}">
                      <a16:colId xmlns:a16="http://schemas.microsoft.com/office/drawing/2014/main" val="2478744440"/>
                    </a:ext>
                  </a:extLst>
                </a:gridCol>
              </a:tblGrid>
              <a:tr h="19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 – 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Keeping the daily sell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2392201135"/>
                  </a:ext>
                </a:extLst>
              </a:tr>
              <a:tr h="19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About the daily purchases, payments and products launching information.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3264263208"/>
                  </a:ext>
                </a:extLst>
              </a:tr>
              <a:tr h="19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Medium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205383724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53013"/>
              </p:ext>
            </p:extLst>
          </p:nvPr>
        </p:nvGraphicFramePr>
        <p:xfrm>
          <a:off x="781876" y="3952069"/>
          <a:ext cx="7814867" cy="78032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242904">
                  <a:extLst>
                    <a:ext uri="{9D8B030D-6E8A-4147-A177-3AD203B41FA5}">
                      <a16:colId xmlns:a16="http://schemas.microsoft.com/office/drawing/2014/main" val="853541116"/>
                    </a:ext>
                  </a:extLst>
                </a:gridCol>
                <a:gridCol w="6571963">
                  <a:extLst>
                    <a:ext uri="{9D8B030D-6E8A-4147-A177-3AD203B41FA5}">
                      <a16:colId xmlns:a16="http://schemas.microsoft.com/office/drawing/2014/main" val="4048133775"/>
                    </a:ext>
                  </a:extLst>
                </a:gridCol>
              </a:tblGrid>
              <a:tr h="19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 - 04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Keeping the details of product it is delivered or not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1659635664"/>
                  </a:ext>
                </a:extLst>
              </a:tr>
              <a:tr h="3901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approving purchase by admin checking whether the products are delivered by particular agent.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3656523253"/>
                  </a:ext>
                </a:extLst>
              </a:tr>
              <a:tr h="19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Priority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Medium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3" marR="63613" marT="0" marB="0"/>
                </a:tc>
                <a:extLst>
                  <a:ext uri="{0D108BD9-81ED-4DB2-BD59-A6C34878D82A}">
                    <a16:rowId xmlns:a16="http://schemas.microsoft.com/office/drawing/2014/main" val="120881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034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1856</Words>
  <Application>Microsoft Office PowerPoint</Application>
  <PresentationFormat>On-screen Show (16:9)</PresentationFormat>
  <Paragraphs>601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Times New Roman</vt:lpstr>
      <vt:lpstr>Barlow</vt:lpstr>
      <vt:lpstr>Copperplate Gothic Bold</vt:lpstr>
      <vt:lpstr>Century Gothic</vt:lpstr>
      <vt:lpstr>Stencil</vt:lpstr>
      <vt:lpstr>Rockwell</vt:lpstr>
      <vt:lpstr>Raleway Thin</vt:lpstr>
      <vt:lpstr>Wide Latin</vt:lpstr>
      <vt:lpstr>Roboto</vt:lpstr>
      <vt:lpstr>Calibri</vt:lpstr>
      <vt:lpstr>Elephant</vt:lpstr>
      <vt:lpstr>Open Sans</vt:lpstr>
      <vt:lpstr>Wingdings</vt:lpstr>
      <vt:lpstr>Barlow Light</vt:lpstr>
      <vt:lpstr>Arial</vt:lpstr>
      <vt:lpstr>Noto Sans</vt:lpstr>
      <vt:lpstr>Gaoler template</vt:lpstr>
      <vt:lpstr>E-Shop</vt:lpstr>
      <vt:lpstr>Tester &amp; Mentor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PC NET Computers</cp:lastModifiedBy>
  <cp:revision>67</cp:revision>
  <dcterms:modified xsi:type="dcterms:W3CDTF">2022-02-20T04:31:13Z</dcterms:modified>
</cp:coreProperties>
</file>