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1" r:id="rId9"/>
    <p:sldId id="262" r:id="rId10"/>
    <p:sldId id="263" r:id="rId11"/>
    <p:sldId id="270" r:id="rId12"/>
    <p:sldId id="265" r:id="rId13"/>
    <p:sldId id="26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9/9/2019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9/9/2019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BFBD-A363-4E98-A084-B1664ABE98AF}"/>
              </a:ext>
            </a:extLst>
          </p:cNvPr>
          <p:cNvSpPr>
            <a:spLocks noGrp="1"/>
          </p:cNvSpPr>
          <p:nvPr>
            <p:ph type="ctrTitle"/>
          </p:nvPr>
        </p:nvSpPr>
        <p:spPr>
          <a:xfrm>
            <a:off x="168851" y="957438"/>
            <a:ext cx="3921236" cy="977621"/>
          </a:xfrm>
        </p:spPr>
        <p:txBody>
          <a:bodyPr>
            <a:normAutofit/>
          </a:bodyPr>
          <a:lstStyle/>
          <a:p>
            <a:pPr algn="ctr"/>
            <a:r>
              <a:rPr lang="en-US" sz="2000" b="1" i="1" dirty="0" err="1">
                <a:latin typeface="Arial" panose="020B0604020202020204" pitchFamily="34" charset="0"/>
                <a:cs typeface="Arial" panose="020B0604020202020204" pitchFamily="34" charset="0"/>
              </a:rPr>
              <a:t>MediQuick</a:t>
            </a:r>
            <a:endParaRPr lang="en-US" sz="2000" b="1" i="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9039E3-6DA8-427D-9A8A-A5DE6C06986D}"/>
              </a:ext>
            </a:extLst>
          </p:cNvPr>
          <p:cNvSpPr>
            <a:spLocks noGrp="1"/>
          </p:cNvSpPr>
          <p:nvPr>
            <p:ph type="subTitle" idx="1"/>
          </p:nvPr>
        </p:nvSpPr>
        <p:spPr>
          <a:xfrm>
            <a:off x="3554928" y="120739"/>
            <a:ext cx="8637072" cy="5909358"/>
          </a:xfrm>
        </p:spPr>
        <p:txBody>
          <a:bodyPr/>
          <a:lstStyle/>
          <a:p>
            <a:endParaRPr lang="en-US" dirty="0"/>
          </a:p>
        </p:txBody>
      </p:sp>
      <p:pic>
        <p:nvPicPr>
          <p:cNvPr id="5" name="Picture 4">
            <a:extLst>
              <a:ext uri="{FF2B5EF4-FFF2-40B4-BE49-F238E27FC236}">
                <a16:creationId xmlns:a16="http://schemas.microsoft.com/office/drawing/2014/main" id="{D76FA693-1C30-4F8F-861B-89D69900B308}"/>
              </a:ext>
            </a:extLst>
          </p:cNvPr>
          <p:cNvPicPr>
            <a:picLocks noChangeAspect="1"/>
          </p:cNvPicPr>
          <p:nvPr/>
        </p:nvPicPr>
        <p:blipFill>
          <a:blip r:embed="rId2"/>
          <a:stretch>
            <a:fillRect/>
          </a:stretch>
        </p:blipFill>
        <p:spPr>
          <a:xfrm>
            <a:off x="0" y="1"/>
            <a:ext cx="12192000" cy="6141308"/>
          </a:xfrm>
          <a:prstGeom prst="rect">
            <a:avLst/>
          </a:prstGeom>
        </p:spPr>
      </p:pic>
      <p:sp>
        <p:nvSpPr>
          <p:cNvPr id="6" name="TextBox 5">
            <a:extLst>
              <a:ext uri="{FF2B5EF4-FFF2-40B4-BE49-F238E27FC236}">
                <a16:creationId xmlns:a16="http://schemas.microsoft.com/office/drawing/2014/main" id="{54EBC519-2049-42EB-9E44-2F409BF6F1EA}"/>
              </a:ext>
            </a:extLst>
          </p:cNvPr>
          <p:cNvSpPr txBox="1"/>
          <p:nvPr/>
        </p:nvSpPr>
        <p:spPr>
          <a:xfrm>
            <a:off x="1087395" y="957438"/>
            <a:ext cx="2467533" cy="461665"/>
          </a:xfrm>
          <a:prstGeom prst="rect">
            <a:avLst/>
          </a:prstGeom>
          <a:noFill/>
        </p:spPr>
        <p:txBody>
          <a:bodyPr wrap="square" rtlCol="0">
            <a:spAutoFit/>
          </a:bodyPr>
          <a:lstStyle/>
          <a:p>
            <a:r>
              <a:rPr lang="en-US" sz="2400" b="1" dirty="0"/>
              <a:t>MEDIQUICK</a:t>
            </a:r>
          </a:p>
        </p:txBody>
      </p:sp>
    </p:spTree>
    <p:extLst>
      <p:ext uri="{BB962C8B-B14F-4D97-AF65-F5344CB8AC3E}">
        <p14:creationId xmlns:p14="http://schemas.microsoft.com/office/powerpoint/2010/main" val="327441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89CE-EC96-4650-8CD5-EF0D4BCA980E}"/>
              </a:ext>
            </a:extLst>
          </p:cNvPr>
          <p:cNvSpPr>
            <a:spLocks noGrp="1"/>
          </p:cNvSpPr>
          <p:nvPr>
            <p:ph type="title"/>
          </p:nvPr>
        </p:nvSpPr>
        <p:spPr/>
        <p:txBody>
          <a:bodyPr/>
          <a:lstStyle/>
          <a:p>
            <a:r>
              <a:rPr lang="en-US" dirty="0"/>
              <a:t>Elicitation Techniques</a:t>
            </a:r>
          </a:p>
        </p:txBody>
      </p:sp>
      <p:sp>
        <p:nvSpPr>
          <p:cNvPr id="3" name="Content Placeholder 2">
            <a:extLst>
              <a:ext uri="{FF2B5EF4-FFF2-40B4-BE49-F238E27FC236}">
                <a16:creationId xmlns:a16="http://schemas.microsoft.com/office/drawing/2014/main" id="{7CE69D0C-3503-4B15-8609-77708E3684E8}"/>
              </a:ext>
            </a:extLst>
          </p:cNvPr>
          <p:cNvSpPr>
            <a:spLocks noGrp="1"/>
          </p:cNvSpPr>
          <p:nvPr>
            <p:ph idx="1"/>
          </p:nvPr>
        </p:nvSpPr>
        <p:spPr>
          <a:xfrm>
            <a:off x="1451579" y="1853754"/>
            <a:ext cx="10645686" cy="4199727"/>
          </a:xfrm>
        </p:spPr>
        <p:txBody>
          <a:bodyPr>
            <a:normAutofit/>
          </a:bodyPr>
          <a:lstStyle/>
          <a:p>
            <a:r>
              <a:rPr lang="en-US" sz="2200" b="1" dirty="0">
                <a:latin typeface="Arial" panose="020B0604020202020204" pitchFamily="34" charset="0"/>
                <a:cs typeface="Arial" panose="020B0604020202020204" pitchFamily="34" charset="0"/>
              </a:rPr>
              <a:t>Observation:</a:t>
            </a:r>
          </a:p>
          <a:p>
            <a:pPr>
              <a:buNone/>
            </a:pP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Every observation must be guided by clearly stated objectives. The analyst should know what data is to be collected, how observation will be done, when and where to observe, how the data will be collected and what the data will be used for after analysis. In observation of elicitation techniques we observe the diagnostic center management system. We observe:</a:t>
            </a:r>
          </a:p>
          <a:p>
            <a:pPr>
              <a:buNone/>
            </a:pPr>
            <a:endParaRPr lang="en-US" sz="1800" dirty="0">
              <a:latin typeface="Arial" panose="020B0604020202020204" pitchFamily="34" charset="0"/>
              <a:cs typeface="Arial" panose="020B0604020202020204" pitchFamily="34" charset="0"/>
            </a:endParaRPr>
          </a:p>
          <a:p>
            <a:pPr>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F8B21D3-0CE6-4895-A09D-714D3BF28537}"/>
              </a:ext>
            </a:extLst>
          </p:cNvPr>
          <p:cNvSpPr txBox="1"/>
          <p:nvPr/>
        </p:nvSpPr>
        <p:spPr>
          <a:xfrm>
            <a:off x="1658724" y="3953617"/>
            <a:ext cx="10231395" cy="2031325"/>
          </a:xfrm>
          <a:prstGeom prst="rect">
            <a:avLst/>
          </a:prstGeom>
          <a:noFill/>
        </p:spPr>
        <p:txBody>
          <a:bodyPr wrap="square" rtlCol="0">
            <a:sp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How they manage the client and client information.</a:t>
            </a:r>
          </a:p>
          <a:p>
            <a:pPr marL="514350" indent="-514350">
              <a:buFont typeface="+mj-lt"/>
              <a:buAutoNum type="arabicPeriod"/>
            </a:pPr>
            <a:r>
              <a:rPr lang="en-US" dirty="0">
                <a:latin typeface="Arial" panose="020B0604020202020204" pitchFamily="34" charset="0"/>
                <a:cs typeface="Arial" panose="020B0604020202020204" pitchFamily="34" charset="0"/>
              </a:rPr>
              <a:t>How they manage doctor information.</a:t>
            </a:r>
          </a:p>
          <a:p>
            <a:pPr marL="514350" indent="-514350">
              <a:buFont typeface="+mj-lt"/>
              <a:buAutoNum type="arabicPeriod"/>
            </a:pPr>
            <a:r>
              <a:rPr lang="en-US" dirty="0">
                <a:latin typeface="Arial" panose="020B0604020202020204" pitchFamily="34" charset="0"/>
                <a:cs typeface="Arial" panose="020B0604020202020204" pitchFamily="34" charset="0"/>
              </a:rPr>
              <a:t>How they manage the doctor appointment system.</a:t>
            </a:r>
          </a:p>
          <a:p>
            <a:pPr marL="514350" indent="-514350">
              <a:buFont typeface="+mj-lt"/>
              <a:buAutoNum type="arabicPeriod"/>
            </a:pPr>
            <a:r>
              <a:rPr lang="en-US" dirty="0">
                <a:latin typeface="Arial" panose="020B0604020202020204" pitchFamily="34" charset="0"/>
                <a:cs typeface="Arial" panose="020B0604020202020204" pitchFamily="34" charset="0"/>
              </a:rPr>
              <a:t>How they mange their database.</a:t>
            </a:r>
          </a:p>
          <a:p>
            <a:pPr marL="514350" indent="-514350">
              <a:buFont typeface="+mj-lt"/>
              <a:buAutoNum type="arabicPeriod"/>
            </a:pPr>
            <a:r>
              <a:rPr lang="en-US" dirty="0">
                <a:latin typeface="Arial" panose="020B0604020202020204" pitchFamily="34" charset="0"/>
                <a:cs typeface="Arial" panose="020B0604020202020204" pitchFamily="34" charset="0"/>
              </a:rPr>
              <a:t>How they manage their pathology department.</a:t>
            </a:r>
          </a:p>
          <a:p>
            <a:pPr marL="514350" indent="-514350">
              <a:buFont typeface="+mj-lt"/>
              <a:buAutoNum type="arabicPeriod"/>
            </a:pPr>
            <a:r>
              <a:rPr lang="en-US" dirty="0">
                <a:latin typeface="Arial" panose="020B0604020202020204" pitchFamily="34" charset="0"/>
                <a:cs typeface="Arial" panose="020B0604020202020204" pitchFamily="34" charset="0"/>
              </a:rPr>
              <a:t>How they manage their system.</a:t>
            </a:r>
          </a:p>
          <a:p>
            <a:endParaRPr lang="en-US" dirty="0"/>
          </a:p>
        </p:txBody>
      </p:sp>
    </p:spTree>
    <p:extLst>
      <p:ext uri="{BB962C8B-B14F-4D97-AF65-F5344CB8AC3E}">
        <p14:creationId xmlns:p14="http://schemas.microsoft.com/office/powerpoint/2010/main" val="78708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3DB4-A23A-4C06-B6EB-1A25A8F18C37}"/>
              </a:ext>
            </a:extLst>
          </p:cNvPr>
          <p:cNvSpPr>
            <a:spLocks noGrp="1"/>
          </p:cNvSpPr>
          <p:nvPr>
            <p:ph type="title"/>
          </p:nvPr>
        </p:nvSpPr>
        <p:spPr>
          <a:xfrm>
            <a:off x="1294362" y="1037967"/>
            <a:ext cx="9603275" cy="587136"/>
          </a:xfrm>
        </p:spPr>
        <p:txBody>
          <a:bodyPr/>
          <a:lstStyle/>
          <a:p>
            <a:r>
              <a:rPr lang="en-US" dirty="0"/>
              <a:t>Elicitation Techniques</a:t>
            </a:r>
          </a:p>
        </p:txBody>
      </p:sp>
      <p:sp>
        <p:nvSpPr>
          <p:cNvPr id="3" name="Content Placeholder 2">
            <a:extLst>
              <a:ext uri="{FF2B5EF4-FFF2-40B4-BE49-F238E27FC236}">
                <a16:creationId xmlns:a16="http://schemas.microsoft.com/office/drawing/2014/main" id="{6D647994-DEE1-440A-B534-EDBA3E9A4DB4}"/>
              </a:ext>
            </a:extLst>
          </p:cNvPr>
          <p:cNvSpPr>
            <a:spLocks noGrp="1"/>
          </p:cNvSpPr>
          <p:nvPr>
            <p:ph idx="1"/>
          </p:nvPr>
        </p:nvSpPr>
        <p:spPr>
          <a:xfrm>
            <a:off x="1229157" y="1995617"/>
            <a:ext cx="10262626" cy="4769708"/>
          </a:xfrm>
        </p:spPr>
        <p:txBody>
          <a:bodyPr>
            <a:normAutofit fontScale="25000" lnSpcReduction="20000"/>
          </a:bodyPr>
          <a:lstStyle/>
          <a:p>
            <a:pPr marL="0" indent="0">
              <a:lnSpc>
                <a:spcPct val="170000"/>
              </a:lnSpc>
              <a:buNone/>
            </a:pPr>
            <a:r>
              <a:rPr lang="en-US" sz="8000" b="1" dirty="0">
                <a:latin typeface="Arial" panose="020B0604020202020204" pitchFamily="34" charset="0"/>
                <a:cs typeface="Arial" panose="020B0604020202020204" pitchFamily="34" charset="0"/>
              </a:rPr>
              <a:t>System interface analysis:</a:t>
            </a:r>
          </a:p>
          <a:p>
            <a:pPr marL="0" lvl="0" indent="0" eaLnBrk="0" fontAlgn="base" hangingPunct="0">
              <a:lnSpc>
                <a:spcPct val="170000"/>
              </a:lnSpc>
              <a:spcBef>
                <a:spcPct val="0"/>
              </a:spcBef>
              <a:spcAft>
                <a:spcPct val="0"/>
              </a:spcAft>
              <a:buClrTx/>
              <a:buSzTx/>
              <a:buNone/>
            </a:pPr>
            <a:r>
              <a:rPr lang="en-US" altLang="en-US" sz="7200" dirty="0">
                <a:latin typeface="Arial" panose="020B0604020202020204" pitchFamily="34" charset="0"/>
                <a:cs typeface="Arial" panose="020B0604020202020204" pitchFamily="34" charset="0"/>
              </a:rPr>
              <a:t>We saw the system interface in a diagnostic center. Here we saw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 They use a database system to manage their client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When the patient  arrives in the reception to set their appointment  then they will entry the client information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 They take full doctor fees from the patient in the appointment time .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They  don’t use any patient ID to store patient information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They don’t use any hotline .</a:t>
            </a:r>
          </a:p>
          <a:p>
            <a:pPr lvl="0" eaLnBrk="0" fontAlgn="base" hangingPunct="0">
              <a:lnSpc>
                <a:spcPct val="170000"/>
              </a:lnSpc>
              <a:spcBef>
                <a:spcPct val="0"/>
              </a:spcBef>
              <a:spcAft>
                <a:spcPct val="0"/>
              </a:spcAft>
              <a:buClrTx/>
              <a:buSzTx/>
              <a:buFont typeface="Wingdings" panose="05000000000000000000" pitchFamily="2" charset="2"/>
              <a:buChar char="Ø"/>
            </a:pPr>
            <a:r>
              <a:rPr lang="en-US" altLang="en-US" sz="7200" dirty="0">
                <a:latin typeface="Arial" panose="020B0604020202020204" pitchFamily="34" charset="0"/>
                <a:cs typeface="Arial" panose="020B0604020202020204" pitchFamily="34" charset="0"/>
              </a:rPr>
              <a:t>They don’t receive any emergency patient </a:t>
            </a:r>
          </a:p>
          <a:p>
            <a:pPr lvl="0" eaLnBrk="0" fontAlgn="base" hangingPunct="0">
              <a:lnSpc>
                <a:spcPct val="170000"/>
              </a:lnSpc>
              <a:spcBef>
                <a:spcPct val="0"/>
              </a:spcBef>
              <a:spcAft>
                <a:spcPct val="0"/>
              </a:spcAft>
              <a:buClrTx/>
              <a:buSzTx/>
              <a:buFont typeface="Wingdings" panose="05000000000000000000" pitchFamily="2" charset="2"/>
              <a:buChar char="Ø"/>
            </a:pPr>
            <a:endParaRPr lang="en-US" altLang="en-US" sz="5500" dirty="0">
              <a:latin typeface="inherit"/>
            </a:endParaRPr>
          </a:p>
          <a:p>
            <a:pPr marL="0" lvl="0" indent="0" eaLnBrk="0" fontAlgn="base" hangingPunct="0">
              <a:lnSpc>
                <a:spcPct val="170000"/>
              </a:lnSpc>
              <a:spcBef>
                <a:spcPct val="0"/>
              </a:spcBef>
              <a:spcAft>
                <a:spcPct val="0"/>
              </a:spcAft>
              <a:buClrTx/>
              <a:buSzTx/>
              <a:buNone/>
            </a:pPr>
            <a:r>
              <a:rPr lang="en-US" altLang="en-US" sz="5500" dirty="0">
                <a:latin typeface="inherit"/>
              </a:rPr>
              <a:t> </a:t>
            </a:r>
          </a:p>
          <a:p>
            <a:pPr marL="0" lvl="0" indent="0" eaLnBrk="0" fontAlgn="base" hangingPunct="0">
              <a:lnSpc>
                <a:spcPct val="170000"/>
              </a:lnSpc>
              <a:spcBef>
                <a:spcPct val="0"/>
              </a:spcBef>
              <a:spcAft>
                <a:spcPct val="0"/>
              </a:spcAft>
              <a:buClrTx/>
              <a:buSzTx/>
              <a:buNone/>
            </a:pPr>
            <a:endParaRPr lang="en-US" altLang="en-US" dirty="0">
              <a:latin typeface="inherit"/>
            </a:endParaRPr>
          </a:p>
          <a:p>
            <a:pPr marL="0" lvl="0" indent="0" eaLnBrk="0" fontAlgn="base" hangingPunct="0">
              <a:lnSpc>
                <a:spcPct val="170000"/>
              </a:lnSpc>
              <a:spcBef>
                <a:spcPct val="0"/>
              </a:spcBef>
              <a:spcAft>
                <a:spcPct val="0"/>
              </a:spcAft>
              <a:buClrTx/>
              <a:buSzTx/>
              <a:buNone/>
            </a:pPr>
            <a:endParaRPr lang="en-US" altLang="en-US" dirty="0">
              <a:latin typeface="inherit"/>
            </a:endParaRPr>
          </a:p>
          <a:p>
            <a:pPr marL="0" lvl="0" indent="0" eaLnBrk="0" fontAlgn="base" hangingPunct="0">
              <a:lnSpc>
                <a:spcPct val="170000"/>
              </a:lnSpc>
              <a:spcBef>
                <a:spcPct val="0"/>
              </a:spcBef>
              <a:spcAft>
                <a:spcPct val="0"/>
              </a:spcAft>
              <a:buClrTx/>
              <a:buSzTx/>
              <a:buNone/>
            </a:pPr>
            <a:endParaRPr lang="en-US" altLang="en-US" dirty="0">
              <a:latin typeface="inherit"/>
            </a:endParaRPr>
          </a:p>
          <a:p>
            <a:pPr marL="0" lvl="0" indent="0" eaLnBrk="0" fontAlgn="base" hangingPunct="0">
              <a:lnSpc>
                <a:spcPct val="170000"/>
              </a:lnSpc>
              <a:spcBef>
                <a:spcPct val="0"/>
              </a:spcBef>
              <a:spcAft>
                <a:spcPct val="0"/>
              </a:spcAft>
              <a:buClrTx/>
              <a:buSzTx/>
              <a:buNone/>
            </a:pPr>
            <a:endParaRPr lang="en-US" altLang="en-US" dirty="0">
              <a:latin typeface="inherit"/>
            </a:endParaRPr>
          </a:p>
          <a:p>
            <a:pPr lvl="0" eaLnBrk="0" fontAlgn="base" hangingPunct="0">
              <a:lnSpc>
                <a:spcPct val="170000"/>
              </a:lnSpc>
              <a:spcBef>
                <a:spcPct val="0"/>
              </a:spcBef>
              <a:spcAft>
                <a:spcPct val="0"/>
              </a:spcAft>
              <a:buClrTx/>
              <a:buSzTx/>
              <a:buFont typeface="Wingdings" panose="05000000000000000000" pitchFamily="2" charset="2"/>
              <a:buChar char="Ø"/>
            </a:pPr>
            <a:endParaRPr lang="en-US" altLang="en-US" sz="1050" dirty="0">
              <a:latin typeface="inherit"/>
            </a:endParaRPr>
          </a:p>
          <a:p>
            <a:pPr marL="0" lvl="0" indent="0" eaLnBrk="0" fontAlgn="base" hangingPunct="0">
              <a:lnSpc>
                <a:spcPct val="170000"/>
              </a:lnSpc>
              <a:spcBef>
                <a:spcPct val="0"/>
              </a:spcBef>
              <a:spcAft>
                <a:spcPct val="0"/>
              </a:spcAft>
              <a:buClrTx/>
              <a:buSzTx/>
              <a:buNone/>
            </a:pPr>
            <a:endParaRPr lang="en-US" altLang="en-US" sz="1800" dirty="0">
              <a:latin typeface="Arial" panose="020B0604020202020204" pitchFamily="34" charset="0"/>
              <a:cs typeface="Arial" panose="020B0604020202020204" pitchFamily="34" charset="0"/>
            </a:endParaRPr>
          </a:p>
          <a:p>
            <a:pPr marL="0" lvl="0" indent="0" eaLnBrk="0" fontAlgn="t" hangingPunct="0">
              <a:lnSpc>
                <a:spcPct val="170000"/>
              </a:lnSpc>
              <a:spcBef>
                <a:spcPct val="0"/>
              </a:spcBef>
              <a:spcAft>
                <a:spcPct val="0"/>
              </a:spcAft>
              <a:buClrTx/>
              <a:buSzTx/>
              <a:buNone/>
            </a:pPr>
            <a:br>
              <a:rPr lang="en-US" altLang="en-US" dirty="0">
                <a:solidFill>
                  <a:srgbClr val="222222"/>
                </a:solidFill>
                <a:latin typeface="Arial" panose="020B0604020202020204" pitchFamily="34" charset="0"/>
                <a:cs typeface="Arial" panose="020B0604020202020204" pitchFamily="34" charset="0"/>
              </a:rPr>
            </a:br>
            <a:endParaRPr lang="en-US" altLang="en-US" sz="1600" dirty="0">
              <a:latin typeface="Arial" panose="020B0604020202020204" pitchFamily="34" charset="0"/>
            </a:endParaRPr>
          </a:p>
          <a:p>
            <a:pPr>
              <a:lnSpc>
                <a:spcPct val="170000"/>
              </a:lnSpc>
            </a:pPr>
            <a:endParaRPr lang="en-US" b="1" dirty="0">
              <a:latin typeface="Arial" panose="020B0604020202020204" pitchFamily="34" charset="0"/>
              <a:cs typeface="Arial" panose="020B0604020202020204" pitchFamily="34" charset="0"/>
            </a:endParaRPr>
          </a:p>
          <a:p>
            <a:pPr marL="0" indent="0">
              <a:lnSpc>
                <a:spcPct val="170000"/>
              </a:lnSpc>
              <a:buNone/>
            </a:pPr>
            <a:r>
              <a:rPr lang="en-US" b="1" dirty="0">
                <a:latin typeface="Arial" panose="020B0604020202020204" pitchFamily="34" charset="0"/>
                <a:cs typeface="Arial" panose="020B0604020202020204" pitchFamily="34" charset="0"/>
              </a:rPr>
              <a:t>    </a:t>
            </a:r>
          </a:p>
          <a:p>
            <a:pPr>
              <a:lnSpc>
                <a:spcPct val="17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67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43C7-1905-4B64-B244-48D2FE8B0ECD}"/>
              </a:ext>
            </a:extLst>
          </p:cNvPr>
          <p:cNvSpPr>
            <a:spLocks noGrp="1"/>
          </p:cNvSpPr>
          <p:nvPr>
            <p:ph type="title"/>
          </p:nvPr>
        </p:nvSpPr>
        <p:spPr/>
        <p:txBody>
          <a:bodyPr/>
          <a:lstStyle/>
          <a:p>
            <a:r>
              <a:rPr lang="en-US" b="1" dirty="0"/>
              <a:t>Collected Requirements</a:t>
            </a:r>
          </a:p>
        </p:txBody>
      </p:sp>
      <p:sp>
        <p:nvSpPr>
          <p:cNvPr id="3" name="Content Placeholder 2">
            <a:extLst>
              <a:ext uri="{FF2B5EF4-FFF2-40B4-BE49-F238E27FC236}">
                <a16:creationId xmlns:a16="http://schemas.microsoft.com/office/drawing/2014/main" id="{4A95A627-94CB-4911-9F54-1CC26E8F3367}"/>
              </a:ext>
            </a:extLst>
          </p:cNvPr>
          <p:cNvSpPr>
            <a:spLocks noGrp="1"/>
          </p:cNvSpPr>
          <p:nvPr>
            <p:ph idx="1"/>
          </p:nvPr>
        </p:nvSpPr>
        <p:spPr>
          <a:xfrm>
            <a:off x="1451579" y="1853753"/>
            <a:ext cx="10559189" cy="4199727"/>
          </a:xfrm>
        </p:spPr>
        <p:txBody>
          <a:bodyPr/>
          <a:lstStyle/>
          <a:p>
            <a:pPr marL="0" indent="0">
              <a:buNone/>
            </a:pPr>
            <a:r>
              <a:rPr lang="en-US" dirty="0"/>
              <a:t>We tried to collect requirements according to our proposed requirements.</a:t>
            </a:r>
          </a:p>
          <a:p>
            <a:pPr marL="0" indent="0">
              <a:buNone/>
            </a:pPr>
            <a:r>
              <a:rPr lang="en-US" dirty="0"/>
              <a:t>Happily, we have been able to collect our all propose requirement without some requirements such as :</a:t>
            </a:r>
          </a:p>
          <a:p>
            <a:pPr>
              <a:buFont typeface="Wingdings" panose="05000000000000000000" pitchFamily="2" charset="2"/>
              <a:buChar char="Ø"/>
            </a:pPr>
            <a:r>
              <a:rPr lang="en-SG" dirty="0">
                <a:latin typeface="Arial" panose="020B0604020202020204" pitchFamily="34" charset="0"/>
                <a:cs typeface="Arial" panose="020B0604020202020204" pitchFamily="34" charset="0"/>
              </a:rPr>
              <a:t>Updating appointment</a:t>
            </a:r>
            <a:endParaRPr lang="en-US" dirty="0"/>
          </a:p>
          <a:p>
            <a:pPr>
              <a:buFont typeface="Wingdings" panose="05000000000000000000" pitchFamily="2" charset="2"/>
              <a:buChar char="Ø"/>
            </a:pPr>
            <a:r>
              <a:rPr lang="en-SG" dirty="0">
                <a:latin typeface="Arial" panose="020B0604020202020204" pitchFamily="34" charset="0"/>
                <a:cs typeface="Arial" panose="020B0604020202020204" pitchFamily="34" charset="0"/>
              </a:rPr>
              <a:t>Contacting with the clinic hotline </a:t>
            </a:r>
          </a:p>
          <a:p>
            <a:pPr>
              <a:buFont typeface="Wingdings" panose="05000000000000000000" pitchFamily="2" charset="2"/>
              <a:buChar char="Ø"/>
            </a:pPr>
            <a:r>
              <a:rPr lang="en-SG" dirty="0">
                <a:latin typeface="Arial" panose="020B0604020202020204" pitchFamily="34" charset="0"/>
                <a:cs typeface="Arial" panose="020B0604020202020204" pitchFamily="34" charset="0"/>
              </a:rPr>
              <a:t>Choosing doctor from nearest health centre</a:t>
            </a:r>
          </a:p>
          <a:p>
            <a:pPr>
              <a:buFont typeface="Wingdings" panose="05000000000000000000" pitchFamily="2" charset="2"/>
              <a:buChar char="Ø"/>
            </a:pPr>
            <a:r>
              <a:rPr lang="en-SG" dirty="0">
                <a:latin typeface="Arial" panose="020B0604020202020204" pitchFamily="34" charset="0"/>
                <a:cs typeface="Arial" panose="020B0604020202020204" pitchFamily="34" charset="0"/>
              </a:rPr>
              <a:t>Check prescription with patient and doctors ID in medicine </a:t>
            </a:r>
            <a:r>
              <a:rPr lang="en-SG" dirty="0" err="1">
                <a:latin typeface="Arial" panose="020B0604020202020204" pitchFamily="34" charset="0"/>
                <a:cs typeface="Arial" panose="020B0604020202020204" pitchFamily="34" charset="0"/>
              </a:rPr>
              <a:t>center</a:t>
            </a:r>
            <a:r>
              <a:rPr lang="en-SG" dirty="0">
                <a:latin typeface="Arial" panose="020B0604020202020204" pitchFamily="34" charset="0"/>
                <a:cs typeface="Arial" panose="020B0604020202020204" pitchFamily="34" charset="0"/>
              </a:rPr>
              <a:t> [we don’t talk with medicine </a:t>
            </a:r>
            <a:r>
              <a:rPr lang="en-SG" dirty="0" err="1">
                <a:latin typeface="Arial" panose="020B0604020202020204" pitchFamily="34" charset="0"/>
                <a:cs typeface="Arial" panose="020B0604020202020204" pitchFamily="34" charset="0"/>
              </a:rPr>
              <a:t>center</a:t>
            </a:r>
            <a:r>
              <a:rPr lang="en-SG" dirty="0">
                <a:latin typeface="Arial" panose="020B0604020202020204" pitchFamily="34" charset="0"/>
                <a:cs typeface="Arial" panose="020B0604020202020204" pitchFamily="34" charset="0"/>
              </a:rPr>
              <a:t> for some restrictions]</a:t>
            </a:r>
          </a:p>
          <a:p>
            <a:pPr>
              <a:buFont typeface="Wingdings" panose="05000000000000000000" pitchFamily="2" charset="2"/>
              <a:buChar char="Ø"/>
            </a:pPr>
            <a:endParaRPr lang="en-SG"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SG"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SG"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SG"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0826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3D41-6A9B-4191-892D-98EA0FFD6E90}"/>
              </a:ext>
            </a:extLst>
          </p:cNvPr>
          <p:cNvSpPr>
            <a:spLocks noGrp="1"/>
          </p:cNvSpPr>
          <p:nvPr>
            <p:ph type="title"/>
          </p:nvPr>
        </p:nvSpPr>
        <p:spPr/>
        <p:txBody>
          <a:bodyPr/>
          <a:lstStyle/>
          <a:p>
            <a:r>
              <a:rPr lang="en-US" dirty="0"/>
              <a:t>Experiences</a:t>
            </a:r>
          </a:p>
        </p:txBody>
      </p:sp>
      <p:sp>
        <p:nvSpPr>
          <p:cNvPr id="3" name="Content Placeholder 2">
            <a:extLst>
              <a:ext uri="{FF2B5EF4-FFF2-40B4-BE49-F238E27FC236}">
                <a16:creationId xmlns:a16="http://schemas.microsoft.com/office/drawing/2014/main" id="{F47E1F9C-1382-43B7-B21D-C9AF51B070BB}"/>
              </a:ext>
            </a:extLst>
          </p:cNvPr>
          <p:cNvSpPr>
            <a:spLocks noGrp="1"/>
          </p:cNvSpPr>
          <p:nvPr>
            <p:ph idx="1"/>
          </p:nvPr>
        </p:nvSpPr>
        <p:spPr>
          <a:xfrm>
            <a:off x="1451579" y="2015732"/>
            <a:ext cx="10237913" cy="4037749"/>
          </a:xfrm>
        </p:spPr>
        <p:txBody>
          <a:bodyPr>
            <a:noAutofit/>
          </a:bodyPr>
          <a:lstStyle/>
          <a:p>
            <a:pPr marL="0" indent="0">
              <a:buNone/>
            </a:pPr>
            <a:r>
              <a:rPr lang="en-US" sz="1800" dirty="0">
                <a:latin typeface="Arial" panose="020B0604020202020204" pitchFamily="34" charset="0"/>
                <a:cs typeface="Arial" panose="020B0604020202020204" pitchFamily="34" charset="0"/>
              </a:rPr>
              <a:t>This is the first time we have collected data from various hospital diagnostic centers for collecting software requirement. We gather some new experience. Also, We are very pleased to talk to the management of various hospitals and we face some difficulties are follows :</a:t>
            </a:r>
          </a:p>
          <a:p>
            <a:r>
              <a:rPr lang="en-US" sz="1800" dirty="0">
                <a:latin typeface="Arial" panose="020B0604020202020204" pitchFamily="34" charset="0"/>
                <a:cs typeface="Arial" panose="020B0604020202020204" pitchFamily="34" charset="0"/>
              </a:rPr>
              <a:t>They cannot understand us about our project. </a:t>
            </a:r>
          </a:p>
          <a:p>
            <a:r>
              <a:rPr lang="en-US" sz="1800" dirty="0">
                <a:latin typeface="Arial" panose="020B0604020202020204" pitchFamily="34" charset="0"/>
                <a:cs typeface="Arial" panose="020B0604020202020204" pitchFamily="34" charset="0"/>
              </a:rPr>
              <a:t>Do not want to give us time .</a:t>
            </a:r>
          </a:p>
          <a:p>
            <a:r>
              <a:rPr lang="en-US" sz="1800" dirty="0">
                <a:latin typeface="Arial" panose="020B0604020202020204" pitchFamily="34" charset="0"/>
                <a:cs typeface="Arial" panose="020B0604020202020204" pitchFamily="34" charset="0"/>
              </a:rPr>
              <a:t>After a long time waiting, they do not want to talk us with management .</a:t>
            </a:r>
          </a:p>
          <a:p>
            <a:r>
              <a:rPr lang="en-US" sz="1800" dirty="0">
                <a:latin typeface="Arial" panose="020B0604020202020204" pitchFamily="34" charset="0"/>
                <a:cs typeface="Arial" panose="020B0604020202020204" pitchFamily="34" charset="0"/>
              </a:rPr>
              <a:t>They didn't allow us to meet the management even after we took the Varsity ID card and application form</a:t>
            </a:r>
          </a:p>
          <a:p>
            <a:r>
              <a:rPr lang="en-US" sz="1800" dirty="0">
                <a:latin typeface="Arial" panose="020B0604020202020204" pitchFamily="34" charset="0"/>
                <a:cs typeface="Arial" panose="020B0604020202020204" pitchFamily="34" charset="0"/>
              </a:rPr>
              <a:t>Even after talking to some hospital management, they were not allowed to see how their system operates.</a:t>
            </a: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43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2737-1354-4C93-8DB9-E41F053B8F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167E37-491A-4663-8155-D66922C41B37}"/>
              </a:ext>
            </a:extLst>
          </p:cNvPr>
          <p:cNvSpPr>
            <a:spLocks noGrp="1"/>
          </p:cNvSpPr>
          <p:nvPr>
            <p:ph idx="1"/>
          </p:nvPr>
        </p:nvSpPr>
        <p:spPr>
          <a:xfrm>
            <a:off x="1451579" y="2015732"/>
            <a:ext cx="9603275" cy="4037749"/>
          </a:xfrm>
        </p:spPr>
        <p:txBody>
          <a:bodyPr/>
          <a:lstStyle/>
          <a:p>
            <a:endParaRPr lang="en-US"/>
          </a:p>
        </p:txBody>
      </p:sp>
    </p:spTree>
    <p:extLst>
      <p:ext uri="{BB962C8B-B14F-4D97-AF65-F5344CB8AC3E}">
        <p14:creationId xmlns:p14="http://schemas.microsoft.com/office/powerpoint/2010/main" val="236080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F18A70-27EE-44B4-81D0-C90F28EA614A}"/>
              </a:ext>
            </a:extLst>
          </p:cNvPr>
          <p:cNvSpPr>
            <a:spLocks noGrp="1"/>
          </p:cNvSpPr>
          <p:nvPr>
            <p:ph type="title"/>
          </p:nvPr>
        </p:nvSpPr>
        <p:spPr>
          <a:xfrm>
            <a:off x="967303" y="339222"/>
            <a:ext cx="10314416" cy="1059305"/>
          </a:xfrm>
        </p:spPr>
        <p:txBody>
          <a:bodyPr anchor="ctr">
            <a:normAutofit/>
          </a:bodyPr>
          <a:lstStyle/>
          <a:p>
            <a:r>
              <a:rPr lang="en-US" sz="2800" b="1" dirty="0">
                <a:latin typeface="Arial" panose="020B0604020202020204" pitchFamily="34" charset="0"/>
                <a:cs typeface="Arial" panose="020B0604020202020204" pitchFamily="34" charset="0"/>
              </a:rPr>
              <a:t>Diagnostic Center client coordination system</a:t>
            </a:r>
          </a:p>
        </p:txBody>
      </p:sp>
      <p:sp>
        <p:nvSpPr>
          <p:cNvPr id="5" name="Content Placeholder 4">
            <a:extLst>
              <a:ext uri="{FF2B5EF4-FFF2-40B4-BE49-F238E27FC236}">
                <a16:creationId xmlns:a16="http://schemas.microsoft.com/office/drawing/2014/main" id="{61F7AB80-5C70-4251-B764-FD743D645AF1}"/>
              </a:ext>
            </a:extLst>
          </p:cNvPr>
          <p:cNvSpPr>
            <a:spLocks noGrp="1"/>
          </p:cNvSpPr>
          <p:nvPr>
            <p:ph sz="half" idx="1"/>
          </p:nvPr>
        </p:nvSpPr>
        <p:spPr>
          <a:xfrm>
            <a:off x="967303" y="2174789"/>
            <a:ext cx="4185465" cy="2977980"/>
          </a:xfrm>
        </p:spPr>
        <p:txBody>
          <a:bodyPr/>
          <a:lstStyle/>
          <a:p>
            <a:pPr marL="0" indent="0">
              <a:buNone/>
            </a:pPr>
            <a:r>
              <a:rPr lang="en-SG" dirty="0">
                <a:latin typeface="Arial" panose="020B0604020202020204" pitchFamily="34" charset="0"/>
                <a:cs typeface="Arial" panose="020B0604020202020204" pitchFamily="34" charset="0"/>
              </a:rPr>
              <a:t>Project mentor  :</a:t>
            </a:r>
          </a:p>
          <a:p>
            <a:pPr marL="0" indent="0">
              <a:buNone/>
            </a:pPr>
            <a:r>
              <a:rPr lang="en-SG" dirty="0">
                <a:latin typeface="Arial" panose="020B0604020202020204" pitchFamily="34" charset="0"/>
                <a:cs typeface="Arial" panose="020B0604020202020204" pitchFamily="34" charset="0"/>
              </a:rPr>
              <a:t>Md. Iftekhar </a:t>
            </a:r>
            <a:r>
              <a:rPr lang="en-SG" dirty="0" err="1">
                <a:latin typeface="Arial" panose="020B0604020202020204" pitchFamily="34" charset="0"/>
                <a:cs typeface="Arial" panose="020B0604020202020204" pitchFamily="34" charset="0"/>
              </a:rPr>
              <a:t>Alam</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Efat</a:t>
            </a:r>
            <a:endParaRPr lang="en-SG" dirty="0">
              <a:latin typeface="Arial" panose="020B0604020202020204" pitchFamily="34" charset="0"/>
              <a:cs typeface="Arial" panose="020B0604020202020204" pitchFamily="34" charset="0"/>
            </a:endParaRPr>
          </a:p>
          <a:p>
            <a:pPr marL="0" indent="0">
              <a:buNone/>
            </a:pPr>
            <a:r>
              <a:rPr lang="en-SG" dirty="0">
                <a:latin typeface="Arial" panose="020B0604020202020204" pitchFamily="34" charset="0"/>
                <a:cs typeface="Arial" panose="020B0604020202020204" pitchFamily="34" charset="0"/>
              </a:rPr>
              <a:t>Lecturer</a:t>
            </a:r>
          </a:p>
          <a:p>
            <a:pPr marL="0" indent="0">
              <a:buNone/>
            </a:pPr>
            <a:r>
              <a:rPr lang="en-SG" dirty="0">
                <a:latin typeface="Arial" panose="020B0604020202020204" pitchFamily="34" charset="0"/>
                <a:cs typeface="Arial" panose="020B0604020202020204" pitchFamily="34" charset="0"/>
              </a:rPr>
              <a:t>IIT , NSTU</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25B6C883-416A-4760-BF29-67FCB715FB27}"/>
              </a:ext>
            </a:extLst>
          </p:cNvPr>
          <p:cNvSpPr>
            <a:spLocks noGrp="1"/>
          </p:cNvSpPr>
          <p:nvPr>
            <p:ph sz="half" idx="2"/>
          </p:nvPr>
        </p:nvSpPr>
        <p:spPr>
          <a:xfrm>
            <a:off x="6413771" y="2174789"/>
            <a:ext cx="4645152" cy="3284074"/>
          </a:xfrm>
        </p:spPr>
        <p:txBody>
          <a:bodyPr/>
          <a:lstStyle/>
          <a:p>
            <a:pPr marL="0" indent="0">
              <a:buNone/>
            </a:pPr>
            <a:r>
              <a:rPr lang="en-SG" dirty="0"/>
              <a:t>    </a:t>
            </a:r>
            <a:r>
              <a:rPr lang="en-SG" sz="2400" dirty="0"/>
              <a:t>Submitted by :</a:t>
            </a:r>
          </a:p>
          <a:p>
            <a:pPr marL="0" indent="0">
              <a:buNone/>
            </a:pPr>
            <a:r>
              <a:rPr lang="en-SG" dirty="0"/>
              <a:t>    Md </a:t>
            </a:r>
            <a:r>
              <a:rPr lang="en-SG" dirty="0" err="1"/>
              <a:t>Mahabub</a:t>
            </a:r>
            <a:r>
              <a:rPr lang="en-SG" dirty="0"/>
              <a:t> </a:t>
            </a:r>
            <a:r>
              <a:rPr lang="en-SG" dirty="0" err="1"/>
              <a:t>Alam</a:t>
            </a:r>
            <a:r>
              <a:rPr lang="en-SG" dirty="0"/>
              <a:t> (ASH1825003M)</a:t>
            </a:r>
          </a:p>
          <a:p>
            <a:pPr marL="0" indent="0">
              <a:buNone/>
            </a:pPr>
            <a:r>
              <a:rPr lang="en-SG" dirty="0"/>
              <a:t>    Al Shahriar </a:t>
            </a:r>
            <a:r>
              <a:rPr lang="en-SG" dirty="0" err="1"/>
              <a:t>Priyo</a:t>
            </a:r>
            <a:r>
              <a:rPr lang="en-SG" dirty="0"/>
              <a:t> (ASH1825020M)</a:t>
            </a:r>
          </a:p>
          <a:p>
            <a:pPr marL="0" indent="0">
              <a:buNone/>
            </a:pPr>
            <a:r>
              <a:rPr lang="en-SG" dirty="0"/>
              <a:t>    </a:t>
            </a:r>
            <a:r>
              <a:rPr lang="en-SG" dirty="0" err="1"/>
              <a:t>Moonmoon</a:t>
            </a:r>
            <a:r>
              <a:rPr lang="en-SG" dirty="0"/>
              <a:t> Das (ASH1825027F)</a:t>
            </a:r>
          </a:p>
          <a:p>
            <a:pPr marL="0" indent="0">
              <a:buNone/>
            </a:pPr>
            <a:r>
              <a:rPr lang="en-SG" dirty="0"/>
              <a:t>    </a:t>
            </a:r>
            <a:r>
              <a:rPr lang="en-SG" dirty="0" err="1"/>
              <a:t>Saifur</a:t>
            </a:r>
            <a:r>
              <a:rPr lang="en-SG" dirty="0"/>
              <a:t> Rahman   (ASH1825031M)</a:t>
            </a:r>
          </a:p>
          <a:p>
            <a:pPr marL="0" indent="0">
              <a:buNone/>
            </a:pPr>
            <a:r>
              <a:rPr lang="en-SG" dirty="0"/>
              <a:t>    Nadim Bhuiyan (ASH1825034M)</a:t>
            </a:r>
            <a:endParaRPr lang="en-US" dirty="0"/>
          </a:p>
          <a:p>
            <a:pPr marL="0" indent="0">
              <a:buNone/>
            </a:pPr>
            <a:endParaRPr lang="en-US" dirty="0"/>
          </a:p>
        </p:txBody>
      </p:sp>
    </p:spTree>
    <p:extLst>
      <p:ext uri="{BB962C8B-B14F-4D97-AF65-F5344CB8AC3E}">
        <p14:creationId xmlns:p14="http://schemas.microsoft.com/office/powerpoint/2010/main" val="282495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570F6-14FE-4EE2-904B-FBBD799C938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Contents</a:t>
            </a:r>
          </a:p>
        </p:txBody>
      </p:sp>
      <p:sp>
        <p:nvSpPr>
          <p:cNvPr id="5" name="Content Placeholder 4">
            <a:extLst>
              <a:ext uri="{FF2B5EF4-FFF2-40B4-BE49-F238E27FC236}">
                <a16:creationId xmlns:a16="http://schemas.microsoft.com/office/drawing/2014/main" id="{E8925641-8F5E-4951-BFC9-072BA0B3F3B4}"/>
              </a:ext>
            </a:extLst>
          </p:cNvPr>
          <p:cNvSpPr>
            <a:spLocks noGrp="1"/>
          </p:cNvSpPr>
          <p:nvPr>
            <p:ph idx="1"/>
          </p:nvPr>
        </p:nvSpPr>
        <p:spPr/>
        <p:txBody>
          <a:bodyPr/>
          <a:lstStyle/>
          <a:p>
            <a:pPr marL="514350" indent="-514350">
              <a:buFont typeface="+mj-lt"/>
              <a:buAutoNum type="arabicPeriod"/>
            </a:pPr>
            <a:r>
              <a:rPr lang="en-US" dirty="0">
                <a:latin typeface="Arial" panose="020B0604020202020204" pitchFamily="34" charset="0"/>
                <a:cs typeface="Arial" panose="020B0604020202020204" pitchFamily="34" charset="0"/>
              </a:rPr>
              <a:t>Introduction</a:t>
            </a:r>
          </a:p>
          <a:p>
            <a:pPr marL="514350" indent="-514350">
              <a:buFont typeface="+mj-lt"/>
              <a:buAutoNum type="arabicPeriod"/>
            </a:pPr>
            <a:r>
              <a:rPr lang="en-US" dirty="0">
                <a:latin typeface="Arial" panose="020B0604020202020204" pitchFamily="34" charset="0"/>
                <a:cs typeface="Arial" panose="020B0604020202020204" pitchFamily="34" charset="0"/>
              </a:rPr>
              <a:t>Proposed Requirements </a:t>
            </a:r>
          </a:p>
          <a:p>
            <a:pPr marL="514350" indent="-514350">
              <a:buFont typeface="+mj-lt"/>
              <a:buAutoNum type="arabicPeriod"/>
            </a:pPr>
            <a:r>
              <a:rPr lang="en-US" dirty="0">
                <a:latin typeface="Arial" panose="020B0604020202020204" pitchFamily="34" charset="0"/>
                <a:cs typeface="Arial" panose="020B0604020202020204" pitchFamily="34" charset="0"/>
              </a:rPr>
              <a:t>Elicitation Techniques</a:t>
            </a:r>
          </a:p>
          <a:p>
            <a:pPr marL="514350" indent="-514350">
              <a:buFont typeface="+mj-lt"/>
              <a:buAutoNum type="arabicPeriod"/>
            </a:pPr>
            <a:r>
              <a:rPr lang="en-US" dirty="0">
                <a:latin typeface="Arial" panose="020B0604020202020204" pitchFamily="34" charset="0"/>
                <a:cs typeface="Arial" panose="020B0604020202020204" pitchFamily="34" charset="0"/>
              </a:rPr>
              <a:t>Collected Requirements</a:t>
            </a:r>
          </a:p>
          <a:p>
            <a:pPr marL="514350" indent="-514350">
              <a:buFont typeface="+mj-lt"/>
              <a:buAutoNum type="arabicPeriod"/>
            </a:pPr>
            <a:r>
              <a:rPr lang="en-US" dirty="0">
                <a:latin typeface="Arial" panose="020B0604020202020204" pitchFamily="34" charset="0"/>
                <a:cs typeface="Arial" panose="020B0604020202020204" pitchFamily="34" charset="0"/>
              </a:rPr>
              <a:t>Experiences</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6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38EF-9EFD-48E0-9212-0DD9232A796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D6AE294-85A8-4BF8-B36B-F34357C6F7DA}"/>
              </a:ext>
            </a:extLst>
          </p:cNvPr>
          <p:cNvSpPr>
            <a:spLocks noGrp="1"/>
          </p:cNvSpPr>
          <p:nvPr>
            <p:ph idx="1"/>
          </p:nvPr>
        </p:nvSpPr>
        <p:spPr>
          <a:xfrm>
            <a:off x="1451579" y="2015732"/>
            <a:ext cx="9603275" cy="3606592"/>
          </a:xfrm>
        </p:spPr>
        <p:txBody>
          <a:bodyPr>
            <a:normAutofit/>
          </a:body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Diagnosis centers need to maintain good relations with their clients. There is always a database of clients maintained in every diagnostics center.</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The database includes client contact details as well as his tests done. It includes data like contact numbers, name, address, email etc.</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Clients may conduct various tests at the diagnostic center including blood test, urine test as well as  cholesterol, liver and kidney tests.</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 The system allows admin to store and update patient data for existing and new patients.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31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2815-8685-401D-958F-AD8D3F9992A5}"/>
              </a:ext>
            </a:extLst>
          </p:cNvPr>
          <p:cNvSpPr>
            <a:spLocks noGrp="1"/>
          </p:cNvSpPr>
          <p:nvPr>
            <p:ph type="title"/>
          </p:nvPr>
        </p:nvSpPr>
        <p:spPr/>
        <p:txBody>
          <a:bodyPr/>
          <a:lstStyle/>
          <a:p>
            <a:r>
              <a:rPr lang="en-US" dirty="0"/>
              <a:t>Proposed Requirements</a:t>
            </a:r>
          </a:p>
        </p:txBody>
      </p:sp>
      <p:sp>
        <p:nvSpPr>
          <p:cNvPr id="3" name="Content Placeholder 2">
            <a:extLst>
              <a:ext uri="{FF2B5EF4-FFF2-40B4-BE49-F238E27FC236}">
                <a16:creationId xmlns:a16="http://schemas.microsoft.com/office/drawing/2014/main" id="{93E63BCE-040D-4402-A808-2A68CAA5F35A}"/>
              </a:ext>
            </a:extLst>
          </p:cNvPr>
          <p:cNvSpPr>
            <a:spLocks noGrp="1"/>
          </p:cNvSpPr>
          <p:nvPr>
            <p:ph idx="1"/>
          </p:nvPr>
        </p:nvSpPr>
        <p:spPr>
          <a:xfrm>
            <a:off x="1451579" y="2015732"/>
            <a:ext cx="9603275" cy="4037749"/>
          </a:xfrm>
        </p:spPr>
        <p:txBody>
          <a:bodyPr>
            <a:noAutofit/>
          </a:bodyPr>
          <a:lstStyle/>
          <a:p>
            <a:pPr marL="0" indent="0">
              <a:buNone/>
            </a:pPr>
            <a:r>
              <a:rPr lang="en-SG" sz="1800" dirty="0">
                <a:latin typeface="Arial" panose="020B0604020202020204" pitchFamily="34" charset="0"/>
                <a:cs typeface="Arial" panose="020B0604020202020204" pitchFamily="34" charset="0"/>
              </a:rPr>
              <a:t>We divided our Requirements based on five stakeholder are as follows :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Sign up / Log in (Functional Requirement )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Choosing doctors from specific categories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Set appointment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Updating appointment			                          Patient</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Choosing doctor from nearest health centre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History check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Contacting with the clinic hotline </a:t>
            </a:r>
          </a:p>
          <a:p>
            <a:pPr marL="0" indent="0">
              <a:buNone/>
            </a:pPr>
            <a:endParaRPr lang="en-SG"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Right Brace 3">
            <a:extLst>
              <a:ext uri="{FF2B5EF4-FFF2-40B4-BE49-F238E27FC236}">
                <a16:creationId xmlns:a16="http://schemas.microsoft.com/office/drawing/2014/main" id="{9FEA84C5-D0F8-4EF4-BED2-945C5929D034}"/>
              </a:ext>
            </a:extLst>
          </p:cNvPr>
          <p:cNvSpPr/>
          <p:nvPr/>
        </p:nvSpPr>
        <p:spPr>
          <a:xfrm>
            <a:off x="6598508" y="2508422"/>
            <a:ext cx="1050324" cy="3150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accent1">
                    <a:lumMod val="60000"/>
                    <a:lumOff val="40000"/>
                  </a:schemeClr>
                </a:solidFill>
              </a:ln>
              <a:solidFill>
                <a:schemeClr val="accent2">
                  <a:lumMod val="20000"/>
                  <a:lumOff val="80000"/>
                </a:schemeClr>
              </a:solidFill>
            </a:endParaRPr>
          </a:p>
        </p:txBody>
      </p:sp>
    </p:spTree>
    <p:extLst>
      <p:ext uri="{BB962C8B-B14F-4D97-AF65-F5344CB8AC3E}">
        <p14:creationId xmlns:p14="http://schemas.microsoft.com/office/powerpoint/2010/main" val="18338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646C-9014-4075-AA0D-041AE210A3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7E7AB1F-35E4-447D-8403-17CC42B7459C}"/>
              </a:ext>
            </a:extLst>
          </p:cNvPr>
          <p:cNvSpPr>
            <a:spLocks noGrp="1"/>
          </p:cNvSpPr>
          <p:nvPr>
            <p:ph idx="1"/>
          </p:nvPr>
        </p:nvSpPr>
        <p:spPr>
          <a:xfrm>
            <a:off x="1451579" y="1853754"/>
            <a:ext cx="9603275" cy="4199727"/>
          </a:xfrm>
        </p:spPr>
        <p:txBody>
          <a:bodyPr>
            <a:normAutofit/>
          </a:bodyPr>
          <a:lstStyle/>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Add Registered clinic with payment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Add Doctors                                                               Clinic</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Add medicine centres </a:t>
            </a:r>
          </a:p>
          <a:p>
            <a:pPr marL="0" indent="0">
              <a:buNone/>
            </a:pPr>
            <a:endParaRPr lang="en-SG"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Check appointment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Check previous test report and medicine                  Doctors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Provide new prescription with patient ID</a:t>
            </a:r>
          </a:p>
          <a:p>
            <a:pPr marL="0" indent="0">
              <a:buNone/>
            </a:pPr>
            <a:endParaRPr lang="en-SG"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SG" sz="1800" dirty="0">
              <a:latin typeface="Arial" panose="020B0604020202020204" pitchFamily="34" charset="0"/>
              <a:cs typeface="Arial" panose="020B0604020202020204" pitchFamily="34" charset="0"/>
            </a:endParaRPr>
          </a:p>
          <a:p>
            <a:pPr marL="0" indent="0">
              <a:buNone/>
            </a:pPr>
            <a:endParaRPr lang="en-US" sz="1800" dirty="0"/>
          </a:p>
        </p:txBody>
      </p:sp>
      <p:sp>
        <p:nvSpPr>
          <p:cNvPr id="4" name="Right Brace 3">
            <a:extLst>
              <a:ext uri="{FF2B5EF4-FFF2-40B4-BE49-F238E27FC236}">
                <a16:creationId xmlns:a16="http://schemas.microsoft.com/office/drawing/2014/main" id="{DC94B82E-9A8F-4335-8316-1F8962226479}"/>
              </a:ext>
            </a:extLst>
          </p:cNvPr>
          <p:cNvSpPr/>
          <p:nvPr/>
        </p:nvSpPr>
        <p:spPr>
          <a:xfrm>
            <a:off x="5978609" y="1883981"/>
            <a:ext cx="910281" cy="12488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B21E8FE2-212C-4C7F-A40A-235103AFDF60}"/>
              </a:ext>
            </a:extLst>
          </p:cNvPr>
          <p:cNvSpPr/>
          <p:nvPr/>
        </p:nvSpPr>
        <p:spPr>
          <a:xfrm>
            <a:off x="5978610" y="3725138"/>
            <a:ext cx="910281" cy="12488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207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C436-C387-4592-AC20-5028E2DC7D9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B221441-1D12-4DA5-B86F-627543ABB3E2}"/>
              </a:ext>
            </a:extLst>
          </p:cNvPr>
          <p:cNvSpPr>
            <a:spLocks noGrp="1"/>
          </p:cNvSpPr>
          <p:nvPr>
            <p:ph idx="1"/>
          </p:nvPr>
        </p:nvSpPr>
        <p:spPr>
          <a:xfrm>
            <a:off x="1451579" y="1964724"/>
            <a:ext cx="10200843" cy="4201298"/>
          </a:xfrm>
        </p:spPr>
        <p:txBody>
          <a:bodyPr>
            <a:normAutofit lnSpcReduction="10000"/>
          </a:bodyPr>
          <a:lstStyle/>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Check doctor's prescription with patient ID and doctors ID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Entre new test report information in database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Provide discount for old patient 			                                          Lab Reporter</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Provide Print copy of test report  (Non-Functional)</a:t>
            </a:r>
          </a:p>
          <a:p>
            <a:pPr>
              <a:buFont typeface="Wingdings" panose="05000000000000000000" pitchFamily="2" charset="2"/>
              <a:buChar char="Ø"/>
            </a:pPr>
            <a:endParaRPr lang="en-SG"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Check prescription with patient and doctors ID                                                   Medicine Centre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Send confirmation message to patient for after confirm appointment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Giving 10% discount for old patient    			                             System Requirement </a:t>
            </a:r>
          </a:p>
          <a:p>
            <a:pPr>
              <a:buFont typeface="Wingdings" panose="05000000000000000000" pitchFamily="2" charset="2"/>
              <a:buChar char="Ø"/>
            </a:pPr>
            <a:r>
              <a:rPr lang="en-SG" sz="1800" dirty="0">
                <a:latin typeface="Arial" panose="020B0604020202020204" pitchFamily="34" charset="0"/>
                <a:cs typeface="Arial" panose="020B0604020202020204" pitchFamily="34" charset="0"/>
              </a:rPr>
              <a:t>Add printer to print prescription </a:t>
            </a: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Right Brace 3">
            <a:extLst>
              <a:ext uri="{FF2B5EF4-FFF2-40B4-BE49-F238E27FC236}">
                <a16:creationId xmlns:a16="http://schemas.microsoft.com/office/drawing/2014/main" id="{1A02384A-075A-4076-AC35-CBD9CB0FB4DD}"/>
              </a:ext>
            </a:extLst>
          </p:cNvPr>
          <p:cNvSpPr/>
          <p:nvPr/>
        </p:nvSpPr>
        <p:spPr>
          <a:xfrm>
            <a:off x="8417008" y="2113127"/>
            <a:ext cx="910281" cy="1618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2AF5BBD6-943B-4422-B2B6-70783FBAE8BF}"/>
              </a:ext>
            </a:extLst>
          </p:cNvPr>
          <p:cNvSpPr/>
          <p:nvPr/>
        </p:nvSpPr>
        <p:spPr>
          <a:xfrm>
            <a:off x="8540576" y="4554130"/>
            <a:ext cx="910281" cy="14567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E66E29F1-4FF9-4BE6-96F8-9A46C6814461}"/>
              </a:ext>
            </a:extLst>
          </p:cNvPr>
          <p:cNvSpPr/>
          <p:nvPr/>
        </p:nvSpPr>
        <p:spPr>
          <a:xfrm flipV="1">
            <a:off x="8417007" y="4114560"/>
            <a:ext cx="910281" cy="284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4502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1696-DF50-4445-BB57-6ED3E2CCC15F}"/>
              </a:ext>
            </a:extLst>
          </p:cNvPr>
          <p:cNvSpPr>
            <a:spLocks noGrp="1"/>
          </p:cNvSpPr>
          <p:nvPr>
            <p:ph type="title"/>
          </p:nvPr>
        </p:nvSpPr>
        <p:spPr/>
        <p:txBody>
          <a:bodyPr/>
          <a:lstStyle/>
          <a:p>
            <a:r>
              <a:rPr lang="en-US" dirty="0"/>
              <a:t>Elicitation Techniques</a:t>
            </a:r>
          </a:p>
        </p:txBody>
      </p:sp>
      <p:sp>
        <p:nvSpPr>
          <p:cNvPr id="3" name="Content Placeholder 2">
            <a:extLst>
              <a:ext uri="{FF2B5EF4-FFF2-40B4-BE49-F238E27FC236}">
                <a16:creationId xmlns:a16="http://schemas.microsoft.com/office/drawing/2014/main" id="{8D530045-578D-4D0C-9DA1-8297A9E3B052}"/>
              </a:ext>
            </a:extLst>
          </p:cNvPr>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Interviews:</a:t>
            </a:r>
          </a:p>
          <a:p>
            <a:pPr>
              <a:buNone/>
            </a:pP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Objective of conducting an interview is to understand the customer’s expectations from the software. </a:t>
            </a:r>
          </a:p>
          <a:p>
            <a:pPr fontAlgn="base">
              <a:buNone/>
            </a:pPr>
            <a:r>
              <a:rPr lang="en-US" sz="1800" dirty="0">
                <a:latin typeface="Arial" panose="020B0604020202020204" pitchFamily="34" charset="0"/>
                <a:cs typeface="Arial" panose="020B0604020202020204" pitchFamily="34" charset="0"/>
              </a:rPr>
              <a:t>   Interviews maybe be open ended or structured.</a:t>
            </a:r>
          </a:p>
          <a:p>
            <a:pPr marL="514350" indent="-514350" fontAlgn="base">
              <a:buFont typeface="+mj-lt"/>
              <a:buAutoNum type="arabicPeriod"/>
            </a:pPr>
            <a:r>
              <a:rPr lang="en-US" sz="1800" dirty="0">
                <a:latin typeface="Arial" panose="020B0604020202020204" pitchFamily="34" charset="0"/>
                <a:cs typeface="Arial" panose="020B0604020202020204" pitchFamily="34" charset="0"/>
              </a:rPr>
              <a:t>In open ended interviews there is no pre-set agenda. Context free       questions may be asked to understand the problem.</a:t>
            </a:r>
          </a:p>
          <a:p>
            <a:pPr marL="514350" indent="-514350" fontAlgn="base">
              <a:buFont typeface="+mj-lt"/>
              <a:buAutoNum type="arabicPeriod"/>
            </a:pPr>
            <a:r>
              <a:rPr lang="en-US" sz="1800" dirty="0">
                <a:latin typeface="Arial" panose="020B0604020202020204" pitchFamily="34" charset="0"/>
                <a:cs typeface="Arial" panose="020B0604020202020204" pitchFamily="34" charset="0"/>
              </a:rPr>
              <a:t>In structured interview, agenda of fairly open questions is prepared. Sometimes a proper questionnaire is designed for the interview.</a:t>
            </a:r>
          </a:p>
          <a:p>
            <a:pPr>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78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7B50-949D-422A-BFE3-96D0279C38CF}"/>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4AF5C99-1F61-49D1-BB13-9687DC759A66}"/>
              </a:ext>
            </a:extLst>
          </p:cNvPr>
          <p:cNvSpPr>
            <a:spLocks noGrp="1"/>
          </p:cNvSpPr>
          <p:nvPr>
            <p:ph sz="half" idx="1"/>
          </p:nvPr>
        </p:nvSpPr>
        <p:spPr>
          <a:xfrm>
            <a:off x="1449217" y="2903838"/>
            <a:ext cx="4645152" cy="3149273"/>
          </a:xfrm>
        </p:spPr>
        <p:txBody>
          <a:bodyPr>
            <a:noAutofit/>
          </a:bodyPr>
          <a:lstStyle/>
          <a:p>
            <a:pPr>
              <a:lnSpc>
                <a:spcPct val="100000"/>
              </a:lnSpc>
            </a:pPr>
            <a:endParaRPr lang="en-US" sz="1800" dirty="0">
              <a:latin typeface="Arial" panose="020B0604020202020204" pitchFamily="34" charset="0"/>
              <a:cs typeface="Arial" panose="020B0604020202020204" pitchFamily="34" charset="0"/>
            </a:endParaRPr>
          </a:p>
          <a:p>
            <a:pPr>
              <a:lnSpc>
                <a:spcPct val="100000"/>
              </a:lnSpc>
            </a:pPr>
            <a:r>
              <a:rPr lang="en-US" sz="1800" dirty="0">
                <a:latin typeface="Arial" panose="020B0604020202020204" pitchFamily="34" charset="0"/>
                <a:cs typeface="Arial" panose="020B0604020202020204" pitchFamily="34" charset="0"/>
              </a:rPr>
              <a:t>How many client are handled in daily ?</a:t>
            </a:r>
          </a:p>
          <a:p>
            <a:pPr>
              <a:lnSpc>
                <a:spcPct val="100000"/>
              </a:lnSpc>
            </a:pPr>
            <a:r>
              <a:rPr lang="en-US" sz="1800" dirty="0">
                <a:latin typeface="Arial" panose="020B0604020202020204" pitchFamily="34" charset="0"/>
                <a:cs typeface="Arial" panose="020B0604020202020204" pitchFamily="34" charset="0"/>
              </a:rPr>
              <a:t>Are they use any type of database ?</a:t>
            </a:r>
          </a:p>
          <a:p>
            <a:pPr>
              <a:lnSpc>
                <a:spcPct val="100000"/>
              </a:lnSpc>
            </a:pPr>
            <a:r>
              <a:rPr lang="en-US" sz="1800" dirty="0">
                <a:latin typeface="Arial" panose="020B0604020202020204" pitchFamily="34" charset="0"/>
                <a:cs typeface="Arial" panose="020B0604020202020204" pitchFamily="34" charset="0"/>
              </a:rPr>
              <a:t>How many doctors are includes in their system ?</a:t>
            </a:r>
          </a:p>
          <a:p>
            <a:pPr>
              <a:lnSpc>
                <a:spcPct val="100000"/>
              </a:lnSpc>
            </a:pPr>
            <a:r>
              <a:rPr lang="en-US" sz="1800" dirty="0">
                <a:latin typeface="Arial" panose="020B0604020202020204" pitchFamily="34" charset="0"/>
                <a:cs typeface="Arial" panose="020B0604020202020204" pitchFamily="34" charset="0"/>
              </a:rPr>
              <a:t>In appointment time, are they receive any money ?</a:t>
            </a:r>
          </a:p>
          <a:p>
            <a:pPr>
              <a:lnSpc>
                <a:spcPct val="100000"/>
              </a:lnSpc>
            </a:pPr>
            <a:endParaRPr lang="en-US" sz="18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a:p>
            <a:pPr algn="just">
              <a:lnSpc>
                <a:spcPct val="100000"/>
              </a:lnSpc>
            </a:pPr>
            <a:endParaRPr lang="en-US" sz="18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D67A411C-1ECE-476F-82FB-34619377DACC}"/>
              </a:ext>
            </a:extLst>
          </p:cNvPr>
          <p:cNvSpPr>
            <a:spLocks noGrp="1"/>
          </p:cNvSpPr>
          <p:nvPr>
            <p:ph sz="half" idx="2"/>
          </p:nvPr>
        </p:nvSpPr>
        <p:spPr>
          <a:xfrm>
            <a:off x="6479060" y="3296117"/>
            <a:ext cx="5212318" cy="2505598"/>
          </a:xfrm>
        </p:spPr>
        <p:txBody>
          <a:bodyPr>
            <a:noAutofit/>
          </a:bodyPr>
          <a:lstStyle/>
          <a:p>
            <a:pPr>
              <a:lnSpc>
                <a:spcPct val="100000"/>
              </a:lnSpc>
            </a:pPr>
            <a:r>
              <a:rPr lang="en-US" sz="1800" dirty="0">
                <a:latin typeface="Arial" panose="020B0604020202020204" pitchFamily="34" charset="0"/>
                <a:cs typeface="Arial" panose="020B0604020202020204" pitchFamily="34" charset="0"/>
              </a:rPr>
              <a:t> Any medicine center are including in their    system ?</a:t>
            </a:r>
          </a:p>
          <a:p>
            <a:pPr>
              <a:lnSpc>
                <a:spcPct val="100000"/>
              </a:lnSpc>
            </a:pPr>
            <a:r>
              <a:rPr lang="en-US" sz="1800" dirty="0">
                <a:latin typeface="Arial" panose="020B0604020202020204" pitchFamily="34" charset="0"/>
                <a:cs typeface="Arial" panose="020B0604020202020204" pitchFamily="34" charset="0"/>
              </a:rPr>
              <a:t>Are they gives discount for second time client ?</a:t>
            </a:r>
          </a:p>
          <a:p>
            <a:pPr>
              <a:lnSpc>
                <a:spcPct val="100000"/>
              </a:lnSpc>
            </a:pPr>
            <a:r>
              <a:rPr lang="en-US" sz="1800" dirty="0">
                <a:latin typeface="Arial" panose="020B0604020202020204" pitchFamily="34" charset="0"/>
                <a:cs typeface="Arial" panose="020B0604020202020204" pitchFamily="34" charset="0"/>
              </a:rPr>
              <a:t>Are they accept any emergency patient ?</a:t>
            </a:r>
          </a:p>
          <a:p>
            <a:pPr>
              <a:lnSpc>
                <a:spcPct val="100000"/>
              </a:lnSpc>
            </a:pPr>
            <a:r>
              <a:rPr lang="en-US" sz="1800" dirty="0">
                <a:latin typeface="Arial" panose="020B0604020202020204" pitchFamily="34" charset="0"/>
                <a:cs typeface="Arial" panose="020B0604020202020204" pitchFamily="34" charset="0"/>
              </a:rPr>
              <a:t>Which types of problem they are face ?</a:t>
            </a:r>
          </a:p>
          <a:p>
            <a:pPr>
              <a:lnSpc>
                <a:spcPct val="100000"/>
              </a:lnSpc>
            </a:pPr>
            <a:endParaRPr lang="en-US" sz="1800" dirty="0"/>
          </a:p>
        </p:txBody>
      </p:sp>
      <p:sp>
        <p:nvSpPr>
          <p:cNvPr id="9" name="TextBox 8">
            <a:extLst>
              <a:ext uri="{FF2B5EF4-FFF2-40B4-BE49-F238E27FC236}">
                <a16:creationId xmlns:a16="http://schemas.microsoft.com/office/drawing/2014/main" id="{75BEA9B2-7E1A-42EB-95F8-DE5D93877F86}"/>
              </a:ext>
            </a:extLst>
          </p:cNvPr>
          <p:cNvSpPr txBox="1"/>
          <p:nvPr/>
        </p:nvSpPr>
        <p:spPr>
          <a:xfrm>
            <a:off x="1449217" y="1830380"/>
            <a:ext cx="9859101" cy="1631216"/>
          </a:xfrm>
          <a:prstGeom prst="rect">
            <a:avLst/>
          </a:prstGeom>
          <a:noFill/>
        </p:spPr>
        <p:txBody>
          <a:bodyPr wrap="square" rtlCol="0" anchor="ctr">
            <a:spAutoFit/>
          </a:bodyPr>
          <a:lstStyle/>
          <a:p>
            <a:r>
              <a:rPr lang="en-US" sz="2000" dirty="0">
                <a:latin typeface="Arial" panose="020B0604020202020204" pitchFamily="34" charset="0"/>
                <a:cs typeface="Arial" panose="020B0604020202020204" pitchFamily="34" charset="0"/>
              </a:rPr>
              <a:t>We were following structured interview. We  asked them some specific questions. A proper questionnaire is designed for the interview.</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Questions:</a:t>
            </a:r>
          </a:p>
          <a:p>
            <a:endParaRPr lang="en-US" sz="2000" dirty="0"/>
          </a:p>
        </p:txBody>
      </p:sp>
    </p:spTree>
    <p:extLst>
      <p:ext uri="{BB962C8B-B14F-4D97-AF65-F5344CB8AC3E}">
        <p14:creationId xmlns:p14="http://schemas.microsoft.com/office/powerpoint/2010/main" val="36961215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229</TotalTime>
  <Words>730</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inherit</vt:lpstr>
      <vt:lpstr>Wingdings</vt:lpstr>
      <vt:lpstr>Gallery</vt:lpstr>
      <vt:lpstr>MediQuick</vt:lpstr>
      <vt:lpstr>Diagnostic Center client coordination system</vt:lpstr>
      <vt:lpstr>Contents</vt:lpstr>
      <vt:lpstr>Introduction</vt:lpstr>
      <vt:lpstr>Proposed Requirements</vt:lpstr>
      <vt:lpstr>Continue…</vt:lpstr>
      <vt:lpstr>Continue…</vt:lpstr>
      <vt:lpstr>Elicitation Techniques</vt:lpstr>
      <vt:lpstr>Continue…</vt:lpstr>
      <vt:lpstr>Elicitation Techniques</vt:lpstr>
      <vt:lpstr>Elicitation Techniques</vt:lpstr>
      <vt:lpstr>Collected Requirements</vt:lpstr>
      <vt:lpstr>Experiences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Nadim Bhuiyan</dc:creator>
  <cp:lastModifiedBy>Nadim Bhuiyan</cp:lastModifiedBy>
  <cp:revision>24</cp:revision>
  <dcterms:created xsi:type="dcterms:W3CDTF">2019-09-09T06:18:10Z</dcterms:created>
  <dcterms:modified xsi:type="dcterms:W3CDTF">2019-09-09T10:07:34Z</dcterms:modified>
</cp:coreProperties>
</file>