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8" r:id="rId5"/>
    <p:sldId id="267" r:id="rId6"/>
    <p:sldId id="264" r:id="rId7"/>
    <p:sldId id="265" r:id="rId8"/>
    <p:sldId id="266" r:id="rId9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0"/>
    <p:restoredTop sz="94674"/>
  </p:normalViewPr>
  <p:slideViewPr>
    <p:cSldViewPr snapToGrid="0" snapToObjects="1">
      <p:cViewPr>
        <p:scale>
          <a:sx n="109" d="100"/>
          <a:sy n="109" d="100"/>
        </p:scale>
        <p:origin x="824" y="-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html5-virtual-classroom-s/ihglikcoelelbbcpahhhfomehdeefmnc?hl=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aincert.com/live/html5check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webrt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Technology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9163050" cy="1752600"/>
          </a:xfrm>
        </p:spPr>
        <p:txBody>
          <a:bodyPr/>
          <a:lstStyle/>
          <a:p>
            <a:r>
              <a:rPr lang="en-US" dirty="0"/>
              <a:t>Let’s make sure your technology is compatible with our system.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690691"/>
            <a:ext cx="8543925" cy="4942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9675F-2554-4541-992F-4B949E54B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29373"/>
              </p:ext>
            </p:extLst>
          </p:nvPr>
        </p:nvGraphicFramePr>
        <p:xfrm>
          <a:off x="422483" y="1384304"/>
          <a:ext cx="9154654" cy="5287886"/>
        </p:xfrm>
        <a:graphic>
          <a:graphicData uri="http://schemas.openxmlformats.org/drawingml/2006/table">
            <a:tbl>
              <a:tblPr/>
              <a:tblGrid>
                <a:gridCol w="2048001">
                  <a:extLst>
                    <a:ext uri="{9D8B030D-6E8A-4147-A177-3AD203B41FA5}">
                      <a16:colId xmlns:a16="http://schemas.microsoft.com/office/drawing/2014/main" val="2947990568"/>
                    </a:ext>
                  </a:extLst>
                </a:gridCol>
                <a:gridCol w="7106653">
                  <a:extLst>
                    <a:ext uri="{9D8B030D-6E8A-4147-A177-3AD203B41FA5}">
                      <a16:colId xmlns:a16="http://schemas.microsoft.com/office/drawing/2014/main" val="3053728073"/>
                    </a:ext>
                  </a:extLst>
                </a:gridCol>
              </a:tblGrid>
              <a:tr h="18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666666"/>
                          </a:solidFill>
                          <a:effectLst/>
                        </a:rPr>
                        <a:t>System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666666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438837"/>
                  </a:ext>
                </a:extLst>
              </a:tr>
              <a:tr h="33767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Headset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Headsets with microphone for improved sound quality is required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07550"/>
                  </a:ext>
                </a:extLst>
              </a:tr>
              <a:tr h="35282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Operating System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Microsoft Windows, Mac OS, Linux, Android and iOS. Make sure you are using one the compatible browsers listed below.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88133"/>
                  </a:ext>
                </a:extLst>
              </a:tr>
              <a:tr h="79125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CPU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Desktop</a:t>
                      </a:r>
                      <a:r>
                        <a:rPr lang="en-US" sz="1400" dirty="0">
                          <a:effectLst/>
                        </a:rPr>
                        <a:t> - Intel or AMD processors with 2.0 GHz or above. Note that lower-end CPU types may result in poor (lower video resolution) quality.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Mobile/Tablet</a:t>
                      </a:r>
                      <a:r>
                        <a:rPr lang="en-US" sz="1400" dirty="0">
                          <a:effectLst/>
                        </a:rPr>
                        <a:t> - Latest models with a fast CPU clocked at 1.4 GHz or above is recommended.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58451"/>
                  </a:ext>
                </a:extLst>
              </a:tr>
              <a:tr h="33767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RAM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Minimum 1 GB. 4GB or more is recommended. At-least 100MB of free memory should be available.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517854"/>
                  </a:ext>
                </a:extLst>
              </a:tr>
              <a:tr h="86088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Bandwidth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Audio -</a:t>
                      </a:r>
                      <a:r>
                        <a:rPr lang="en-US" sz="1400" dirty="0">
                          <a:effectLst/>
                        </a:rPr>
                        <a:t> minimum 50 kbps per stream, Max 100 Kbps (All attendees)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Recording -</a:t>
                      </a:r>
                      <a:r>
                        <a:rPr lang="en-US" sz="1400" dirty="0">
                          <a:effectLst/>
                        </a:rPr>
                        <a:t> minimum 3 </a:t>
                      </a:r>
                      <a:r>
                        <a:rPr lang="en-US" sz="1400" dirty="0" err="1">
                          <a:effectLst/>
                        </a:rPr>
                        <a:t>Mbps</a:t>
                      </a:r>
                      <a:r>
                        <a:rPr lang="en-US" sz="1400" dirty="0">
                          <a:effectLst/>
                        </a:rPr>
                        <a:t>, Max 5 </a:t>
                      </a:r>
                      <a:r>
                        <a:rPr lang="en-US" sz="1400" dirty="0" err="1">
                          <a:effectLst/>
                        </a:rPr>
                        <a:t>Mbps</a:t>
                      </a:r>
                      <a:r>
                        <a:rPr lang="en-US" sz="1400" dirty="0">
                          <a:effectLst/>
                        </a:rPr>
                        <a:t> (Instructor/Presenter only)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Screen Sharing -</a:t>
                      </a:r>
                      <a:r>
                        <a:rPr lang="en-US" sz="1400" dirty="0">
                          <a:effectLst/>
                        </a:rPr>
                        <a:t> minimum 2 </a:t>
                      </a:r>
                      <a:r>
                        <a:rPr lang="en-US" sz="1400" dirty="0" err="1">
                          <a:effectLst/>
                        </a:rPr>
                        <a:t>Mbps</a:t>
                      </a:r>
                      <a:r>
                        <a:rPr lang="en-US" sz="1400" dirty="0">
                          <a:effectLst/>
                        </a:rPr>
                        <a:t>, Max 3 </a:t>
                      </a:r>
                      <a:r>
                        <a:rPr lang="en-US" sz="1400" dirty="0" err="1">
                          <a:effectLst/>
                        </a:rPr>
                        <a:t>Mbps</a:t>
                      </a:r>
                      <a:r>
                        <a:rPr lang="en-US" sz="1400" dirty="0">
                          <a:effectLst/>
                        </a:rPr>
                        <a:t> (Instructor/Presenter only)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69889"/>
                  </a:ext>
                </a:extLst>
              </a:tr>
              <a:tr h="136894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Compatible Browsers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Desktop - </a:t>
                      </a:r>
                      <a:r>
                        <a:rPr lang="en-US" sz="1400" dirty="0">
                          <a:effectLst/>
                        </a:rPr>
                        <a:t>Google Chrome (latest release version) </a:t>
                      </a:r>
                      <a:r>
                        <a:rPr lang="en-US" sz="1400" b="1" dirty="0">
                          <a:effectLst/>
                        </a:rPr>
                        <a:t>-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Desktop - </a:t>
                      </a:r>
                      <a:r>
                        <a:rPr lang="en-US" sz="1400" dirty="0">
                          <a:effectLst/>
                        </a:rPr>
                        <a:t>Firefox (latest release version)</a:t>
                      </a:r>
                      <a:r>
                        <a:rPr lang="en-US" sz="1400" b="1" dirty="0">
                          <a:effectLst/>
                        </a:rPr>
                        <a:t> -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Desktop - </a:t>
                      </a:r>
                      <a:r>
                        <a:rPr lang="en-US" sz="1400" dirty="0">
                          <a:effectLst/>
                        </a:rPr>
                        <a:t>Microsoft Edge (latest release version) </a:t>
                      </a:r>
                      <a:r>
                        <a:rPr lang="en-US" sz="1400" b="1" dirty="0">
                          <a:effectLst/>
                        </a:rPr>
                        <a:t>- Not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Android - </a:t>
                      </a:r>
                      <a:r>
                        <a:rPr lang="en-US" sz="1400" dirty="0">
                          <a:effectLst/>
                        </a:rPr>
                        <a:t>Google Chrome (latest release version) </a:t>
                      </a:r>
                      <a:r>
                        <a:rPr lang="en-US" sz="1400" b="1" dirty="0">
                          <a:effectLst/>
                        </a:rPr>
                        <a:t>-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Android - </a:t>
                      </a:r>
                      <a:r>
                        <a:rPr lang="en-US" sz="1400" dirty="0">
                          <a:effectLst/>
                        </a:rPr>
                        <a:t>Samsung Internet (latest release version) </a:t>
                      </a:r>
                      <a:r>
                        <a:rPr lang="en-US" sz="1400" b="1" dirty="0">
                          <a:effectLst/>
                        </a:rPr>
                        <a:t>- Not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Android - </a:t>
                      </a:r>
                      <a:r>
                        <a:rPr lang="en-US" sz="1400" dirty="0">
                          <a:effectLst/>
                        </a:rPr>
                        <a:t>Opera (latest release version) </a:t>
                      </a:r>
                      <a:r>
                        <a:rPr lang="en-US" sz="1400" b="1" dirty="0">
                          <a:effectLst/>
                        </a:rPr>
                        <a:t>-Not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iOS - </a:t>
                      </a:r>
                      <a:r>
                        <a:rPr lang="en-US" sz="1400" dirty="0">
                          <a:effectLst/>
                        </a:rPr>
                        <a:t>Safari (latest release version 11 or above) </a:t>
                      </a:r>
                      <a:r>
                        <a:rPr lang="en-US" sz="1400" b="1" dirty="0">
                          <a:effectLst/>
                        </a:rPr>
                        <a:t>- Not Recommended</a:t>
                      </a:r>
                      <a:endParaRPr lang="en-US" sz="1400" dirty="0">
                        <a:effectLst/>
                      </a:endParaRP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61674"/>
                  </a:ext>
                </a:extLst>
              </a:tr>
              <a:tr h="4888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Screen Sharing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Chrome -</a:t>
                      </a:r>
                      <a:r>
                        <a:rPr lang="en-US" sz="1400" dirty="0">
                          <a:effectLst/>
                        </a:rPr>
                        <a:t> Requires a browser plugin to share the screen. Install from </a:t>
                      </a:r>
                      <a:r>
                        <a:rPr lang="en-US" sz="1400" u="none" strike="noStrike" dirty="0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here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Firefox -</a:t>
                      </a:r>
                      <a:r>
                        <a:rPr lang="en-US" sz="1400" dirty="0">
                          <a:effectLst/>
                        </a:rPr>
                        <a:t> No plugins necessary.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58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FB1A-D454-8647-97B1-6468866A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134A65-2E8B-6E42-B5ED-5E1012BE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6283"/>
              </p:ext>
            </p:extLst>
          </p:nvPr>
        </p:nvGraphicFramePr>
        <p:xfrm>
          <a:off x="192504" y="1462104"/>
          <a:ext cx="9218195" cy="5100736"/>
        </p:xfrm>
        <a:graphic>
          <a:graphicData uri="http://schemas.openxmlformats.org/drawingml/2006/table">
            <a:tbl>
              <a:tblPr/>
              <a:tblGrid>
                <a:gridCol w="2912950">
                  <a:extLst>
                    <a:ext uri="{9D8B030D-6E8A-4147-A177-3AD203B41FA5}">
                      <a16:colId xmlns:a16="http://schemas.microsoft.com/office/drawing/2014/main" val="1658108800"/>
                    </a:ext>
                  </a:extLst>
                </a:gridCol>
                <a:gridCol w="1456474">
                  <a:extLst>
                    <a:ext uri="{9D8B030D-6E8A-4147-A177-3AD203B41FA5}">
                      <a16:colId xmlns:a16="http://schemas.microsoft.com/office/drawing/2014/main" val="1334663476"/>
                    </a:ext>
                  </a:extLst>
                </a:gridCol>
                <a:gridCol w="1603966">
                  <a:extLst>
                    <a:ext uri="{9D8B030D-6E8A-4147-A177-3AD203B41FA5}">
                      <a16:colId xmlns:a16="http://schemas.microsoft.com/office/drawing/2014/main" val="3688705948"/>
                    </a:ext>
                  </a:extLst>
                </a:gridCol>
                <a:gridCol w="1862074">
                  <a:extLst>
                    <a:ext uri="{9D8B030D-6E8A-4147-A177-3AD203B41FA5}">
                      <a16:colId xmlns:a16="http://schemas.microsoft.com/office/drawing/2014/main" val="657796357"/>
                    </a:ext>
                  </a:extLst>
                </a:gridCol>
                <a:gridCol w="1382731">
                  <a:extLst>
                    <a:ext uri="{9D8B030D-6E8A-4147-A177-3AD203B41FA5}">
                      <a16:colId xmlns:a16="http://schemas.microsoft.com/office/drawing/2014/main" val="1309425648"/>
                    </a:ext>
                  </a:extLst>
                </a:gridCol>
              </a:tblGrid>
              <a:tr h="228911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Browser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Audio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Recording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Screen Sharing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Whiteboard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69858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Desktop - </a:t>
                      </a:r>
                      <a:r>
                        <a:rPr lang="en-US" sz="1800">
                          <a:effectLst/>
                        </a:rPr>
                        <a:t>Google Chrome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684246"/>
                  </a:ext>
                </a:extLst>
              </a:tr>
              <a:tr h="58720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Desktop - </a:t>
                      </a:r>
                      <a:r>
                        <a:rPr lang="en-US" sz="1800">
                          <a:effectLst/>
                        </a:rPr>
                        <a:t>Firefox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44628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Desktop - </a:t>
                      </a:r>
                      <a:r>
                        <a:rPr lang="en-US" sz="1800">
                          <a:effectLst/>
                        </a:rPr>
                        <a:t>Microsoft Edge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No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08205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Android - </a:t>
                      </a:r>
                      <a:r>
                        <a:rPr lang="en-US" sz="1800">
                          <a:effectLst/>
                        </a:rPr>
                        <a:t>Google Chrome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31268"/>
                  </a:ext>
                </a:extLst>
              </a:tr>
              <a:tr h="766354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Android - </a:t>
                      </a:r>
                      <a:r>
                        <a:rPr lang="en-US" sz="1800">
                          <a:effectLst/>
                        </a:rPr>
                        <a:t>Samsung Internet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No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392254"/>
                  </a:ext>
                </a:extLst>
              </a:tr>
              <a:tr h="58720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Android - </a:t>
                      </a:r>
                      <a:r>
                        <a:rPr lang="en-US" sz="1800">
                          <a:effectLst/>
                        </a:rPr>
                        <a:t>Opera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No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32179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iOS - </a:t>
                      </a:r>
                      <a:r>
                        <a:rPr lang="en-US" sz="1800">
                          <a:effectLst/>
                        </a:rPr>
                        <a:t>Safari (latest release version 11 or above)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No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718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3341D5-903A-CD40-83F5-B84ACB3527BF}"/>
              </a:ext>
            </a:extLst>
          </p:cNvPr>
          <p:cNvSpPr txBox="1"/>
          <p:nvPr/>
        </p:nvSpPr>
        <p:spPr>
          <a:xfrm>
            <a:off x="5518484" y="533400"/>
            <a:ext cx="413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you are not using the browsers highlighted in yellow.</a:t>
            </a:r>
          </a:p>
        </p:txBody>
      </p:sp>
    </p:spTree>
    <p:extLst>
      <p:ext uri="{BB962C8B-B14F-4D97-AF65-F5344CB8AC3E}">
        <p14:creationId xmlns:p14="http://schemas.microsoft.com/office/powerpoint/2010/main" val="386115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56B0-8BAC-2443-BD26-6E29A2D3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B8CB-015C-3446-982C-4340F46A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ask that you only use devices you have tested on our system.</a:t>
            </a:r>
          </a:p>
          <a:p>
            <a:r>
              <a:rPr lang="en-US" dirty="0"/>
              <a:t>If you need to switch devices, make sure to test the new device well in advance of your session (We recommend the day before at the latest)</a:t>
            </a:r>
          </a:p>
        </p:txBody>
      </p:sp>
    </p:spTree>
    <p:extLst>
      <p:ext uri="{BB962C8B-B14F-4D97-AF65-F5344CB8AC3E}">
        <p14:creationId xmlns:p14="http://schemas.microsoft.com/office/powerpoint/2010/main" val="329804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8A65-3359-174F-A15A-EBC4B069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AFAA-6B14-C648-8E73-3BA68A1C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this link to test your technology: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https://www.braincert.com/live/html5check.php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04C7-A3FB-8049-BC5F-3E391AAF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Troubleshooting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C20C-630D-0947-B6D9-CB5A9B22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 is documentation you will need to read in case of a technology issue:</a:t>
            </a:r>
          </a:p>
          <a:p>
            <a:pPr fontAlgn="t"/>
            <a:endParaRPr lang="en-US" dirty="0">
              <a:hlinkClick r:id="rId2"/>
            </a:endParaRPr>
          </a:p>
          <a:p>
            <a:pPr lvl="1" fontAlgn="t"/>
            <a:r>
              <a:rPr lang="en-US" dirty="0">
                <a:hlinkClick r:id="rId2"/>
              </a:rPr>
              <a:t>https://test.webrtc.org/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there is a specific issue with technology and it cannot be resolved through our documentation, take a screenshot and drop it into the chat box at the bottom right of your screen.</a:t>
            </a:r>
          </a:p>
          <a:p>
            <a:endParaRPr lang="en-US" dirty="0"/>
          </a:p>
          <a:p>
            <a:r>
              <a:rPr lang="en-US" dirty="0"/>
              <a:t>If you are unable to get the help you need, send an email to </a:t>
            </a:r>
            <a:r>
              <a:rPr lang="en-US" dirty="0" err="1"/>
              <a:t>techsupport@tutorgigs.io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to include in the email:</a:t>
            </a:r>
          </a:p>
          <a:p>
            <a:pPr lvl="1"/>
            <a:r>
              <a:rPr lang="en-US" dirty="0"/>
              <a:t>Your session link (copy and paste from browser)</a:t>
            </a:r>
          </a:p>
          <a:p>
            <a:pPr lvl="1"/>
            <a:r>
              <a:rPr lang="en-US" dirty="0"/>
              <a:t>Your First and Last Name</a:t>
            </a:r>
          </a:p>
          <a:p>
            <a:pPr lvl="1"/>
            <a:r>
              <a:rPr lang="en-US" dirty="0"/>
              <a:t>A brief description of the issue</a:t>
            </a:r>
          </a:p>
          <a:p>
            <a:pPr lvl="1"/>
            <a:r>
              <a:rPr lang="en-US" dirty="0"/>
              <a:t>A screenshot of the issue you are facing</a:t>
            </a:r>
          </a:p>
          <a:p>
            <a:pPr lvl="1"/>
            <a:r>
              <a:rPr lang="en-US" dirty="0"/>
              <a:t>Whether or not we need to find another tutor</a:t>
            </a:r>
          </a:p>
        </p:txBody>
      </p:sp>
    </p:spTree>
    <p:extLst>
      <p:ext uri="{BB962C8B-B14F-4D97-AF65-F5344CB8AC3E}">
        <p14:creationId xmlns:p14="http://schemas.microsoft.com/office/powerpoint/2010/main" val="290404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</TotalTime>
  <Words>345</Words>
  <Application>Microsoft Macintosh PowerPoint</Application>
  <PresentationFormat>A4 Paper (210x297 mm)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Technology testing</vt:lpstr>
      <vt:lpstr>System Requirements</vt:lpstr>
      <vt:lpstr>Browser Support</vt:lpstr>
      <vt:lpstr>Keep it Consistent</vt:lpstr>
      <vt:lpstr>Here’s the Link</vt:lpstr>
      <vt:lpstr>Technology Troubleshooting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12</cp:revision>
  <dcterms:created xsi:type="dcterms:W3CDTF">2018-12-12T21:58:40Z</dcterms:created>
  <dcterms:modified xsi:type="dcterms:W3CDTF">2018-12-13T00:01:06Z</dcterms:modified>
</cp:coreProperties>
</file>