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15"/>
  </p:notesMasterIdLst>
  <p:sldIdLst>
    <p:sldId id="256" r:id="rId2"/>
    <p:sldId id="259" r:id="rId3"/>
    <p:sldId id="257" r:id="rId4"/>
    <p:sldId id="265" r:id="rId5"/>
    <p:sldId id="268" r:id="rId6"/>
    <p:sldId id="269" r:id="rId7"/>
    <p:sldId id="260" r:id="rId8"/>
    <p:sldId id="261" r:id="rId9"/>
    <p:sldId id="263" r:id="rId10"/>
    <p:sldId id="264" r:id="rId11"/>
    <p:sldId id="267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2D73-1ABC-7345-B93B-9FA8C3150319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C3AE0-6CE7-684D-9348-A87D9F3F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C3AE0-6CE7-684D-9348-A87D9F3F8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A.3(</a:t>
            </a:r>
            <a:r>
              <a:rPr lang="en-US" dirty="0" smtClean="0"/>
              <a:t>B)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1718" y="3542624"/>
            <a:ext cx="7184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calculate the rate of change of a linear function represented</a:t>
            </a:r>
          </a:p>
          <a:p>
            <a:r>
              <a:rPr lang="en-US" sz="2000" dirty="0" err="1"/>
              <a:t>tabularly</a:t>
            </a:r>
            <a:r>
              <a:rPr lang="en-US" sz="2000" dirty="0"/>
              <a:t>, graphically, or algebraically in context of mathematical </a:t>
            </a:r>
            <a:r>
              <a:rPr lang="en-US" sz="2000" dirty="0" smtClean="0"/>
              <a:t>and real-</a:t>
            </a:r>
            <a:r>
              <a:rPr lang="en-US" sz="2000" dirty="0"/>
              <a:t>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21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74" y="1729604"/>
            <a:ext cx="5354808" cy="48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2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20" y="1734411"/>
            <a:ext cx="6199039" cy="46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56" b="193"/>
          <a:stretch/>
        </p:blipFill>
        <p:spPr>
          <a:xfrm>
            <a:off x="517979" y="2468872"/>
            <a:ext cx="7869939" cy="667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0113" y="3659828"/>
            <a:ext cx="51057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Finding rate of change</a:t>
            </a:r>
          </a:p>
          <a:p>
            <a:pPr lvl="1"/>
            <a:r>
              <a:rPr lang="en-US" sz="2000" dirty="0"/>
              <a:t>From a graph: </a:t>
            </a:r>
            <a:r>
              <a:rPr lang="en-US" sz="2000" u="sng" dirty="0"/>
              <a:t>rise</a:t>
            </a:r>
          </a:p>
          <a:p>
            <a:pPr marL="1257300" lvl="5" indent="0">
              <a:buNone/>
            </a:pPr>
            <a:r>
              <a:rPr lang="en-US" sz="2000" dirty="0"/>
              <a:t>           </a:t>
            </a:r>
            <a:r>
              <a:rPr lang="en-US" sz="2000" dirty="0" smtClean="0"/>
              <a:t>  run</a:t>
            </a:r>
            <a:endParaRPr lang="en-US" sz="2000" dirty="0"/>
          </a:p>
          <a:p>
            <a:pPr lvl="1"/>
            <a:r>
              <a:rPr lang="en-US" sz="2000" dirty="0"/>
              <a:t>From a table: slope formula</a:t>
            </a:r>
          </a:p>
          <a:p>
            <a:pPr lvl="1"/>
            <a:r>
              <a:rPr lang="en-US" sz="2000" dirty="0"/>
              <a:t>From an equation: the m in y=</a:t>
            </a:r>
            <a:r>
              <a:rPr lang="en-US" sz="2000" dirty="0" err="1"/>
              <a:t>mx+b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Identify the slope </a:t>
            </a:r>
            <a:r>
              <a:rPr lang="en-US" sz="2000" dirty="0" smtClean="0"/>
              <a:t>from </a:t>
            </a:r>
            <a:r>
              <a:rPr lang="en-US" sz="2000" dirty="0" smtClean="0"/>
              <a:t>this graph?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How do you find slope from a table?</a:t>
            </a:r>
          </a:p>
          <a:p>
            <a:pPr marL="0" indent="0">
              <a:buNone/>
            </a:pPr>
            <a:r>
              <a:rPr lang="en-US" sz="2000" dirty="0" smtClean="0"/>
              <a:t>What does a line with a negative slope look like? What does a line with a positive slope look like?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What key words help you to identify the slope in a word problem?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5" y="1939925"/>
            <a:ext cx="1991173" cy="18891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97798" y="1939925"/>
            <a:ext cx="1116334" cy="16530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40943"/>
            <a:ext cx="6268049" cy="4124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/>
              <a:t>Linear function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 smtClean="0"/>
              <a:t>Rate of Change</a:t>
            </a:r>
            <a:endParaRPr lang="en-US" dirty="0"/>
          </a:p>
          <a:p>
            <a:pPr lvl="1"/>
            <a:r>
              <a:rPr lang="en-US" dirty="0" smtClean="0"/>
              <a:t>Slope</a:t>
            </a:r>
            <a:r>
              <a:rPr lang="en-US" dirty="0"/>
              <a:t>-intercept form</a:t>
            </a:r>
          </a:p>
          <a:p>
            <a:pPr marL="350838" lvl="1" indent="0">
              <a:buNone/>
            </a:pPr>
            <a:endParaRPr lang="en-US" dirty="0" smtClean="0"/>
          </a:p>
          <a:p>
            <a:r>
              <a:rPr lang="en-US" dirty="0" smtClean="0"/>
              <a:t>Finding rate of change</a:t>
            </a:r>
            <a:endParaRPr lang="en-US" dirty="0"/>
          </a:p>
          <a:p>
            <a:pPr lvl="1"/>
            <a:r>
              <a:rPr lang="en-US" dirty="0" smtClean="0"/>
              <a:t>From a graph: </a:t>
            </a:r>
            <a:r>
              <a:rPr lang="en-US" u="sng" dirty="0" smtClean="0"/>
              <a:t>rise</a:t>
            </a:r>
          </a:p>
          <a:p>
            <a:pPr marL="1257300" lvl="5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run</a:t>
            </a:r>
            <a:endParaRPr lang="en-US" dirty="0"/>
          </a:p>
          <a:p>
            <a:pPr lvl="1"/>
            <a:r>
              <a:rPr lang="en-US" dirty="0" smtClean="0"/>
              <a:t>From a table: slope formula</a:t>
            </a:r>
            <a:endParaRPr lang="en-US" dirty="0"/>
          </a:p>
          <a:p>
            <a:pPr lvl="1"/>
            <a:r>
              <a:rPr lang="en-US" dirty="0" smtClean="0"/>
              <a:t>From an equation: the m in y=</a:t>
            </a:r>
            <a:r>
              <a:rPr lang="en-US" dirty="0" err="1" smtClean="0"/>
              <a:t>mx+b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2192" y="2105656"/>
            <a:ext cx="343328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that </a:t>
            </a:r>
            <a:r>
              <a:rPr lang="en-US" dirty="0" smtClean="0"/>
              <a:t>represent </a:t>
            </a:r>
            <a:r>
              <a:rPr lang="en-US" dirty="0"/>
              <a:t>slope:</a:t>
            </a:r>
          </a:p>
          <a:p>
            <a:pPr lvl="1"/>
            <a:r>
              <a:rPr lang="en-US" dirty="0"/>
              <a:t>Every</a:t>
            </a:r>
          </a:p>
          <a:p>
            <a:pPr lvl="1"/>
            <a:r>
              <a:rPr lang="en-US" dirty="0"/>
              <a:t>Each (sometimes)</a:t>
            </a:r>
          </a:p>
          <a:p>
            <a:pPr lvl="1"/>
            <a:r>
              <a:rPr lang="en-US" dirty="0" smtClean="0"/>
              <a:t>Per</a:t>
            </a:r>
          </a:p>
          <a:p>
            <a:pPr lvl="1"/>
            <a:r>
              <a:rPr lang="en-US" dirty="0" smtClean="0"/>
              <a:t>Rate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3-09 at 9.16.2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9"/>
          <a:stretch/>
        </p:blipFill>
        <p:spPr>
          <a:xfrm>
            <a:off x="174625" y="1562769"/>
            <a:ext cx="8595360" cy="3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9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2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68" y="1745040"/>
            <a:ext cx="595580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20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2" y="1680825"/>
            <a:ext cx="5819234" cy="46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20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3" y="2241162"/>
            <a:ext cx="8716089" cy="32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1196</TotalTime>
  <Words>297</Words>
  <Application>Microsoft Macintosh PowerPoint</Application>
  <PresentationFormat>On-screen Show (4:3)</PresentationFormat>
  <Paragraphs>52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Capital</vt:lpstr>
      <vt:lpstr>A.3(B)</vt:lpstr>
      <vt:lpstr>Fluency Practice [5 min]</vt:lpstr>
      <vt:lpstr>Problem Solving Strategies</vt:lpstr>
      <vt:lpstr>Lesson</vt:lpstr>
      <vt:lpstr>PowerPoint Presentation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43</cp:revision>
  <dcterms:created xsi:type="dcterms:W3CDTF">2017-09-22T23:49:10Z</dcterms:created>
  <dcterms:modified xsi:type="dcterms:W3CDTF">2018-03-11T00:25:26Z</dcterms:modified>
</cp:coreProperties>
</file>