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A.3(</a:t>
            </a:r>
            <a:r>
              <a:rPr lang="en-US" dirty="0"/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53683" y="3429000"/>
            <a:ext cx="6633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the effects on the graph of the parent function f(x) = x</a:t>
            </a:r>
          </a:p>
          <a:p>
            <a:r>
              <a:rPr lang="en-US" dirty="0"/>
              <a:t>when f(x) is replaced by </a:t>
            </a:r>
            <a:r>
              <a:rPr lang="en-US" dirty="0" err="1"/>
              <a:t>af</a:t>
            </a:r>
            <a:r>
              <a:rPr lang="en-US" dirty="0"/>
              <a:t>(x), f(x) + d, f(x – c), f(</a:t>
            </a:r>
            <a:r>
              <a:rPr lang="en-US" dirty="0" err="1"/>
              <a:t>bx</a:t>
            </a:r>
            <a:r>
              <a:rPr lang="en-US" dirty="0"/>
              <a:t>) for specific values </a:t>
            </a:r>
            <a:r>
              <a:rPr lang="en-US" dirty="0" smtClean="0"/>
              <a:t>of a</a:t>
            </a:r>
            <a:r>
              <a:rPr lang="en-US" dirty="0"/>
              <a:t>, b, c, and d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12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28" y="1864089"/>
            <a:ext cx="8183868" cy="41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4" y="2122365"/>
            <a:ext cx="3525954" cy="334524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95017"/>
              </p:ext>
            </p:extLst>
          </p:nvPr>
        </p:nvGraphicFramePr>
        <p:xfrm>
          <a:off x="4494721" y="1890028"/>
          <a:ext cx="4193352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69"/>
                <a:gridCol w="2005080"/>
                <a:gridCol w="111950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Equation</a:t>
                      </a:r>
                      <a:r>
                        <a:rPr lang="en-US" baseline="0" dirty="0" smtClean="0"/>
                        <a:t> Ex.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</a:t>
                      </a:r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Steeper/</a:t>
                      </a:r>
                    </a:p>
                    <a:p>
                      <a:r>
                        <a:rPr lang="en-US" baseline="0" dirty="0" smtClean="0"/>
                        <a:t>Less steep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</a:t>
                      </a:r>
                      <a:r>
                        <a:rPr lang="en-US" dirty="0" smtClean="0"/>
                        <a:t>2x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y=1/3 </a:t>
                      </a:r>
                      <a:r>
                        <a:rPr lang="en-US" baseline="0" dirty="0" smtClean="0"/>
                        <a:t>x</a:t>
                      </a:r>
                      <a:endParaRPr lang="en-US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y=-</a:t>
                      </a:r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 -</a:t>
                      </a: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y=(x-h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 translation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y=(x-5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y=(</a:t>
                      </a:r>
                      <a:r>
                        <a:rPr lang="en-US" dirty="0" err="1" smtClean="0"/>
                        <a:t>x+h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 translation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y=(x+5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</a:t>
                      </a:r>
                      <a:r>
                        <a:rPr lang="en-US" dirty="0" err="1" smtClean="0"/>
                        <a:t>x</a:t>
                      </a:r>
                      <a:r>
                        <a:rPr lang="en-US" baseline="0" dirty="0" err="1" smtClean="0"/>
                        <a:t>+</a:t>
                      </a:r>
                      <a:r>
                        <a:rPr lang="en-US" baseline="0" dirty="0" err="1" smtClean="0"/>
                        <a:t>k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Vertical translation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</a:t>
                      </a:r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+</a:t>
                      </a:r>
                      <a:r>
                        <a:rPr lang="en-US" baseline="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y=x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baseline="0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Vertical translation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</a:t>
                      </a:r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baseline="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5131837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Label the slope and y-intercept in the equation:     y=3x-5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Graph the equation.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does a line with a positive</a:t>
            </a:r>
            <a:r>
              <a:rPr lang="en-US" sz="2000" dirty="0"/>
              <a:t>	</a:t>
            </a:r>
            <a:r>
              <a:rPr lang="en-US" sz="2000" dirty="0" smtClean="0"/>
              <a:t>	  slope look like? What does a line with	    a negative slope look like?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24" y="1804845"/>
            <a:ext cx="3525954" cy="33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3594609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/>
              <a:t>Linear function</a:t>
            </a:r>
          </a:p>
          <a:p>
            <a:pPr lvl="1"/>
            <a:r>
              <a:rPr lang="en-US" dirty="0" smtClean="0"/>
              <a:t>Slope</a:t>
            </a:r>
            <a:endParaRPr lang="en-US" dirty="0" smtClean="0"/>
          </a:p>
          <a:p>
            <a:pPr lvl="1"/>
            <a:r>
              <a:rPr lang="en-US" dirty="0" smtClean="0"/>
              <a:t>Y-intercept</a:t>
            </a:r>
          </a:p>
          <a:p>
            <a:pPr lvl="1"/>
            <a:r>
              <a:rPr lang="en-US" dirty="0" smtClean="0"/>
              <a:t>Slope-Intercept form</a:t>
            </a:r>
          </a:p>
          <a:p>
            <a:pPr lvl="1"/>
            <a:r>
              <a:rPr lang="en-US" dirty="0" smtClean="0"/>
              <a:t>Coefficient</a:t>
            </a:r>
          </a:p>
          <a:p>
            <a:pPr lvl="1"/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Reflection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0387"/>
              </p:ext>
            </p:extLst>
          </p:nvPr>
        </p:nvGraphicFramePr>
        <p:xfrm>
          <a:off x="4494721" y="1890028"/>
          <a:ext cx="4193352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69"/>
                <a:gridCol w="2005080"/>
                <a:gridCol w="111950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Equation</a:t>
                      </a:r>
                      <a:r>
                        <a:rPr lang="en-US" baseline="0" dirty="0" smtClean="0"/>
                        <a:t> Ex.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</a:t>
                      </a:r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Steeper/</a:t>
                      </a:r>
                    </a:p>
                    <a:p>
                      <a:r>
                        <a:rPr lang="en-US" baseline="0" dirty="0" smtClean="0"/>
                        <a:t>Less steep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</a:t>
                      </a:r>
                      <a:r>
                        <a:rPr lang="en-US" dirty="0" smtClean="0"/>
                        <a:t>2x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y=1/3 </a:t>
                      </a:r>
                      <a:r>
                        <a:rPr lang="en-US" baseline="0" dirty="0" smtClean="0"/>
                        <a:t>x</a:t>
                      </a:r>
                      <a:endParaRPr lang="en-US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y=-</a:t>
                      </a:r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 -</a:t>
                      </a: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y=(x-h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 translation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y=(x-5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y=(</a:t>
                      </a:r>
                      <a:r>
                        <a:rPr lang="en-US" dirty="0" err="1" smtClean="0"/>
                        <a:t>x+h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 translation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y=(x+5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</a:t>
                      </a:r>
                      <a:r>
                        <a:rPr lang="en-US" dirty="0" err="1" smtClean="0"/>
                        <a:t>x</a:t>
                      </a:r>
                      <a:r>
                        <a:rPr lang="en-US" baseline="0" dirty="0" err="1" smtClean="0"/>
                        <a:t>+</a:t>
                      </a:r>
                      <a:r>
                        <a:rPr lang="en-US" baseline="0" dirty="0" err="1" smtClean="0"/>
                        <a:t>k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Vertical translation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</a:t>
                      </a:r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+</a:t>
                      </a:r>
                      <a:r>
                        <a:rPr lang="en-US" baseline="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y=x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baseline="0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Vertical translation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</a:t>
                      </a:r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baseline="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12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4" y="1830667"/>
            <a:ext cx="8118253" cy="41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 descr="Screen Shot 2018-03-11 at 12.12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0" y="2042535"/>
            <a:ext cx="8361043" cy="25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 descr="Screen Shot 2018-03-11 at 1.3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0" y="2357087"/>
            <a:ext cx="8438045" cy="21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" name="Picture 2" descr="Screen Shot 2018-03-11 at 1.10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4174"/>
          <a:stretch/>
        </p:blipFill>
        <p:spPr>
          <a:xfrm>
            <a:off x="455973" y="2072231"/>
            <a:ext cx="2633472" cy="355600"/>
          </a:xfrm>
          <a:prstGeom prst="rect">
            <a:avLst/>
          </a:prstGeom>
        </p:spPr>
      </p:pic>
      <p:pic>
        <p:nvPicPr>
          <p:cNvPr id="4" name="Picture 3" descr="Screen Shot 2018-03-11 at 1.10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3" y="3087615"/>
            <a:ext cx="3186267" cy="3148335"/>
          </a:xfrm>
          <a:prstGeom prst="rect">
            <a:avLst/>
          </a:prstGeom>
        </p:spPr>
      </p:pic>
      <p:pic>
        <p:nvPicPr>
          <p:cNvPr id="5" name="Picture 4" descr="Screen Shot 2018-03-11 at 1.10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83" y="1817835"/>
            <a:ext cx="5029427" cy="4418115"/>
          </a:xfrm>
          <a:prstGeom prst="rect">
            <a:avLst/>
          </a:prstGeom>
        </p:spPr>
      </p:pic>
      <p:pic>
        <p:nvPicPr>
          <p:cNvPr id="6" name="Picture 5" descr="Screen Shot 2018-03-11 at 1.10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7" r="-27584"/>
          <a:stretch/>
        </p:blipFill>
        <p:spPr>
          <a:xfrm>
            <a:off x="966858" y="2455941"/>
            <a:ext cx="2542032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1246</TotalTime>
  <Words>335</Words>
  <Application>Microsoft Macintosh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A.3(E)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65</cp:revision>
  <dcterms:created xsi:type="dcterms:W3CDTF">2017-09-22T23:49:10Z</dcterms:created>
  <dcterms:modified xsi:type="dcterms:W3CDTF">2018-03-15T22:05:51Z</dcterms:modified>
</cp:coreProperties>
</file>