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22"/>
  </p:notesMasterIdLst>
  <p:sldIdLst>
    <p:sldId id="256" r:id="rId2"/>
    <p:sldId id="293" r:id="rId3"/>
    <p:sldId id="295" r:id="rId4"/>
    <p:sldId id="294" r:id="rId5"/>
    <p:sldId id="300" r:id="rId6"/>
    <p:sldId id="273" r:id="rId7"/>
    <p:sldId id="260" r:id="rId8"/>
    <p:sldId id="261" r:id="rId9"/>
    <p:sldId id="263" r:id="rId10"/>
    <p:sldId id="264" r:id="rId11"/>
    <p:sldId id="270" r:id="rId12"/>
    <p:sldId id="271" r:id="rId13"/>
    <p:sldId id="274" r:id="rId14"/>
    <p:sldId id="262" r:id="rId15"/>
    <p:sldId id="299" r:id="rId16"/>
    <p:sldId id="288" r:id="rId17"/>
    <p:sldId id="289" r:id="rId18"/>
    <p:sldId id="290" r:id="rId19"/>
    <p:sldId id="291" r:id="rId20"/>
    <p:sldId id="29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736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E091E-A86E-8643-89F7-DFAC85B97107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369B4-47CB-B842-8EFF-1F5D49379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99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369B4-47CB-B842-8EFF-1F5D49379F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6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F9D7D46-986B-4949-A49F-17CAC46C2A86}" type="datetimeFigureOut">
              <a:rPr lang="en-US" smtClean="0"/>
              <a:t>4/2/18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02AA64B-F0AF-F14B-915B-78EDCB999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tervene.io/questions/login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3.4(</a:t>
            </a:r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21838"/>
            <a:ext cx="7342188" cy="1659762"/>
          </a:xfrm>
        </p:spPr>
        <p:txBody>
          <a:bodyPr>
            <a:normAutofit/>
          </a:bodyPr>
          <a:lstStyle/>
          <a:p>
            <a:r>
              <a:rPr lang="en-US" dirty="0"/>
              <a:t>solve with fluency one-step and two-step problems involving</a:t>
            </a:r>
          </a:p>
          <a:p>
            <a:r>
              <a:rPr lang="en-US" dirty="0"/>
              <a:t>addition and subtraction within 1,000 using strategies based on</a:t>
            </a:r>
          </a:p>
          <a:p>
            <a:r>
              <a:rPr lang="en-US" dirty="0"/>
              <a:t>place value, properties of operations, and the relationship</a:t>
            </a:r>
          </a:p>
          <a:p>
            <a:r>
              <a:rPr lang="en-US" dirty="0"/>
              <a:t>between addition and subtraction</a:t>
            </a:r>
            <a:endParaRPr lang="en-US" dirty="0"/>
          </a:p>
        </p:txBody>
      </p:sp>
      <p:pic>
        <p:nvPicPr>
          <p:cNvPr id="4" name="Picture 3" descr="Intervene-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1" y="5332540"/>
            <a:ext cx="5178325" cy="752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960" y="6067603"/>
            <a:ext cx="154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&lt;1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1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- Student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pic>
        <p:nvPicPr>
          <p:cNvPr id="3" name="Picture 2" descr="Screen Shot 2018-04-02 at 6.43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3" y="2078566"/>
            <a:ext cx="7722602" cy="9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36341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do </a:t>
            </a:r>
            <a:r>
              <a:rPr lang="mr-IN" dirty="0" smtClean="0"/>
              <a:t>–</a:t>
            </a:r>
            <a:r>
              <a:rPr lang="en-US" dirty="0" smtClean="0"/>
              <a:t> Student </a:t>
            </a:r>
            <a:r>
              <a:rPr lang="en-US" dirty="0"/>
              <a:t>4</a:t>
            </a:r>
          </a:p>
        </p:txBody>
      </p:sp>
      <p:pic>
        <p:nvPicPr>
          <p:cNvPr id="2" name="Picture 1" descr="Screen Shot 2018-04-02 at 6.4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4" y="1769532"/>
            <a:ext cx="8635312" cy="31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850988" y="-13351"/>
            <a:ext cx="3106741" cy="62295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/>
              <a:t>We Do </a:t>
            </a:r>
            <a:r>
              <a:rPr lang="mr-IN" sz="2400" dirty="0" smtClean="0"/>
              <a:t>–</a:t>
            </a:r>
            <a:r>
              <a:rPr lang="en-US" sz="2400" dirty="0" smtClean="0"/>
              <a:t> Student 5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94612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pic>
        <p:nvPicPr>
          <p:cNvPr id="2" name="Picture 1" descr="Screen Shot 2018-04-02 at 6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67" y="922867"/>
            <a:ext cx="8381414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5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5720" y="1570453"/>
            <a:ext cx="8087213" cy="5142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Strip Diagrams help you visualize (See) word problems better. They are organized in boxes or groups and can add onto each other </a:t>
            </a:r>
          </a:p>
          <a:p>
            <a:r>
              <a:rPr lang="en-US" dirty="0" smtClean="0"/>
              <a:t>Equations have equal signs and help you take a word problem that is written in any language and turn it into math language</a:t>
            </a:r>
          </a:p>
          <a:p>
            <a:r>
              <a:rPr lang="en-US" dirty="0" smtClean="0"/>
              <a:t>In order to be successful in word problems, you need to know what words in English translate to in MATH:</a:t>
            </a:r>
          </a:p>
          <a:p>
            <a:pPr lvl="1"/>
            <a:r>
              <a:rPr lang="en-US" dirty="0" smtClean="0"/>
              <a:t>Subtract: You’re comparing two numbers.  How many more ____ than blank</a:t>
            </a:r>
            <a:endParaRPr lang="en-US" dirty="0" smtClean="0"/>
          </a:p>
          <a:p>
            <a:pPr lvl="1"/>
            <a:r>
              <a:rPr lang="en-US" dirty="0" smtClean="0"/>
              <a:t>sum means to add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67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Do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084" y="2255334"/>
            <a:ext cx="7671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3"/>
              </a:rPr>
              <a:t>Click Here to Take Your Quiz!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1859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 SLIDES FOLLOW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case you need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55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4"/>
            <a:ext cx="3832110" cy="488301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When to multiply in word problems</a:t>
            </a:r>
          </a:p>
          <a:p>
            <a:pPr lvl="1"/>
            <a:r>
              <a:rPr lang="en-US" dirty="0" smtClean="0"/>
              <a:t>Groups AND The number we’re looking for is bigger.</a:t>
            </a:r>
          </a:p>
          <a:p>
            <a:pPr lvl="1"/>
            <a:r>
              <a:rPr lang="en-US" dirty="0" smtClean="0"/>
              <a:t>Groups: Each, an, every, per</a:t>
            </a:r>
          </a:p>
          <a:p>
            <a:pPr lvl="1"/>
            <a:r>
              <a:rPr lang="en-US" dirty="0" smtClean="0"/>
              <a:t>Bigger: In all, total, combined, sum</a:t>
            </a:r>
          </a:p>
          <a:p>
            <a:r>
              <a:rPr lang="en-US" b="1" dirty="0" smtClean="0"/>
              <a:t>When to divide in word problems</a:t>
            </a:r>
          </a:p>
          <a:p>
            <a:pPr lvl="1"/>
            <a:r>
              <a:rPr lang="en-US" dirty="0"/>
              <a:t>No Groups AND The number we’re looking for is </a:t>
            </a:r>
            <a:r>
              <a:rPr lang="en-US" dirty="0" smtClean="0"/>
              <a:t>smaller</a:t>
            </a:r>
          </a:p>
          <a:p>
            <a:pPr lvl="1"/>
            <a:r>
              <a:rPr lang="en-US" dirty="0" smtClean="0"/>
              <a:t>Groups: Each, an, every, per</a:t>
            </a:r>
          </a:p>
          <a:p>
            <a:pPr lvl="1"/>
            <a:r>
              <a:rPr lang="en-US" dirty="0" err="1" smtClean="0"/>
              <a:t>Smaller:The</a:t>
            </a:r>
            <a:r>
              <a:rPr lang="en-US" dirty="0" smtClean="0"/>
              <a:t> 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has 16 boxes. He puts 24 bars of soap in </a:t>
            </a:r>
            <a:r>
              <a:rPr lang="en-US" b="1" dirty="0" smtClean="0"/>
              <a:t>each</a:t>
            </a:r>
            <a:r>
              <a:rPr lang="en-US" dirty="0" smtClean="0"/>
              <a:t> box.  How many bars of soap does he have </a:t>
            </a:r>
            <a:r>
              <a:rPr lang="en-US" b="1" dirty="0" smtClean="0"/>
              <a:t>altogethe</a:t>
            </a:r>
            <a:r>
              <a:rPr lang="en-US" dirty="0" smtClean="0"/>
              <a:t>r?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9345" y="3971987"/>
            <a:ext cx="3945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has 162 bars of soap.  He puts an equal number of bars of soap into each of 9 boxes.  How many bars of soap will be in </a:t>
            </a:r>
            <a:r>
              <a:rPr lang="en-US" b="1" dirty="0" smtClean="0"/>
              <a:t>each box</a:t>
            </a:r>
            <a:r>
              <a:rPr lang="en-US" dirty="0" smtClean="0"/>
              <a:t>? (asking for just </a:t>
            </a:r>
            <a:r>
              <a:rPr lang="en-US" b="1" dirty="0" smtClean="0"/>
              <a:t>one</a:t>
            </a:r>
            <a:r>
              <a:rPr lang="en-US" dirty="0" smtClean="0"/>
              <a:t> box)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3742" y="2559831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YES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bigger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07075" y="5189249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YES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smaller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8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624" y="1830185"/>
            <a:ext cx="3832110" cy="44628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When to add in word problems</a:t>
            </a:r>
          </a:p>
          <a:p>
            <a:pPr lvl="1"/>
            <a:r>
              <a:rPr lang="en-US" dirty="0" smtClean="0"/>
              <a:t>No Groups AND The number we’re looking for is bigger.</a:t>
            </a:r>
          </a:p>
          <a:p>
            <a:pPr lvl="1"/>
            <a:r>
              <a:rPr lang="en-US" dirty="0" smtClean="0"/>
              <a:t>In all, total, combined, sum</a:t>
            </a:r>
          </a:p>
          <a:p>
            <a:r>
              <a:rPr lang="en-US" b="1" dirty="0" smtClean="0"/>
              <a:t>When to subtract in word problems</a:t>
            </a:r>
          </a:p>
          <a:p>
            <a:pPr lvl="1"/>
            <a:r>
              <a:rPr lang="en-US" dirty="0"/>
              <a:t>No Groups AND The number we’re looking for is </a:t>
            </a:r>
            <a:r>
              <a:rPr lang="en-US" dirty="0" smtClean="0"/>
              <a:t>smaller</a:t>
            </a:r>
          </a:p>
          <a:p>
            <a:pPr lvl="1"/>
            <a:r>
              <a:rPr lang="en-US" dirty="0" smtClean="0"/>
              <a:t>The difference, how much more, compare, what’s left?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90686" y="1636501"/>
            <a:ext cx="44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rode his bike 3,452 feet on Monday and 5,439 feet on Tuesday.  How many feet did John ride his bike on </a:t>
            </a:r>
            <a:r>
              <a:rPr lang="en-US" b="1" dirty="0" smtClean="0"/>
              <a:t>Monday and Tuesday?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69345" y="4090518"/>
            <a:ext cx="3945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rode his bike 3,452 feet on Monday and 5,439 feet on Tuesday.  </a:t>
            </a:r>
            <a:r>
              <a:rPr lang="en-US" b="1" dirty="0" smtClean="0"/>
              <a:t>How</a:t>
            </a:r>
            <a:r>
              <a:rPr lang="en-US" dirty="0" smtClean="0"/>
              <a:t> </a:t>
            </a:r>
            <a:r>
              <a:rPr lang="en-US" b="1" dirty="0" smtClean="0"/>
              <a:t>many more </a:t>
            </a:r>
            <a:r>
              <a:rPr lang="en-US" dirty="0" smtClean="0"/>
              <a:t>feet did John ride his bike </a:t>
            </a:r>
            <a:r>
              <a:rPr lang="en-US" b="1" dirty="0" smtClean="0"/>
              <a:t>on Tuesday than Monday</a:t>
            </a:r>
            <a:r>
              <a:rPr lang="en-US" dirty="0" smtClean="0"/>
              <a:t>?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238289" y="1830185"/>
            <a:ext cx="0" cy="42658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83742" y="2870697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bigger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36142" y="5324713"/>
            <a:ext cx="2861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Grouping involved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We’re looking for a smaller number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SUBTRACT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5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2x1 digit multiplication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6646" y="2794000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35</a:t>
            </a:r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8</a:t>
            </a:r>
            <a:endParaRPr lang="en-US" sz="60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79510" y="2827868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42</a:t>
            </a:r>
          </a:p>
          <a:p>
            <a:r>
              <a:rPr lang="en-US" sz="6000" u="sng" dirty="0"/>
              <a:t>x</a:t>
            </a:r>
            <a:r>
              <a:rPr lang="en-US" sz="6000" u="sng" dirty="0" smtClean="0"/>
              <a:t>   6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3315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2x2 digit multiplication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58913" y="2565525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 35</a:t>
            </a:r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11</a:t>
            </a:r>
            <a:endParaRPr lang="en-US" sz="4800" u="sng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7446" y="2641850"/>
            <a:ext cx="2249487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</a:t>
            </a:r>
            <a:r>
              <a:rPr lang="en-US" sz="4800" dirty="0" smtClean="0"/>
              <a:t>  35</a:t>
            </a:r>
          </a:p>
          <a:p>
            <a:r>
              <a:rPr lang="en-US" sz="4800" u="sng" dirty="0"/>
              <a:t>x</a:t>
            </a:r>
            <a:r>
              <a:rPr lang="en-US" sz="4800" u="sng" dirty="0" smtClean="0"/>
              <a:t>  18</a:t>
            </a:r>
            <a:endParaRPr lang="en-US" sz="4800" u="sng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68800" y="2641850"/>
            <a:ext cx="0" cy="3471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5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Subtraction Regrouping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135</a:t>
            </a:r>
          </a:p>
          <a:p>
            <a:r>
              <a:rPr lang="en-US" sz="6000" u="sng" dirty="0" smtClean="0"/>
              <a:t>-    82</a:t>
            </a:r>
            <a:endParaRPr lang="en-US" sz="6000" u="sng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1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20" y="1844040"/>
            <a:ext cx="3656014" cy="695960"/>
          </a:xfrm>
        </p:spPr>
        <p:txBody>
          <a:bodyPr/>
          <a:lstStyle/>
          <a:p>
            <a:r>
              <a:rPr lang="en-US" dirty="0" smtClean="0"/>
              <a:t>Long Division</a:t>
            </a:r>
            <a:endParaRPr lang="en-US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1052513" y="3965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68800" y="2641850"/>
            <a:ext cx="0" cy="3471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pic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41" y="3244850"/>
            <a:ext cx="1656540" cy="954616"/>
          </a:xfrm>
          <a:prstGeom prst="rect">
            <a:avLst/>
          </a:prstGeom>
        </p:spPr>
      </p:pic>
      <p:pic>
        <p:nvPicPr>
          <p:cNvPr id="5" name="Picture 4" descr="pic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81" y="3295649"/>
            <a:ext cx="1887383" cy="90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79" y="1794935"/>
            <a:ext cx="7345363" cy="3931920"/>
          </a:xfrm>
        </p:spPr>
        <p:txBody>
          <a:bodyPr/>
          <a:lstStyle/>
          <a:p>
            <a:r>
              <a:rPr lang="en-US" dirty="0" smtClean="0"/>
              <a:t>Subtracting across Zeros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Fluency </a:t>
            </a:r>
            <a:r>
              <a:rPr lang="en-US" dirty="0" smtClean="0"/>
              <a:t>Practice 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100</a:t>
            </a:r>
          </a:p>
          <a:p>
            <a:r>
              <a:rPr lang="en-US" sz="6000" u="sng" dirty="0" smtClean="0"/>
              <a:t>-    82</a:t>
            </a:r>
            <a:endParaRPr lang="en-US" sz="6000" u="sng" dirty="0"/>
          </a:p>
        </p:txBody>
      </p:sp>
      <p:sp>
        <p:nvSpPr>
          <p:cNvPr id="13" name="Rectangle 12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9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Fluency Lesson </a:t>
            </a:r>
            <a:r>
              <a:rPr lang="en-US" sz="2400" dirty="0" smtClean="0"/>
              <a:t>(if necessary)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12" y="1761068"/>
            <a:ext cx="7345363" cy="3931920"/>
          </a:xfrm>
        </p:spPr>
        <p:txBody>
          <a:bodyPr/>
          <a:lstStyle/>
          <a:p>
            <a:r>
              <a:rPr lang="en-US" dirty="0" smtClean="0"/>
              <a:t>“Carrying Over” when adding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250267" y="2540000"/>
            <a:ext cx="33866" cy="3776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4944533" y="3234267"/>
            <a:ext cx="3437467" cy="16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315200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29867" y="2540000"/>
            <a:ext cx="33867" cy="3589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18941" y="2607733"/>
            <a:ext cx="76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5399" y="2607733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10667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Hundreds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00113" y="3234267"/>
            <a:ext cx="2791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   135</a:t>
            </a:r>
          </a:p>
          <a:p>
            <a:r>
              <a:rPr lang="en-US" sz="6000" u="sng" dirty="0" smtClean="0"/>
              <a:t>+  82</a:t>
            </a:r>
            <a:endParaRPr lang="en-US" sz="6000" u="sng" dirty="0"/>
          </a:p>
        </p:txBody>
      </p:sp>
      <p:sp>
        <p:nvSpPr>
          <p:cNvPr id="14" name="Rectangle 13"/>
          <p:cNvSpPr/>
          <p:nvPr/>
        </p:nvSpPr>
        <p:spPr>
          <a:xfrm>
            <a:off x="4927600" y="3657600"/>
            <a:ext cx="524933" cy="52493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63753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277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30999" y="3657600"/>
            <a:ext cx="0" cy="52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18941" y="36576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771341" y="3810000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822143" y="4097864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110008" y="3945467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25339" y="3606802"/>
            <a:ext cx="135467" cy="11853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156"/>
            <a:ext cx="8229600" cy="53588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u="sng" dirty="0" smtClean="0"/>
              <a:t>Step 1: Show what you know</a:t>
            </a:r>
          </a:p>
          <a:p>
            <a:r>
              <a:rPr lang="en-US" sz="2000" dirty="0" smtClean="0"/>
              <a:t>If there’s a vocabulary word you know, write or draw something to show you know it.</a:t>
            </a:r>
          </a:p>
          <a:p>
            <a:pPr marL="0" indent="0">
              <a:buNone/>
            </a:pPr>
            <a:r>
              <a:rPr lang="en-US" sz="2000" b="1" u="sng" dirty="0" smtClean="0"/>
              <a:t>Step </a:t>
            </a:r>
            <a:r>
              <a:rPr lang="en-US" sz="2000" b="1" u="sng" dirty="0" smtClean="0"/>
              <a:t>2: Solve and Check</a:t>
            </a:r>
          </a:p>
          <a:p>
            <a:r>
              <a:rPr lang="en-US" sz="2000" dirty="0" smtClean="0"/>
              <a:t>Add to check your subtraction,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smtClean="0"/>
              <a:t>Step 3: Eliminate and Justify</a:t>
            </a:r>
          </a:p>
          <a:p>
            <a:r>
              <a:rPr lang="en-US" sz="2000" dirty="0" smtClean="0"/>
              <a:t>Don’t just cross answers out and pick your favorite choice.  </a:t>
            </a:r>
          </a:p>
          <a:p>
            <a:r>
              <a:rPr lang="en-US" sz="2000" dirty="0" smtClean="0"/>
              <a:t>SHOW why a choice is wrong.</a:t>
            </a:r>
          </a:p>
          <a:p>
            <a:pPr marL="0" indent="0">
              <a:buNone/>
            </a:pPr>
            <a:endParaRPr lang="en-US" sz="33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565757" y="5837429"/>
            <a:ext cx="138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&lt;3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1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Lesson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019815"/>
              </p:ext>
            </p:extLst>
          </p:nvPr>
        </p:nvGraphicFramePr>
        <p:xfrm>
          <a:off x="900112" y="3033255"/>
          <a:ext cx="7345362" cy="33907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8454"/>
                <a:gridCol w="2448454"/>
                <a:gridCol w="2448454"/>
              </a:tblGrid>
              <a:tr h="156664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Bigger (in all, total, combined)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Getting Smaller (how many more, difference)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10966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Groups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(each, an,</a:t>
                      </a:r>
                      <a:r>
                        <a:rPr lang="en-US" sz="2400" baseline="0" dirty="0" smtClean="0"/>
                        <a:t> every, per)</a:t>
                      </a:r>
                      <a:endParaRPr lang="en-US" sz="240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Multiply</a:t>
                      </a:r>
                      <a:r>
                        <a:rPr lang="en-US" sz="2400" baseline="0" dirty="0" smtClean="0"/>
                        <a:t> (x)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Divide (</a:t>
                      </a:r>
                      <a:r>
                        <a:rPr lang="en-US" sz="2400" baseline="0" dirty="0" smtClean="0"/>
                        <a:t> / )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363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 Groups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Add (+)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Subtract ( - 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616521" y="1570454"/>
            <a:ext cx="7345362" cy="183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94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80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28600" algn="l" defTabSz="914400" rtl="0" eaLnBrk="1" latinLnBrk="0" hangingPunct="1">
              <a:spcBef>
                <a:spcPts val="6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65238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4859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712913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947863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60000"/>
                  <a:lumOff val="40000"/>
                </a:schemeClr>
              </a:buClr>
              <a:buFont typeface="Arial" pitchFamily="34" charset="0"/>
              <a:buChar char="•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1748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Ask 2 questions to know which operation to choose:</a:t>
            </a:r>
          </a:p>
          <a:p>
            <a:pPr lvl="1"/>
            <a:r>
              <a:rPr lang="en-US" dirty="0" smtClean="0"/>
              <a:t>Am I looking for a bigger number?</a:t>
            </a:r>
          </a:p>
          <a:p>
            <a:pPr lvl="1"/>
            <a:r>
              <a:rPr lang="en-US" dirty="0" smtClean="0"/>
              <a:t>Are there groups?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70864" y="6343870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51461" y="1134537"/>
            <a:ext cx="880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if you find an issue with fluency, go straight to the fluency sections of lesson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802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70420" y="627650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0113" y="244158"/>
            <a:ext cx="2130954" cy="4839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Do</a:t>
            </a:r>
            <a:endParaRPr lang="en-US" dirty="0"/>
          </a:p>
        </p:txBody>
      </p:sp>
      <p:pic>
        <p:nvPicPr>
          <p:cNvPr id="2" name="Picture 1" descr="Screen Shot 2018-04-02 at 6.4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515533"/>
            <a:ext cx="8682991" cy="400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6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36341" y="6219951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988" y="-13352"/>
            <a:ext cx="3106741" cy="76613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/>
              <a:t>We Do </a:t>
            </a:r>
            <a:r>
              <a:rPr lang="mr-IN" sz="2800" dirty="0" smtClean="0"/>
              <a:t>–</a:t>
            </a:r>
            <a:r>
              <a:rPr lang="en-US" sz="2800" dirty="0" smtClean="0"/>
              <a:t> Student 1</a:t>
            </a:r>
            <a:endParaRPr lang="en-US" sz="2800" dirty="0"/>
          </a:p>
        </p:txBody>
      </p:sp>
      <p:pic>
        <p:nvPicPr>
          <p:cNvPr id="3" name="Picture 2" descr="Screen Shot 2018-04-02 at 6.43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5" y="752787"/>
            <a:ext cx="8026402" cy="54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2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68820" y="6236129"/>
            <a:ext cx="81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 min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234316"/>
            <a:ext cx="8559800" cy="13398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We do - Student 2</a:t>
            </a:r>
            <a:endParaRPr lang="en-US" dirty="0"/>
          </a:p>
        </p:txBody>
      </p:sp>
      <p:pic>
        <p:nvPicPr>
          <p:cNvPr id="3" name="Picture 2" descr="Screen Shot 2018-04-02 at 6.43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7" y="1725083"/>
            <a:ext cx="7752178" cy="430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2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366</TotalTime>
  <Words>745</Words>
  <Application>Microsoft Macintosh PowerPoint</Application>
  <PresentationFormat>On-screen Show (4:3)</PresentationFormat>
  <Paragraphs>131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Capital</vt:lpstr>
      <vt:lpstr>3.4(A)</vt:lpstr>
      <vt:lpstr>PowerPoint Presentation</vt:lpstr>
      <vt:lpstr>Fluency Practice </vt:lpstr>
      <vt:lpstr>Fluency Lesson (if necessary)</vt:lpstr>
      <vt:lpstr>Problem Solving Strategies</vt:lpstr>
      <vt:lpstr>Problem Solving Lesson</vt:lpstr>
      <vt:lpstr>I Do</vt:lpstr>
      <vt:lpstr>We Do – Student 1</vt:lpstr>
      <vt:lpstr>We do - Student 2</vt:lpstr>
      <vt:lpstr>We do - Student 3</vt:lpstr>
      <vt:lpstr>We do – Student 4</vt:lpstr>
      <vt:lpstr>We Do – Student 5</vt:lpstr>
      <vt:lpstr>Debrief</vt:lpstr>
      <vt:lpstr>You Do</vt:lpstr>
      <vt:lpstr>EXTRA SLIDES FOLLOW</vt:lpstr>
      <vt:lpstr>Problem Solving Lesson </vt:lpstr>
      <vt:lpstr>Problem Solving Lesson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Misconception</dc:title>
  <dc:creator>Mac User</dc:creator>
  <cp:lastModifiedBy>Mac User</cp:lastModifiedBy>
  <cp:revision>36</cp:revision>
  <dcterms:created xsi:type="dcterms:W3CDTF">2017-09-22T23:49:10Z</dcterms:created>
  <dcterms:modified xsi:type="dcterms:W3CDTF">2018-04-03T00:10:15Z</dcterms:modified>
</cp:coreProperties>
</file>