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notesMasterIdLst>
    <p:notesMasterId r:id="rId14"/>
  </p:notesMasterIdLst>
  <p:sldIdLst>
    <p:sldId id="256" r:id="rId2"/>
    <p:sldId id="259" r:id="rId3"/>
    <p:sldId id="257" r:id="rId4"/>
    <p:sldId id="265" r:id="rId5"/>
    <p:sldId id="260" r:id="rId6"/>
    <p:sldId id="261" r:id="rId7"/>
    <p:sldId id="263" r:id="rId8"/>
    <p:sldId id="264" r:id="rId9"/>
    <p:sldId id="270" r:id="rId10"/>
    <p:sldId id="271" r:id="rId11"/>
    <p:sldId id="272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984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E091E-A86E-8643-89F7-DFAC85B97107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369B4-47CB-B842-8EFF-1F5D49379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19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369B4-47CB-B842-8EFF-1F5D49379F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9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intervene.io/questions/login.ph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4.3</a:t>
            </a:r>
            <a:r>
              <a:rPr lang="en-US" dirty="0" smtClean="0"/>
              <a:t>(E)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21838"/>
            <a:ext cx="7342188" cy="1659762"/>
          </a:xfrm>
        </p:spPr>
        <p:txBody>
          <a:bodyPr>
            <a:normAutofit/>
          </a:bodyPr>
          <a:lstStyle/>
          <a:p>
            <a:r>
              <a:rPr lang="en-US" dirty="0"/>
              <a:t>represent and solve addition and subtraction of fractions</a:t>
            </a:r>
          </a:p>
          <a:p>
            <a:r>
              <a:rPr lang="en-US" dirty="0"/>
              <a:t>with equal denominators using objects and pictorial</a:t>
            </a:r>
          </a:p>
          <a:p>
            <a:r>
              <a:rPr lang="en-US" dirty="0"/>
              <a:t>models that build to the number line and properties of</a:t>
            </a:r>
          </a:p>
          <a:p>
            <a:r>
              <a:rPr lang="en-US" dirty="0"/>
              <a:t>operations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3960" y="6067603"/>
            <a:ext cx="154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&lt;1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do </a:t>
            </a:r>
            <a:r>
              <a:rPr lang="mr-IN" dirty="0"/>
              <a:t>–</a:t>
            </a:r>
            <a:r>
              <a:rPr lang="en-US" dirty="0"/>
              <a:t> Student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94612" y="627650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 smtClean="0"/>
              <a:t>min</a:t>
            </a:r>
            <a:endParaRPr lang="en-US" dirty="0"/>
          </a:p>
        </p:txBody>
      </p:sp>
      <p:pic>
        <p:nvPicPr>
          <p:cNvPr id="6" name="Picture 5" descr="Screen Shot 2018-03-14 at 4.56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405749"/>
            <a:ext cx="7214853" cy="506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45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624" y="1830185"/>
            <a:ext cx="3832110" cy="446288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Numerator </a:t>
            </a:r>
            <a:r>
              <a:rPr lang="mr-IN" dirty="0" smtClean="0"/>
              <a:t>–</a:t>
            </a:r>
            <a:r>
              <a:rPr lang="en-US" dirty="0" smtClean="0"/>
              <a:t> number of taken (usually shaded) pieces in the whole</a:t>
            </a:r>
          </a:p>
          <a:p>
            <a:r>
              <a:rPr lang="en-US" dirty="0" smtClean="0"/>
              <a:t>Denominator </a:t>
            </a:r>
            <a:r>
              <a:rPr lang="mr-IN" dirty="0" smtClean="0"/>
              <a:t>–</a:t>
            </a:r>
            <a:r>
              <a:rPr lang="en-US" dirty="0" smtClean="0"/>
              <a:t> number of equal parts in 1 </a:t>
            </a:r>
            <a:r>
              <a:rPr lang="en-US" dirty="0" smtClean="0"/>
              <a:t>whole</a:t>
            </a:r>
          </a:p>
          <a:p>
            <a:r>
              <a:rPr lang="en-US" dirty="0" smtClean="0"/>
              <a:t>When to add fractions</a:t>
            </a:r>
          </a:p>
          <a:p>
            <a:pPr lvl="1"/>
            <a:r>
              <a:rPr lang="en-US" dirty="0" smtClean="0"/>
              <a:t>In all, total, combined, sum</a:t>
            </a:r>
            <a:endParaRPr lang="en-US" dirty="0" smtClean="0"/>
          </a:p>
          <a:p>
            <a:r>
              <a:rPr lang="en-US" dirty="0" smtClean="0"/>
              <a:t>When to subtract fractions</a:t>
            </a:r>
          </a:p>
          <a:p>
            <a:pPr lvl="1"/>
            <a:r>
              <a:rPr lang="en-US" dirty="0" smtClean="0"/>
              <a:t>The difference, how much more, compare, what’s left?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 smtClean="0"/>
              <a:t>min</a:t>
            </a:r>
            <a:endParaRPr lang="en-US" dirty="0"/>
          </a:p>
        </p:txBody>
      </p:sp>
      <p:pic>
        <p:nvPicPr>
          <p:cNvPr id="10" name="Picture 9" descr="Screen Shot 2018-03-14 at 1.00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34" y="2634244"/>
            <a:ext cx="1585319" cy="1325293"/>
          </a:xfrm>
          <a:prstGeom prst="rect">
            <a:avLst/>
          </a:prstGeom>
        </p:spPr>
      </p:pic>
      <p:pic>
        <p:nvPicPr>
          <p:cNvPr id="11" name="Picture 10" descr="Screen Shot 2018-03-14 at 12.59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956" y="2617311"/>
            <a:ext cx="1585319" cy="13114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2222" y="2692401"/>
            <a:ext cx="14054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+</a:t>
            </a:r>
            <a:endParaRPr lang="en-US" sz="4400" dirty="0"/>
          </a:p>
        </p:txBody>
      </p:sp>
      <p:pic>
        <p:nvPicPr>
          <p:cNvPr id="12" name="Picture 11" descr="Screen Shot 2018-03-14 at 1.00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34" y="5132379"/>
            <a:ext cx="1585319" cy="1325293"/>
          </a:xfrm>
          <a:prstGeom prst="rect">
            <a:avLst/>
          </a:prstGeom>
        </p:spPr>
      </p:pic>
      <p:pic>
        <p:nvPicPr>
          <p:cNvPr id="13" name="Picture 12" descr="Screen Shot 2018-03-14 at 12.59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956" y="5124764"/>
            <a:ext cx="1585319" cy="131141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62222" y="4895671"/>
            <a:ext cx="1405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-</a:t>
            </a:r>
            <a:endParaRPr lang="en-US" sz="7200" dirty="0"/>
          </a:p>
        </p:txBody>
      </p:sp>
      <p:sp>
        <p:nvSpPr>
          <p:cNvPr id="8" name="TextBox 7"/>
          <p:cNvSpPr txBox="1"/>
          <p:nvPr/>
        </p:nvSpPr>
        <p:spPr>
          <a:xfrm>
            <a:off x="4390686" y="1636501"/>
            <a:ext cx="4498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 ate 5/10 of a sandwich and John ate 2/10 of a sandwich. </a:t>
            </a:r>
            <a:r>
              <a:rPr lang="en-US" b="1" dirty="0" smtClean="0"/>
              <a:t>How much did they eat in all?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04809" y="4209049"/>
            <a:ext cx="3945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 ate 5/10 of a sandwich and John ate 2/10 of a sandwich</a:t>
            </a:r>
            <a:r>
              <a:rPr lang="en-US" dirty="0" smtClean="0"/>
              <a:t>. </a:t>
            </a:r>
            <a:r>
              <a:rPr lang="en-US" b="1" dirty="0" smtClean="0"/>
              <a:t>How much more did Rob eat than John? 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238289" y="1830185"/>
            <a:ext cx="0" cy="42658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824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</a:t>
            </a:r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084" y="2255334"/>
            <a:ext cx="7671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hlinkClick r:id="rId3"/>
              </a:rPr>
              <a:t>Click Here to Take Your Quiz!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793591"/>
            <a:ext cx="7345363" cy="136427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Add or Subtract the Fractions for #1 and #2</a:t>
            </a:r>
          </a:p>
          <a:p>
            <a:r>
              <a:rPr lang="en-US" sz="2800" dirty="0" smtClean="0"/>
              <a:t>What is the shaded fraction for #3?</a:t>
            </a:r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03647" y="2994721"/>
            <a:ext cx="7929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1.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05243" y="3036042"/>
            <a:ext cx="7929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2.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90795" y="3033631"/>
            <a:ext cx="7929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</a:t>
            </a:r>
            <a:r>
              <a:rPr lang="en-US" sz="6000" dirty="0" smtClean="0"/>
              <a:t>.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261117" y="3174801"/>
            <a:ext cx="0" cy="320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08229" y="3174801"/>
            <a:ext cx="0" cy="320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941900" y="6298120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smtClean="0"/>
              <a:t>min</a:t>
            </a:r>
            <a:endParaRPr lang="en-US" dirty="0"/>
          </a:p>
        </p:txBody>
      </p:sp>
      <p:pic>
        <p:nvPicPr>
          <p:cNvPr id="8" name="Picture 7" descr="Screen Shot 2018-03-14 at 12.58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90" y="4270039"/>
            <a:ext cx="2009475" cy="2028081"/>
          </a:xfrm>
          <a:prstGeom prst="rect">
            <a:avLst/>
          </a:prstGeom>
        </p:spPr>
      </p:pic>
      <p:pic>
        <p:nvPicPr>
          <p:cNvPr id="11" name="Picture 10" descr="pic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23" y="4608705"/>
            <a:ext cx="1769976" cy="1047028"/>
          </a:xfrm>
          <a:prstGeom prst="rect">
            <a:avLst/>
          </a:prstGeom>
        </p:spPr>
      </p:pic>
      <p:pic>
        <p:nvPicPr>
          <p:cNvPr id="15" name="Picture 14" descr="pic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29" y="4624917"/>
            <a:ext cx="1656695" cy="9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65279" y="6281847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&lt;2 </a:t>
            </a:r>
            <a:r>
              <a:rPr lang="en-US" dirty="0"/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624" y="1830185"/>
            <a:ext cx="3832110" cy="446288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Numerator </a:t>
            </a:r>
            <a:r>
              <a:rPr lang="mr-IN" dirty="0" smtClean="0"/>
              <a:t>–</a:t>
            </a:r>
            <a:r>
              <a:rPr lang="en-US" dirty="0" smtClean="0"/>
              <a:t> number of taken (usually shaded) pieces in the whole</a:t>
            </a:r>
          </a:p>
          <a:p>
            <a:r>
              <a:rPr lang="en-US" dirty="0" smtClean="0"/>
              <a:t>Denominator </a:t>
            </a:r>
            <a:r>
              <a:rPr lang="mr-IN" dirty="0" smtClean="0"/>
              <a:t>–</a:t>
            </a:r>
            <a:r>
              <a:rPr lang="en-US" dirty="0" smtClean="0"/>
              <a:t> number of equal parts in 1 </a:t>
            </a:r>
            <a:r>
              <a:rPr lang="en-US" dirty="0" smtClean="0"/>
              <a:t>whole</a:t>
            </a:r>
          </a:p>
          <a:p>
            <a:r>
              <a:rPr lang="en-US" dirty="0" smtClean="0"/>
              <a:t>When to add fractions</a:t>
            </a:r>
          </a:p>
          <a:p>
            <a:pPr lvl="1"/>
            <a:r>
              <a:rPr lang="en-US" dirty="0" smtClean="0"/>
              <a:t>In all, total, combined, sum</a:t>
            </a:r>
            <a:endParaRPr lang="en-US" dirty="0" smtClean="0"/>
          </a:p>
          <a:p>
            <a:r>
              <a:rPr lang="en-US" dirty="0" smtClean="0"/>
              <a:t>When to subtract fractions</a:t>
            </a:r>
          </a:p>
          <a:p>
            <a:pPr lvl="1"/>
            <a:r>
              <a:rPr lang="en-US" dirty="0" smtClean="0"/>
              <a:t>The difference, how much more, compare, what’s left?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 smtClean="0"/>
              <a:t>min</a:t>
            </a:r>
            <a:endParaRPr lang="en-US" dirty="0"/>
          </a:p>
        </p:txBody>
      </p:sp>
      <p:pic>
        <p:nvPicPr>
          <p:cNvPr id="10" name="Picture 9" descr="Screen Shot 2018-03-14 at 1.00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34" y="2634244"/>
            <a:ext cx="1585319" cy="1325293"/>
          </a:xfrm>
          <a:prstGeom prst="rect">
            <a:avLst/>
          </a:prstGeom>
        </p:spPr>
      </p:pic>
      <p:pic>
        <p:nvPicPr>
          <p:cNvPr id="11" name="Picture 10" descr="Screen Shot 2018-03-14 at 12.59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956" y="2617311"/>
            <a:ext cx="1585319" cy="13114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2222" y="2692401"/>
            <a:ext cx="14054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+</a:t>
            </a:r>
            <a:endParaRPr lang="en-US" sz="4400" dirty="0"/>
          </a:p>
        </p:txBody>
      </p:sp>
      <p:pic>
        <p:nvPicPr>
          <p:cNvPr id="12" name="Picture 11" descr="Screen Shot 2018-03-14 at 1.00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34" y="5132379"/>
            <a:ext cx="1585319" cy="1325293"/>
          </a:xfrm>
          <a:prstGeom prst="rect">
            <a:avLst/>
          </a:prstGeom>
        </p:spPr>
      </p:pic>
      <p:pic>
        <p:nvPicPr>
          <p:cNvPr id="13" name="Picture 12" descr="Screen Shot 2018-03-14 at 12.59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956" y="5124764"/>
            <a:ext cx="1585319" cy="131141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62222" y="4895671"/>
            <a:ext cx="1405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-</a:t>
            </a:r>
            <a:endParaRPr lang="en-US" sz="7200" dirty="0"/>
          </a:p>
        </p:txBody>
      </p:sp>
      <p:sp>
        <p:nvSpPr>
          <p:cNvPr id="8" name="TextBox 7"/>
          <p:cNvSpPr txBox="1"/>
          <p:nvPr/>
        </p:nvSpPr>
        <p:spPr>
          <a:xfrm>
            <a:off x="4390686" y="1636501"/>
            <a:ext cx="4498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 ate 5/10 of a sandwich and John ate 2/10 of a sandwich. </a:t>
            </a:r>
            <a:r>
              <a:rPr lang="en-US" b="1" dirty="0" smtClean="0"/>
              <a:t>How much did they eat in all?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04809" y="4209049"/>
            <a:ext cx="3945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 ate 5/10 of a sandwich and John ate 2/10 of a sandwich</a:t>
            </a:r>
            <a:r>
              <a:rPr lang="en-US" dirty="0" smtClean="0"/>
              <a:t>. </a:t>
            </a:r>
            <a:r>
              <a:rPr lang="en-US" b="1" dirty="0" smtClean="0"/>
              <a:t>How much more did Rob eat than John? 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238289" y="1830185"/>
            <a:ext cx="0" cy="42658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038" y="65900"/>
            <a:ext cx="7345362" cy="1339850"/>
          </a:xfrm>
        </p:spPr>
        <p:txBody>
          <a:bodyPr/>
          <a:lstStyle/>
          <a:p>
            <a:r>
              <a:rPr lang="en-US" dirty="0" smtClean="0"/>
              <a:t>I </a:t>
            </a:r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70420" y="627650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 smtClean="0"/>
              <a:t>min</a:t>
            </a:r>
            <a:endParaRPr lang="en-US" dirty="0"/>
          </a:p>
        </p:txBody>
      </p:sp>
      <p:pic>
        <p:nvPicPr>
          <p:cNvPr id="6" name="Picture 5" descr="Screen Shot 2018-03-14 at 4.56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405749"/>
            <a:ext cx="7214853" cy="506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7" name="Picture 6" descr="Screen Shot 2018-03-14 at 4.56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8" y="1288117"/>
            <a:ext cx="7846624" cy="5118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36341" y="6219951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 smtClean="0"/>
              <a:t>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68820" y="623612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</a:t>
            </a:r>
            <a:r>
              <a:rPr lang="en-US" dirty="0" smtClean="0"/>
              <a:t>min</a:t>
            </a:r>
            <a:endParaRPr lang="en-US" dirty="0"/>
          </a:p>
        </p:txBody>
      </p:sp>
      <p:pic>
        <p:nvPicPr>
          <p:cNvPr id="7" name="Picture 6" descr="Screen Shot 2018-03-14 at 4.56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3" y="1136650"/>
            <a:ext cx="7332133" cy="55387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193" y="234316"/>
            <a:ext cx="3334474" cy="1339850"/>
          </a:xfrm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r>
              <a:rPr lang="en-US" sz="3200" dirty="0" smtClean="0"/>
              <a:t>We do - Student </a:t>
            </a:r>
            <a:r>
              <a:rPr lang="en-US" sz="3200" dirty="0" smtClean="0"/>
              <a:t>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36341" y="627650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</a:t>
            </a:r>
            <a:r>
              <a:rPr lang="en-US" dirty="0" smtClean="0"/>
              <a:t>min</a:t>
            </a:r>
            <a:endParaRPr lang="en-US" dirty="0"/>
          </a:p>
        </p:txBody>
      </p:sp>
      <p:pic>
        <p:nvPicPr>
          <p:cNvPr id="7" name="Picture 6" descr="Screen Shot 2018-03-14 at 4.56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65" y="1428750"/>
            <a:ext cx="7327901" cy="505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6341" y="627650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 smtClean="0"/>
              <a:t>min</a:t>
            </a:r>
            <a:endParaRPr lang="en-US" dirty="0"/>
          </a:p>
        </p:txBody>
      </p:sp>
      <p:pic>
        <p:nvPicPr>
          <p:cNvPr id="5" name="Picture 4" descr="Screen Shot 2018-03-14 at 4.56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44158"/>
            <a:ext cx="7778003" cy="605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22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211</TotalTime>
  <Words>353</Words>
  <Application>Microsoft Macintosh PowerPoint</Application>
  <PresentationFormat>On-screen Show (4:3)</PresentationFormat>
  <Paragraphs>57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Capital</vt:lpstr>
      <vt:lpstr>4.3(E)</vt:lpstr>
      <vt:lpstr>Fluency Practice</vt:lpstr>
      <vt:lpstr>Problem Solving Strategies</vt:lpstr>
      <vt:lpstr>Lesson </vt:lpstr>
      <vt:lpstr>I Do</vt:lpstr>
      <vt:lpstr>We Do – Student 1</vt:lpstr>
      <vt:lpstr>We do - Student 2</vt:lpstr>
      <vt:lpstr>We do - Student 3</vt:lpstr>
      <vt:lpstr>PowerPoint Presentation</vt:lpstr>
      <vt:lpstr>We do – Student 5</vt:lpstr>
      <vt:lpstr>Debrief</vt:lpstr>
      <vt:lpstr>You Do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Mac User</cp:lastModifiedBy>
  <cp:revision>20</cp:revision>
  <dcterms:created xsi:type="dcterms:W3CDTF">2017-09-22T23:49:10Z</dcterms:created>
  <dcterms:modified xsi:type="dcterms:W3CDTF">2018-03-14T22:12:25Z</dcterms:modified>
</cp:coreProperties>
</file>