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6" r:id="rId1"/>
  </p:sldMasterIdLst>
  <p:notesMasterIdLst>
    <p:notesMasterId r:id="rId19"/>
  </p:notesMasterIdLst>
  <p:sldIdLst>
    <p:sldId id="256" r:id="rId2"/>
    <p:sldId id="259" r:id="rId3"/>
    <p:sldId id="257" r:id="rId4"/>
    <p:sldId id="273" r:id="rId5"/>
    <p:sldId id="265" r:id="rId6"/>
    <p:sldId id="278" r:id="rId7"/>
    <p:sldId id="275" r:id="rId8"/>
    <p:sldId id="276" r:id="rId9"/>
    <p:sldId id="277" r:id="rId10"/>
    <p:sldId id="260" r:id="rId11"/>
    <p:sldId id="261" r:id="rId12"/>
    <p:sldId id="263" r:id="rId13"/>
    <p:sldId id="264" r:id="rId14"/>
    <p:sldId id="270" r:id="rId15"/>
    <p:sldId id="271" r:id="rId16"/>
    <p:sldId id="274" r:id="rId17"/>
    <p:sldId id="262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75" d="100"/>
          <a:sy n="75" d="100"/>
        </p:scale>
        <p:origin x="-1048" y="-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2E091E-A86E-8643-89F7-DFAC85B97107}" type="datetimeFigureOut">
              <a:rPr lang="en-US" smtClean="0"/>
              <a:t>3/15/18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8369B4-47CB-B842-8EFF-1F5D49379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419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8369B4-47CB-B842-8EFF-1F5D49379F5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5997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8369B4-47CB-B842-8EFF-1F5D49379F5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4965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8" name="Rectangle 7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>
              <a:spLocks/>
            </p:cNvSpPr>
            <p:nvPr/>
          </p:nvSpPr>
          <p:spPr>
            <a:xfrm>
              <a:off x="562843" y="475488"/>
              <a:ext cx="7982712" cy="5888736"/>
            </a:xfrm>
            <a:prstGeom prst="rect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562842" y="6133646"/>
              <a:ext cx="7982712" cy="1472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562843" y="457200"/>
              <a:ext cx="7982712" cy="25786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3950"/>
            <a:ext cx="7342188" cy="1924050"/>
          </a:xfrm>
        </p:spPr>
        <p:txBody>
          <a:bodyPr anchor="b" anchorCtr="0">
            <a:noAutofit/>
          </a:bodyPr>
          <a:lstStyle>
            <a:lvl1pPr>
              <a:defRPr sz="5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429000"/>
            <a:ext cx="7342188" cy="1752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3741" y="6122894"/>
            <a:ext cx="2133600" cy="259317"/>
          </a:xfrm>
        </p:spPr>
        <p:txBody>
          <a:bodyPr/>
          <a:lstStyle/>
          <a:p>
            <a:fld id="{FF9D7D46-986B-4949-A49F-17CAC46C2A86}" type="datetimeFigureOut">
              <a:rPr lang="en-US" smtClean="0"/>
              <a:t>3/15/18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2894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91000" y="6122894"/>
            <a:ext cx="762000" cy="271463"/>
          </a:xfrm>
        </p:spPr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182880" y="173699"/>
                <a:ext cx="8778240" cy="6510602"/>
                <a:chOff x="182880" y="173699"/>
                <a:chExt cx="8778240" cy="6510602"/>
              </a:xfrm>
            </p:grpSpPr>
            <p:sp>
              <p:nvSpPr>
                <p:cNvPr id="29" name="Rectangle 28"/>
                <p:cNvSpPr/>
                <p:nvPr/>
              </p:nvSpPr>
              <p:spPr>
                <a:xfrm>
                  <a:off x="182880" y="173699"/>
                  <a:ext cx="8778240" cy="651060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noFill/>
                </a:ln>
                <a:effectLst>
                  <a:outerShdw blurRad="63500" sx="101000" sy="101000" algn="ctr" rotWithShape="0">
                    <a:prstClr val="black">
                      <a:alpha val="40000"/>
                    </a:prstClr>
                  </a:outerShdw>
                </a:effectLst>
                <a:scene3d>
                  <a:camera prst="perspectiveFront" fov="4800000"/>
                  <a:lightRig rig="threePt" dir="t"/>
                </a:scene3d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0" name="Group 10"/>
                <p:cNvGrpSpPr/>
                <p:nvPr/>
              </p:nvGrpSpPr>
              <p:grpSpPr>
                <a:xfrm>
                  <a:off x="256032" y="237744"/>
                  <a:ext cx="8622792" cy="6364224"/>
                  <a:chOff x="247157" y="247430"/>
                  <a:chExt cx="8622792" cy="6364224"/>
                </a:xfrm>
              </p:grpSpPr>
              <p:sp>
                <p:nvSpPr>
                  <p:cNvPr id="31" name="Rectangle 30"/>
                  <p:cNvSpPr>
                    <a:spLocks/>
                  </p:cNvSpPr>
                  <p:nvPr/>
                </p:nvSpPr>
                <p:spPr>
                  <a:xfrm>
                    <a:off x="247157" y="247430"/>
                    <a:ext cx="8622792" cy="636422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/>
                  </a:p>
                </p:txBody>
              </p:sp>
              <p:cxnSp>
                <p:nvCxnSpPr>
                  <p:cNvPr id="32" name="Straight Connector 31"/>
                  <p:cNvCxnSpPr/>
                  <p:nvPr/>
                </p:nvCxnSpPr>
                <p:spPr>
                  <a:xfrm>
                    <a:off x="247157" y="6389024"/>
                    <a:ext cx="8622792" cy="15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sp>
            <p:nvSpPr>
              <p:cNvPr id="28" name="Rectangle 27"/>
              <p:cNvSpPr/>
              <p:nvPr/>
            </p:nvSpPr>
            <p:spPr>
              <a:xfrm rot="5400000">
                <a:off x="801086" y="3274090"/>
                <a:ext cx="6135624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  <p:sp>
          <p:nvSpPr>
            <p:cNvPr id="25" name="Rectangle 24"/>
            <p:cNvSpPr/>
            <p:nvPr/>
          </p:nvSpPr>
          <p:spPr>
            <a:xfrm rot="10800000">
              <a:off x="258763" y="1594462"/>
              <a:ext cx="357530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694329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672323"/>
            <a:ext cx="3008313" cy="340304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352892" y="310123"/>
            <a:ext cx="3398837" cy="1204912"/>
          </a:xfrm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0" name="Rectangle 19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1" name="Straight Connector 2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7" name="Rectangle 16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691640"/>
            <a:ext cx="3008376" cy="914400"/>
          </a:xfrm>
        </p:spPr>
        <p:txBody>
          <a:bodyPr anchor="b">
            <a:no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38559" y="612775"/>
            <a:ext cx="4114800" cy="546811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2" y="2670048"/>
            <a:ext cx="3008376" cy="340156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7" name="Group 16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1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2" name="Rectangle 21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3" name="Straight Connector 22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20" name="Rectangle 19"/>
            <p:cNvSpPr/>
            <p:nvPr/>
          </p:nvSpPr>
          <p:spPr>
            <a:xfrm>
              <a:off x="256032" y="4203192"/>
              <a:ext cx="8622792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1" y="4287819"/>
            <a:ext cx="8021977" cy="916193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6347" y="331694"/>
            <a:ext cx="8421624" cy="3783106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1" y="5271247"/>
            <a:ext cx="8021977" cy="1013011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4" name="Rectangle 13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6" name="Rectangle 15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7" name="Straight Connector 16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8" name="Rectangle 17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4" name="Group 13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7" name="Rectangle 16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19" name="Straight Connector 18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8" name="Rectangle 17"/>
            <p:cNvSpPr/>
            <p:nvPr/>
          </p:nvSpPr>
          <p:spPr>
            <a:xfrm rot="5400000">
              <a:off x="4242277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399" y="609600"/>
            <a:ext cx="1416423" cy="5516563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222" y="609600"/>
            <a:ext cx="6279777" cy="55165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9" name="Rectangle 18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1" name="Rectangle 20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12" name="Rectangle 11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11"/>
            <p:cNvGrpSpPr/>
            <p:nvPr/>
          </p:nvGrpSpPr>
          <p:grpSpPr>
            <a:xfrm>
              <a:off x="562842" y="475488"/>
              <a:ext cx="7982713" cy="5888736"/>
              <a:chOff x="562842" y="475488"/>
              <a:chExt cx="7982713" cy="5888736"/>
            </a:xfrm>
          </p:grpSpPr>
          <p:sp>
            <p:nvSpPr>
              <p:cNvPr id="8" name="Rectangle 7"/>
              <p:cNvSpPr>
                <a:spLocks/>
              </p:cNvSpPr>
              <p:nvPr/>
            </p:nvSpPr>
            <p:spPr>
              <a:xfrm>
                <a:off x="562843" y="475488"/>
                <a:ext cx="7982712" cy="5888736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562842" y="6133646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562842" y="3427528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0113" y="3442447"/>
            <a:ext cx="7345362" cy="1532965"/>
          </a:xfrm>
        </p:spPr>
        <p:txBody>
          <a:bodyPr anchor="b" anchorCtr="0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0113" y="5029200"/>
            <a:ext cx="7345362" cy="9906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9259" y="6122894"/>
            <a:ext cx="2133600" cy="259317"/>
          </a:xfrm>
        </p:spPr>
        <p:txBody>
          <a:bodyPr/>
          <a:lstStyle/>
          <a:p>
            <a:fld id="{FF9D7D46-986B-4949-A49F-17CAC46C2A86}" type="datetimeFigureOut">
              <a:rPr lang="en-US" smtClean="0"/>
              <a:t>3/15/18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4401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636493" y="533400"/>
            <a:ext cx="7836408" cy="2828925"/>
          </a:xfrm>
        </p:spPr>
        <p:txBody>
          <a:bodyPr>
            <a:normAutofit/>
          </a:bodyPr>
          <a:lstStyle>
            <a:lvl1pPr>
              <a:buNone/>
              <a:defRPr sz="20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2" name="Rectangle 11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7" name="Rectangle 26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3" y="1371600"/>
            <a:ext cx="7345362" cy="1676400"/>
          </a:xfrm>
        </p:spPr>
        <p:txBody>
          <a:bodyPr anchor="b" anchorCtr="0">
            <a:noAutofit/>
          </a:bodyPr>
          <a:lstStyle>
            <a:lvl1pPr algn="ctr">
              <a:defRPr sz="5400" b="0" i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3" y="3134566"/>
            <a:ext cx="7345362" cy="1500187"/>
          </a:xfrm>
        </p:spPr>
        <p:txBody>
          <a:bodyPr anchor="t" anchorCtr="0"/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21" name="Rectangle 2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3" name="Rectangle 2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5" name="Rectangle 24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111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9" name="Rectangle 2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32" name="Rectangle 31"/>
                <p:cNvSpPr/>
                <p:nvPr/>
              </p:nvSpPr>
              <p:spPr>
                <a:xfrm>
                  <a:off x="247157" y="1612392"/>
                  <a:ext cx="8622792" cy="64008"/>
                </a:xfrm>
                <a:prstGeom prst="rect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3175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</p:grpSp>
        </p:grpSp>
        <p:cxnSp>
          <p:nvCxnSpPr>
            <p:cNvPr id="23" name="Straight Connector 22"/>
            <p:cNvCxnSpPr/>
            <p:nvPr/>
          </p:nvCxnSpPr>
          <p:spPr>
            <a:xfrm rot="16200000" flipH="1">
              <a:off x="2217480" y="4026438"/>
              <a:ext cx="4711326" cy="2286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01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301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45539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45539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5" name="Rectangle 14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7" name="Rectangle 16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1" name="Rectangle 1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3" name="Rectangle 1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9" name="Rectangle 1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33" name="Rectangle 32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169892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147888"/>
            <a:ext cx="3008313" cy="3262313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0113" y="244158"/>
            <a:ext cx="7345362" cy="1339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2" y="2133601"/>
            <a:ext cx="7345363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3840" y="6371591"/>
            <a:ext cx="2133600" cy="2593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</a:defRPr>
            </a:lvl1pPr>
          </a:lstStyle>
          <a:p>
            <a:fld id="{FF9D7D46-986B-4949-A49F-17CAC46C2A86}" type="datetimeFigureOut">
              <a:rPr lang="en-US" smtClean="0"/>
              <a:t>3/15/18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58840" y="6371591"/>
            <a:ext cx="2895600" cy="2578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0" y="6356350"/>
            <a:ext cx="762000" cy="2714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  <p:sldLayoutId id="2147483779" r:id="rId13"/>
    <p:sldLayoutId id="2147483780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794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80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366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2652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485900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712913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947863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174875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intervene.io/questions/login.php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4.4(A)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96021" y="3521838"/>
            <a:ext cx="5825579" cy="1659762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add and subtract whole numbers and decimals to the</a:t>
            </a:r>
          </a:p>
          <a:p>
            <a:pPr algn="l"/>
            <a:r>
              <a:rPr lang="en-US" dirty="0" smtClean="0"/>
              <a:t>hundredths place using the standard algorithm</a:t>
            </a:r>
            <a:endParaRPr lang="en-US" dirty="0"/>
          </a:p>
        </p:txBody>
      </p:sp>
      <p:pic>
        <p:nvPicPr>
          <p:cNvPr id="4" name="Picture 3" descr="Intervene-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021" y="5332540"/>
            <a:ext cx="5178325" cy="75222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53960" y="6067603"/>
            <a:ext cx="1540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&lt;1 min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5169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6038" y="65900"/>
            <a:ext cx="7345362" cy="1339850"/>
          </a:xfrm>
        </p:spPr>
        <p:txBody>
          <a:bodyPr/>
          <a:lstStyle/>
          <a:p>
            <a:r>
              <a:rPr lang="en-US" dirty="0" smtClean="0"/>
              <a:t>I Do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970420" y="6276509"/>
            <a:ext cx="818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  <a:r>
              <a:rPr lang="en-US" dirty="0" smtClean="0"/>
              <a:t> min</a:t>
            </a:r>
            <a:endParaRPr lang="en-US" dirty="0"/>
          </a:p>
        </p:txBody>
      </p:sp>
      <p:pic>
        <p:nvPicPr>
          <p:cNvPr id="7" name="Picture 6" descr="Screen Shot 2018-03-14 at 5.13.4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233" y="1902883"/>
            <a:ext cx="8014762" cy="3972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5646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Do </a:t>
            </a:r>
            <a:r>
              <a:rPr lang="mr-IN" dirty="0" smtClean="0"/>
              <a:t>–</a:t>
            </a:r>
            <a:r>
              <a:rPr lang="en-US" dirty="0" smtClean="0"/>
              <a:t> Student 1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836341" y="6219951"/>
            <a:ext cx="818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  <a:r>
              <a:rPr lang="en-US" dirty="0" smtClean="0"/>
              <a:t> min</a:t>
            </a:r>
            <a:endParaRPr lang="en-US" dirty="0"/>
          </a:p>
        </p:txBody>
      </p:sp>
      <p:pic>
        <p:nvPicPr>
          <p:cNvPr id="10" name="Picture 9" descr="Screen Shot 2018-03-14 at 5.14.0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933" y="1838008"/>
            <a:ext cx="7893274" cy="425799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710246" y="1214676"/>
            <a:ext cx="5774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if you find an issue with fluency, move quickly to the fluency parts of the problems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35873231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868820" y="6236129"/>
            <a:ext cx="818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 min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867" y="234316"/>
            <a:ext cx="8559800" cy="1339850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dirty="0" smtClean="0"/>
              <a:t>We do - Student 2</a:t>
            </a:r>
            <a:endParaRPr lang="en-US" dirty="0"/>
          </a:p>
        </p:txBody>
      </p:sp>
      <p:pic>
        <p:nvPicPr>
          <p:cNvPr id="8" name="Picture 7" descr="Screen Shot 2018-03-14 at 5.14.1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532" y="1771649"/>
            <a:ext cx="7309973" cy="446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7123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</a:t>
            </a:r>
            <a:r>
              <a:rPr lang="en-US" dirty="0" smtClean="0"/>
              <a:t>e do - Student 3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836341" y="6276509"/>
            <a:ext cx="818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 min</a:t>
            </a:r>
            <a:endParaRPr lang="en-US" dirty="0"/>
          </a:p>
        </p:txBody>
      </p:sp>
      <p:pic>
        <p:nvPicPr>
          <p:cNvPr id="8" name="Picture 7" descr="Screen Shot 2018-03-14 at 5.13.3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500" y="1881717"/>
            <a:ext cx="8198236" cy="313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4847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836341" y="6276509"/>
            <a:ext cx="818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  <a:r>
              <a:rPr lang="en-US" dirty="0" smtClean="0"/>
              <a:t> min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00113" y="244158"/>
            <a:ext cx="7345362" cy="1339850"/>
          </a:xfrm>
        </p:spPr>
        <p:txBody>
          <a:bodyPr>
            <a:normAutofit/>
          </a:bodyPr>
          <a:lstStyle/>
          <a:p>
            <a:r>
              <a:rPr lang="en-US" dirty="0"/>
              <a:t>W</a:t>
            </a:r>
            <a:r>
              <a:rPr lang="en-US" dirty="0" smtClean="0"/>
              <a:t>e do </a:t>
            </a:r>
            <a:r>
              <a:rPr lang="mr-IN" dirty="0" smtClean="0"/>
              <a:t>–</a:t>
            </a:r>
            <a:r>
              <a:rPr lang="en-US" dirty="0" smtClean="0"/>
              <a:t> Student </a:t>
            </a:r>
            <a:r>
              <a:rPr lang="en-US" dirty="0"/>
              <a:t>4</a:t>
            </a:r>
          </a:p>
        </p:txBody>
      </p:sp>
      <p:pic>
        <p:nvPicPr>
          <p:cNvPr id="9" name="Picture 8" descr="Screen Shot 2018-03-14 at 5.14.1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286" y="1869015"/>
            <a:ext cx="8628967" cy="2330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2224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do </a:t>
            </a:r>
            <a:r>
              <a:rPr lang="mr-IN" dirty="0"/>
              <a:t>–</a:t>
            </a:r>
            <a:r>
              <a:rPr lang="en-US" dirty="0"/>
              <a:t> Student </a:t>
            </a:r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94612" y="6276509"/>
            <a:ext cx="818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  <a:r>
              <a:rPr lang="en-US" dirty="0" smtClean="0"/>
              <a:t> min</a:t>
            </a:r>
            <a:endParaRPr lang="en-US" dirty="0"/>
          </a:p>
        </p:txBody>
      </p:sp>
      <p:pic>
        <p:nvPicPr>
          <p:cNvPr id="7" name="Picture 6" descr="Screen Shot 2018-03-14 at 5.14.2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067" y="1685605"/>
            <a:ext cx="7566455" cy="4692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4457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Debrief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5605643"/>
              </p:ext>
            </p:extLst>
          </p:nvPr>
        </p:nvGraphicFramePr>
        <p:xfrm>
          <a:off x="900112" y="3033255"/>
          <a:ext cx="7345362" cy="339073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448454"/>
                <a:gridCol w="2448454"/>
                <a:gridCol w="2448454"/>
              </a:tblGrid>
              <a:tr h="1566648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Getting Bigger (in all, total, combined)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Getting Smaller (how many more, difference)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</a:tr>
              <a:tr h="1096654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Groups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(each, an,</a:t>
                      </a:r>
                      <a:r>
                        <a:rPr lang="en-US" sz="2400" baseline="0" dirty="0" smtClean="0"/>
                        <a:t> every, per)</a:t>
                      </a:r>
                      <a:endParaRPr lang="en-US" sz="2400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Multiply</a:t>
                      </a:r>
                      <a:r>
                        <a:rPr lang="en-US" sz="2400" baseline="0" dirty="0" smtClean="0"/>
                        <a:t> (x)</a:t>
                      </a:r>
                      <a:r>
                        <a:rPr lang="en-US" sz="2400" dirty="0" smtClean="0"/>
                        <a:t> 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Divide (</a:t>
                      </a:r>
                      <a:r>
                        <a:rPr lang="en-US" sz="2400" baseline="0" dirty="0" smtClean="0"/>
                        <a:t> / )</a:t>
                      </a:r>
                      <a:endParaRPr lang="en-US" sz="2400" dirty="0" smtClean="0"/>
                    </a:p>
                    <a:p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536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No Groups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Add (+)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Subtract ( - )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616521" y="1570454"/>
            <a:ext cx="7799346" cy="13082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9438" indent="-228600" algn="l" defTabSz="914400" rtl="0" eaLnBrk="1" latinLnBrk="0" hangingPunct="1">
              <a:spcBef>
                <a:spcPts val="6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8038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36638" indent="-228600" algn="l" defTabSz="914400" rtl="0" eaLnBrk="1" latinLnBrk="0" hangingPunct="1">
              <a:spcBef>
                <a:spcPts val="6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65238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485900" indent="-228600" algn="l" defTabSz="914400" rtl="0" eaLnBrk="1" latinLnBrk="0" hangingPunct="1">
              <a:spcBef>
                <a:spcPct val="200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712913" indent="-228600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947863" indent="-228600" algn="l" defTabSz="914400" rtl="0" eaLnBrk="1" latinLnBrk="0" hangingPunct="1">
              <a:spcBef>
                <a:spcPct val="200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174875" indent="-228600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lang="en-US"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Ask 2 questions to know which operation to choose:</a:t>
            </a:r>
          </a:p>
          <a:p>
            <a:pPr lvl="1"/>
            <a:r>
              <a:rPr lang="en-US" dirty="0" smtClean="0"/>
              <a:t>Am I looking for a bigger number?</a:t>
            </a:r>
          </a:p>
          <a:p>
            <a:pPr lvl="1"/>
            <a:r>
              <a:rPr lang="en-US" dirty="0" smtClean="0"/>
              <a:t>Are there groups?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070864" y="6343870"/>
            <a:ext cx="818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 min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80676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 Do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85284" y="2255334"/>
            <a:ext cx="73168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hlinkClick r:id="rId3"/>
              </a:rPr>
              <a:t>Click Here to Take Your Quiz!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821859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Fluency 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112" y="1793591"/>
            <a:ext cx="7345363" cy="1364278"/>
          </a:xfrm>
        </p:spPr>
        <p:txBody>
          <a:bodyPr>
            <a:normAutofit fontScale="92500"/>
          </a:bodyPr>
          <a:lstStyle/>
          <a:p>
            <a:r>
              <a:rPr lang="en-US" sz="2800" dirty="0" smtClean="0"/>
              <a:t>Add or Subtract Whole Numbers for #1 and #2</a:t>
            </a:r>
          </a:p>
          <a:p>
            <a:r>
              <a:rPr lang="en-US" sz="2800" dirty="0" smtClean="0"/>
              <a:t>Subtract Decimals for #3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3647" y="2994721"/>
            <a:ext cx="79293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/>
              <a:t>1.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705243" y="3036042"/>
            <a:ext cx="79293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/>
              <a:t>2.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290795" y="3033631"/>
            <a:ext cx="79293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3</a:t>
            </a:r>
            <a:r>
              <a:rPr lang="en-US" sz="6000" dirty="0" smtClean="0"/>
              <a:t>.</a:t>
            </a:r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3261117" y="3174801"/>
            <a:ext cx="0" cy="32091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108229" y="3174801"/>
            <a:ext cx="0" cy="32091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7941900" y="6298120"/>
            <a:ext cx="748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 min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900113" y="4051705"/>
            <a:ext cx="220568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3,000</a:t>
            </a:r>
          </a:p>
          <a:p>
            <a:r>
              <a:rPr lang="en-US" sz="4000" u="sng" dirty="0" smtClean="0"/>
              <a:t>-  485</a:t>
            </a:r>
            <a:endParaRPr lang="en-US" sz="4000" u="sng" dirty="0"/>
          </a:p>
        </p:txBody>
      </p:sp>
      <p:sp>
        <p:nvSpPr>
          <p:cNvPr id="17" name="TextBox 16"/>
          <p:cNvSpPr txBox="1"/>
          <p:nvPr/>
        </p:nvSpPr>
        <p:spPr>
          <a:xfrm>
            <a:off x="3705243" y="4068641"/>
            <a:ext cx="220568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  3,385</a:t>
            </a:r>
          </a:p>
          <a:p>
            <a:r>
              <a:rPr lang="en-US" sz="4000" u="sng" dirty="0" smtClean="0"/>
              <a:t>+  185</a:t>
            </a:r>
            <a:endParaRPr lang="en-US" sz="4000" u="sng" dirty="0"/>
          </a:p>
        </p:txBody>
      </p:sp>
      <p:sp>
        <p:nvSpPr>
          <p:cNvPr id="18" name="TextBox 17"/>
          <p:cNvSpPr txBox="1"/>
          <p:nvPr/>
        </p:nvSpPr>
        <p:spPr>
          <a:xfrm>
            <a:off x="6688336" y="4073505"/>
            <a:ext cx="220568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  3.04</a:t>
            </a:r>
          </a:p>
          <a:p>
            <a:r>
              <a:rPr lang="en-US" sz="4000" u="sng" dirty="0" smtClean="0"/>
              <a:t>- 0.72</a:t>
            </a:r>
            <a:endParaRPr lang="en-US" sz="4000" u="sng" dirty="0"/>
          </a:p>
        </p:txBody>
      </p:sp>
    </p:spTree>
    <p:extLst>
      <p:ext uri="{BB962C8B-B14F-4D97-AF65-F5344CB8AC3E}">
        <p14:creationId xmlns:p14="http://schemas.microsoft.com/office/powerpoint/2010/main" val="1783330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 Solving Strategies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Intervene’s</a:t>
            </a:r>
            <a:r>
              <a:rPr lang="en-US" dirty="0" smtClean="0"/>
              <a:t> Problem Solving Strategies:</a:t>
            </a:r>
          </a:p>
          <a:p>
            <a:pPr marL="0" indent="0">
              <a:buNone/>
            </a:pPr>
            <a:r>
              <a:rPr lang="en-US" dirty="0" smtClean="0"/>
              <a:t>Step 1: Show what you know</a:t>
            </a:r>
          </a:p>
          <a:p>
            <a:pPr marL="0" indent="0">
              <a:buNone/>
            </a:pPr>
            <a:r>
              <a:rPr lang="en-US" dirty="0" smtClean="0"/>
              <a:t>Step 2: Solve and Check</a:t>
            </a:r>
          </a:p>
          <a:p>
            <a:pPr marL="0" indent="0">
              <a:buNone/>
            </a:pPr>
            <a:r>
              <a:rPr lang="en-US" dirty="0" smtClean="0"/>
              <a:t>Step 3: Eliminate and Justify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965279" y="6281847"/>
            <a:ext cx="9028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&lt;2 </a:t>
            </a:r>
            <a:r>
              <a:rPr lang="en-US" dirty="0"/>
              <a:t>min</a:t>
            </a:r>
          </a:p>
        </p:txBody>
      </p:sp>
    </p:spTree>
    <p:extLst>
      <p:ext uri="{BB962C8B-B14F-4D97-AF65-F5344CB8AC3E}">
        <p14:creationId xmlns:p14="http://schemas.microsoft.com/office/powerpoint/2010/main" val="781318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3" y="244158"/>
            <a:ext cx="7345362" cy="907312"/>
          </a:xfrm>
        </p:spPr>
        <p:txBody>
          <a:bodyPr>
            <a:normAutofit/>
          </a:bodyPr>
          <a:lstStyle/>
          <a:p>
            <a:r>
              <a:rPr lang="en-US" sz="4000" dirty="0" smtClean="0"/>
              <a:t>Problem Solving Lesson</a:t>
            </a:r>
            <a:endParaRPr lang="en-US" sz="4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5066418"/>
              </p:ext>
            </p:extLst>
          </p:nvPr>
        </p:nvGraphicFramePr>
        <p:xfrm>
          <a:off x="900112" y="2931657"/>
          <a:ext cx="7345362" cy="339073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448454"/>
                <a:gridCol w="2448454"/>
                <a:gridCol w="2448454"/>
              </a:tblGrid>
              <a:tr h="1566648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Getting Bigger (in all, total, combined)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Getting Smaller (how many more, difference)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</a:tr>
              <a:tr h="1096654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Groups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(each, an,</a:t>
                      </a:r>
                      <a:r>
                        <a:rPr lang="en-US" sz="2400" baseline="0" dirty="0" smtClean="0"/>
                        <a:t> every, per)</a:t>
                      </a:r>
                      <a:endParaRPr lang="en-US" sz="2400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Multiply</a:t>
                      </a:r>
                      <a:r>
                        <a:rPr lang="en-US" sz="2400" baseline="0" dirty="0" smtClean="0"/>
                        <a:t> (x)</a:t>
                      </a:r>
                      <a:r>
                        <a:rPr lang="en-US" sz="2400" dirty="0" smtClean="0"/>
                        <a:t> 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Divide (</a:t>
                      </a:r>
                      <a:r>
                        <a:rPr lang="en-US" sz="2400" baseline="0" dirty="0" smtClean="0"/>
                        <a:t> / )</a:t>
                      </a:r>
                      <a:endParaRPr lang="en-US" sz="2400" dirty="0" smtClean="0"/>
                    </a:p>
                    <a:p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536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No Groups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Add (+)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Subtract ( - )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616521" y="1570454"/>
            <a:ext cx="7345362" cy="18342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9438" indent="-228600" algn="l" defTabSz="914400" rtl="0" eaLnBrk="1" latinLnBrk="0" hangingPunct="1">
              <a:spcBef>
                <a:spcPts val="6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8038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36638" indent="-228600" algn="l" defTabSz="914400" rtl="0" eaLnBrk="1" latinLnBrk="0" hangingPunct="1">
              <a:spcBef>
                <a:spcPts val="6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65238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485900" indent="-228600" algn="l" defTabSz="914400" rtl="0" eaLnBrk="1" latinLnBrk="0" hangingPunct="1">
              <a:spcBef>
                <a:spcPct val="200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712913" indent="-228600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947863" indent="-228600" algn="l" defTabSz="914400" rtl="0" eaLnBrk="1" latinLnBrk="0" hangingPunct="1">
              <a:spcBef>
                <a:spcPct val="200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174875" indent="-228600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lang="en-US"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Ask 2 questions to know which operation to choose:</a:t>
            </a:r>
          </a:p>
          <a:p>
            <a:pPr lvl="1"/>
            <a:r>
              <a:rPr lang="en-US" dirty="0" smtClean="0"/>
              <a:t>Am I looking for a bigger number?</a:t>
            </a:r>
          </a:p>
          <a:p>
            <a:pPr lvl="1"/>
            <a:r>
              <a:rPr lang="en-US" dirty="0" smtClean="0"/>
              <a:t>Are there groups?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070864" y="6343870"/>
            <a:ext cx="818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 min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51462" y="1066805"/>
            <a:ext cx="6810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if you find an issue with fluency, go straight to the fluency sections of lesson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878028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Solving Lesson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9624" y="1830185"/>
            <a:ext cx="3832110" cy="4462886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smtClean="0"/>
              <a:t>When to add in word problems</a:t>
            </a:r>
          </a:p>
          <a:p>
            <a:pPr lvl="1"/>
            <a:r>
              <a:rPr lang="en-US" dirty="0" smtClean="0"/>
              <a:t>No Groups AND The number we’re looking for is bigger.</a:t>
            </a:r>
          </a:p>
          <a:p>
            <a:pPr lvl="1"/>
            <a:r>
              <a:rPr lang="en-US" dirty="0" smtClean="0"/>
              <a:t>In all, total, combined, sum</a:t>
            </a:r>
          </a:p>
          <a:p>
            <a:r>
              <a:rPr lang="en-US" b="1" dirty="0" smtClean="0"/>
              <a:t>When to subtract in word problems</a:t>
            </a:r>
          </a:p>
          <a:p>
            <a:pPr lvl="1"/>
            <a:r>
              <a:rPr lang="en-US" dirty="0"/>
              <a:t>No Groups AND The number we’re looking for is </a:t>
            </a:r>
            <a:r>
              <a:rPr lang="en-US" dirty="0" smtClean="0"/>
              <a:t>smaller</a:t>
            </a:r>
          </a:p>
          <a:p>
            <a:pPr lvl="1"/>
            <a:r>
              <a:rPr lang="en-US" dirty="0" smtClean="0"/>
              <a:t>The difference, how much more, compare, what’s left?</a:t>
            </a:r>
          </a:p>
          <a:p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8070864" y="6343870"/>
            <a:ext cx="818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  <a:r>
              <a:rPr lang="en-US" dirty="0" smtClean="0"/>
              <a:t> min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390686" y="1636501"/>
            <a:ext cx="44984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John rode his bike 3,452 feet on Monday and 5,439 feet on Tuesday.  How many feet did John ride his bike on </a:t>
            </a:r>
            <a:r>
              <a:rPr lang="en-US" b="1" dirty="0" smtClean="0"/>
              <a:t>Monday and Tuesday?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469345" y="4090518"/>
            <a:ext cx="39454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John rode his bike 3,452 feet on Monday and 5,439 feet on Tuesday.  </a:t>
            </a:r>
            <a:r>
              <a:rPr lang="en-US" b="1" dirty="0" smtClean="0"/>
              <a:t>How</a:t>
            </a:r>
            <a:r>
              <a:rPr lang="en-US" dirty="0" smtClean="0"/>
              <a:t> </a:t>
            </a:r>
            <a:r>
              <a:rPr lang="en-US" b="1" dirty="0" smtClean="0"/>
              <a:t>many more </a:t>
            </a:r>
            <a:r>
              <a:rPr lang="en-US" dirty="0" smtClean="0"/>
              <a:t>feet did John ride his bike </a:t>
            </a:r>
            <a:r>
              <a:rPr lang="en-US" b="1" dirty="0" smtClean="0"/>
              <a:t>on Tuesday than Monday</a:t>
            </a:r>
            <a:r>
              <a:rPr lang="en-US" dirty="0" smtClean="0"/>
              <a:t>?</a:t>
            </a:r>
            <a:endParaRPr lang="en-US" b="1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4238289" y="1830185"/>
            <a:ext cx="0" cy="42658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553078" y="2890189"/>
            <a:ext cx="28617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No Grouping involved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We’re looking for a bigger number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ADD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536142" y="5324713"/>
            <a:ext cx="28617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No Grouping involved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We’re looking for a smaller number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SUBTRACT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731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4934" y="1636501"/>
            <a:ext cx="83641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John rode his bike 3,452 feet on Monday and 5,439 feet on Tuesday.  How many feet did John ride his bike on </a:t>
            </a:r>
            <a:r>
              <a:rPr lang="en-US" sz="2000" b="1" dirty="0" smtClean="0"/>
              <a:t>Monday and Tuesday?</a:t>
            </a:r>
            <a:endParaRPr lang="en-US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24934" y="4090518"/>
            <a:ext cx="78898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John rode his bike 3,452 feet on Monday and 5,439 feet on Tuesday.  </a:t>
            </a:r>
            <a:r>
              <a:rPr lang="en-US" sz="2000" b="1" dirty="0" smtClean="0"/>
              <a:t>How</a:t>
            </a:r>
            <a:r>
              <a:rPr lang="en-US" sz="2000" dirty="0" smtClean="0"/>
              <a:t> </a:t>
            </a:r>
            <a:r>
              <a:rPr lang="en-US" sz="2000" b="1" dirty="0" smtClean="0"/>
              <a:t>many more </a:t>
            </a:r>
            <a:r>
              <a:rPr lang="en-US" sz="2000" dirty="0" smtClean="0"/>
              <a:t>feet did John ride his bike </a:t>
            </a:r>
            <a:r>
              <a:rPr lang="en-US" sz="2000" b="1" dirty="0" smtClean="0"/>
              <a:t>on Tuesday than Monday</a:t>
            </a:r>
            <a:r>
              <a:rPr lang="en-US" sz="2000" dirty="0" smtClean="0"/>
              <a:t>?</a:t>
            </a:r>
            <a:endParaRPr lang="en-US" sz="2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913467" y="2428524"/>
            <a:ext cx="78898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 smtClean="0"/>
              <a:t>No Grouping involved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 smtClean="0"/>
              <a:t>We’re looking for a bigger number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 smtClean="0"/>
              <a:t>ADD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1930403" y="5155380"/>
            <a:ext cx="64844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 smtClean="0"/>
              <a:t>No Grouping involved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 smtClean="0"/>
              <a:t>We’re looking for a smaller number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 smtClean="0"/>
              <a:t>SUBTRACT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7586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720" y="1844040"/>
            <a:ext cx="3656014" cy="1762762"/>
          </a:xfrm>
        </p:spPr>
        <p:txBody>
          <a:bodyPr>
            <a:normAutofit/>
          </a:bodyPr>
          <a:lstStyle/>
          <a:p>
            <a:r>
              <a:rPr lang="en-US" dirty="0" smtClean="0"/>
              <a:t>When adding or subtracting, always line up by the place values!</a:t>
            </a: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4250267" y="2540000"/>
            <a:ext cx="33866" cy="37761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 flipV="1">
            <a:off x="4944533" y="3234267"/>
            <a:ext cx="3437467" cy="169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7315200" y="2540000"/>
            <a:ext cx="33867" cy="358986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6146800" y="2540000"/>
            <a:ext cx="33867" cy="358986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398812" y="2607733"/>
            <a:ext cx="1525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Hundredths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375399" y="2607733"/>
            <a:ext cx="973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Tenths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910667" y="25908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Ones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927600" y="3657600"/>
            <a:ext cx="524933" cy="524933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6375399" y="3657600"/>
            <a:ext cx="0" cy="5249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527799" y="3657600"/>
            <a:ext cx="0" cy="5249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730999" y="3657600"/>
            <a:ext cx="0" cy="5249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7618941" y="3657600"/>
            <a:ext cx="135467" cy="11853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7771341" y="3810000"/>
            <a:ext cx="135467" cy="11853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7822143" y="4097864"/>
            <a:ext cx="135467" cy="11853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8110008" y="3945467"/>
            <a:ext cx="135467" cy="11853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8025339" y="3606802"/>
            <a:ext cx="135467" cy="11853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itle 1"/>
          <p:cNvSpPr txBox="1">
            <a:spLocks/>
          </p:cNvSpPr>
          <p:nvPr/>
        </p:nvSpPr>
        <p:spPr>
          <a:xfrm>
            <a:off x="1052513" y="396558"/>
            <a:ext cx="7345362" cy="1339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Fluency Lesson </a:t>
            </a:r>
            <a:r>
              <a:rPr lang="en-US" sz="2400" dirty="0" smtClean="0"/>
              <a:t>(if necessary)</a:t>
            </a:r>
            <a:endParaRPr lang="en-US" sz="2400" dirty="0"/>
          </a:p>
        </p:txBody>
      </p:sp>
      <p:sp>
        <p:nvSpPr>
          <p:cNvPr id="43" name="TextBox 42"/>
          <p:cNvSpPr txBox="1"/>
          <p:nvPr/>
        </p:nvSpPr>
        <p:spPr>
          <a:xfrm>
            <a:off x="8070864" y="6343870"/>
            <a:ext cx="818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 min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6062135" y="3132669"/>
            <a:ext cx="245532" cy="203200"/>
          </a:xfrm>
          <a:prstGeom prst="ellips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052513" y="3251200"/>
            <a:ext cx="30141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1.35 </a:t>
            </a:r>
            <a:r>
              <a:rPr lang="mr-IN" sz="2800" dirty="0" smtClean="0"/>
              <a:t>–</a:t>
            </a:r>
            <a:r>
              <a:rPr lang="en-US" sz="2800" dirty="0" smtClean="0"/>
              <a:t> 0.6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99498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Fluency Lesson </a:t>
            </a:r>
            <a:r>
              <a:rPr lang="en-US" sz="2400" dirty="0" smtClean="0"/>
              <a:t>(if necessary)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3712" y="1761068"/>
            <a:ext cx="7345363" cy="3931920"/>
          </a:xfrm>
        </p:spPr>
        <p:txBody>
          <a:bodyPr/>
          <a:lstStyle/>
          <a:p>
            <a:r>
              <a:rPr lang="en-US" dirty="0" smtClean="0"/>
              <a:t>“Carrying Over” when adding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4250267" y="2540000"/>
            <a:ext cx="33866" cy="37761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 flipV="1">
            <a:off x="4944533" y="3234267"/>
            <a:ext cx="3437467" cy="169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7315200" y="2540000"/>
            <a:ext cx="33867" cy="358986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6129867" y="2540000"/>
            <a:ext cx="33867" cy="358986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618941" y="2607733"/>
            <a:ext cx="763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Ones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375399" y="2607733"/>
            <a:ext cx="208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Tens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910667" y="25908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Hundreds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00113" y="3234267"/>
            <a:ext cx="279135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/>
              <a:t>   135</a:t>
            </a:r>
          </a:p>
          <a:p>
            <a:r>
              <a:rPr lang="en-US" sz="6000" u="sng" dirty="0" smtClean="0"/>
              <a:t>+  82</a:t>
            </a:r>
            <a:endParaRPr lang="en-US" sz="6000" u="sng" dirty="0"/>
          </a:p>
        </p:txBody>
      </p:sp>
      <p:sp>
        <p:nvSpPr>
          <p:cNvPr id="14" name="Rectangle 13"/>
          <p:cNvSpPr/>
          <p:nvPr/>
        </p:nvSpPr>
        <p:spPr>
          <a:xfrm>
            <a:off x="4927600" y="3657600"/>
            <a:ext cx="524933" cy="524933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6375399" y="3657600"/>
            <a:ext cx="0" cy="5249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6527799" y="3657600"/>
            <a:ext cx="0" cy="5249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730999" y="3657600"/>
            <a:ext cx="0" cy="5249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7618941" y="3657600"/>
            <a:ext cx="135467" cy="11853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7771341" y="3810000"/>
            <a:ext cx="135467" cy="11853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7822143" y="4097864"/>
            <a:ext cx="135467" cy="11853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8110008" y="3945467"/>
            <a:ext cx="135467" cy="11853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8025339" y="3606802"/>
            <a:ext cx="135467" cy="11853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8070864" y="6343870"/>
            <a:ext cx="818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 min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0527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779" y="1794935"/>
            <a:ext cx="7345363" cy="3931920"/>
          </a:xfrm>
        </p:spPr>
        <p:txBody>
          <a:bodyPr/>
          <a:lstStyle/>
          <a:p>
            <a:r>
              <a:rPr lang="en-US" dirty="0" smtClean="0"/>
              <a:t>Subtracting across Zeros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00113" y="244158"/>
            <a:ext cx="7345362" cy="1339850"/>
          </a:xfrm>
        </p:spPr>
        <p:txBody>
          <a:bodyPr>
            <a:normAutofit/>
          </a:bodyPr>
          <a:lstStyle/>
          <a:p>
            <a:r>
              <a:rPr lang="en-US" dirty="0" smtClean="0"/>
              <a:t>Fluency Lesson </a:t>
            </a:r>
            <a:r>
              <a:rPr lang="en-US" sz="2400" dirty="0" smtClean="0"/>
              <a:t>(if necessary)</a:t>
            </a:r>
            <a:endParaRPr lang="en-US" sz="2400" dirty="0"/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4250267" y="2540000"/>
            <a:ext cx="33866" cy="37761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 flipV="1">
            <a:off x="4944533" y="3234267"/>
            <a:ext cx="3437467" cy="169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7315200" y="2540000"/>
            <a:ext cx="33867" cy="358986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6129867" y="2540000"/>
            <a:ext cx="33867" cy="358986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618941" y="2607733"/>
            <a:ext cx="763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Ones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375399" y="2607733"/>
            <a:ext cx="208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Tens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910667" y="25908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Hundreds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00113" y="3234267"/>
            <a:ext cx="279135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/>
              <a:t>   100</a:t>
            </a:r>
          </a:p>
          <a:p>
            <a:r>
              <a:rPr lang="en-US" sz="6000" u="sng" dirty="0" smtClean="0"/>
              <a:t>-    82</a:t>
            </a:r>
            <a:endParaRPr lang="en-US" sz="6000" u="sng" dirty="0"/>
          </a:p>
        </p:txBody>
      </p:sp>
      <p:sp>
        <p:nvSpPr>
          <p:cNvPr id="13" name="Rectangle 12"/>
          <p:cNvSpPr/>
          <p:nvPr/>
        </p:nvSpPr>
        <p:spPr>
          <a:xfrm>
            <a:off x="4927600" y="3657600"/>
            <a:ext cx="524933" cy="524933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070864" y="6343870"/>
            <a:ext cx="818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 min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37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Capital">
  <a:themeElements>
    <a:clrScheme name="Capital">
      <a:dk1>
        <a:srgbClr val="000000"/>
      </a:dk1>
      <a:lt1>
        <a:srgbClr val="FFFFFF"/>
      </a:lt1>
      <a:dk2>
        <a:srgbClr val="6F6D5D"/>
      </a:dk2>
      <a:lt2>
        <a:srgbClr val="7C8F97"/>
      </a:lt2>
      <a:accent1>
        <a:srgbClr val="4B5A60"/>
      </a:accent1>
      <a:accent2>
        <a:srgbClr val="9C5238"/>
      </a:accent2>
      <a:accent3>
        <a:srgbClr val="504539"/>
      </a:accent3>
      <a:accent4>
        <a:srgbClr val="C1AD79"/>
      </a:accent4>
      <a:accent5>
        <a:srgbClr val="667559"/>
      </a:accent5>
      <a:accent6>
        <a:srgbClr val="BAD6AD"/>
      </a:accent6>
      <a:hlink>
        <a:srgbClr val="524A82"/>
      </a:hlink>
      <a:folHlink>
        <a:srgbClr val="8F9954"/>
      </a:folHlink>
    </a:clrScheme>
    <a:fontScheme name="Capital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Capita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atMod val="150000"/>
                <a:lumMod val="50000"/>
              </a:schemeClr>
              <a:schemeClr val="phClr">
                <a:satMod val="300000"/>
                <a:lumMod val="125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atMod val="135000"/>
                <a:lumMod val="80000"/>
              </a:schemeClr>
              <a:schemeClr val="phClr">
                <a:satMod val="250000"/>
                <a:lumMod val="15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>
              <a:shade val="90000"/>
            </a:schemeClr>
          </a:solidFill>
          <a:prstDash val="solid"/>
        </a:ln>
        <a:ln w="44450" cap="flat" cmpd="sng" algn="ctr">
          <a:solidFill>
            <a:schemeClr val="phClr">
              <a:shade val="85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sx="101000" sy="101000" algn="ctr" rotWithShape="0">
              <a:srgbClr val="000000">
                <a:alpha val="40000"/>
              </a:srgbClr>
            </a:outerShdw>
          </a:effectLst>
          <a:scene3d>
            <a:camera prst="perspectiveFront" fov="3000000"/>
            <a:lightRig rig="threePt" dir="tl"/>
          </a:scene3d>
          <a:sp3d>
            <a:bevelT w="0" h="0"/>
          </a:sp3d>
        </a:effectStyle>
        <a:effectStyle>
          <a:effectLst>
            <a:innerShdw blurRad="190500">
              <a:srgbClr val="000000">
                <a:alpha val="50000"/>
              </a:srgbClr>
            </a:innerShdw>
          </a:effectLst>
          <a:scene3d>
            <a:camera prst="perspectiveFront" fov="4800000"/>
            <a:lightRig rig="twoPt" dir="t">
              <a:rot lat="0" lon="0" rev="4800000"/>
            </a:lightRig>
          </a:scene3d>
          <a:sp3d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3">
            <a:duotone>
              <a:schemeClr val="phClr">
                <a:satMod val="150000"/>
                <a:lumMod val="50000"/>
              </a:schemeClr>
              <a:schemeClr val="phClr">
                <a:satMod val="400000"/>
                <a:lumMod val="16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Capital.thmx</Template>
  <TotalTime>274</TotalTime>
  <Words>593</Words>
  <Application>Microsoft Macintosh PowerPoint</Application>
  <PresentationFormat>On-screen Show (4:3)</PresentationFormat>
  <Paragraphs>117</Paragraphs>
  <Slides>17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Capital</vt:lpstr>
      <vt:lpstr>4.4(A)</vt:lpstr>
      <vt:lpstr>Fluency Practice</vt:lpstr>
      <vt:lpstr>Problem Solving Strategies</vt:lpstr>
      <vt:lpstr>Problem Solving Lesson</vt:lpstr>
      <vt:lpstr>Problem Solving Lesson </vt:lpstr>
      <vt:lpstr>Examples</vt:lpstr>
      <vt:lpstr>PowerPoint Presentation</vt:lpstr>
      <vt:lpstr>Fluency Lesson (if necessary)</vt:lpstr>
      <vt:lpstr>Fluency Lesson (if necessary)</vt:lpstr>
      <vt:lpstr>I Do</vt:lpstr>
      <vt:lpstr>We Do – Student 1</vt:lpstr>
      <vt:lpstr>We do - Student 2</vt:lpstr>
      <vt:lpstr>We do - Student 3</vt:lpstr>
      <vt:lpstr>We do – Student 4</vt:lpstr>
      <vt:lpstr>We do – Student 5</vt:lpstr>
      <vt:lpstr>Debrief</vt:lpstr>
      <vt:lpstr>You Do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Misconception</dc:title>
  <dc:creator>Mac User</dc:creator>
  <cp:lastModifiedBy>Mac User</cp:lastModifiedBy>
  <cp:revision>30</cp:revision>
  <dcterms:created xsi:type="dcterms:W3CDTF">2017-09-22T23:49:10Z</dcterms:created>
  <dcterms:modified xsi:type="dcterms:W3CDTF">2018-03-16T01:20:31Z</dcterms:modified>
</cp:coreProperties>
</file>