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20"/>
  </p:notesMasterIdLst>
  <p:sldIdLst>
    <p:sldId id="256" r:id="rId2"/>
    <p:sldId id="259" r:id="rId3"/>
    <p:sldId id="257" r:id="rId4"/>
    <p:sldId id="273" r:id="rId5"/>
    <p:sldId id="265" r:id="rId6"/>
    <p:sldId id="275" r:id="rId7"/>
    <p:sldId id="278" r:id="rId8"/>
    <p:sldId id="279" r:id="rId9"/>
    <p:sldId id="280" r:id="rId10"/>
    <p:sldId id="260" r:id="rId11"/>
    <p:sldId id="261" r:id="rId12"/>
    <p:sldId id="263" r:id="rId13"/>
    <p:sldId id="264" r:id="rId14"/>
    <p:sldId id="270" r:id="rId15"/>
    <p:sldId id="271" r:id="rId16"/>
    <p:sldId id="274" r:id="rId17"/>
    <p:sldId id="281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83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E091E-A86E-8643-89F7-DFAC85B97107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369B4-47CB-B842-8EFF-1F5D4937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369B4-47CB-B842-8EFF-1F5D49379F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ntervene.io/questions/login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4.4</a:t>
            </a:r>
            <a:r>
              <a:rPr lang="en-US" dirty="0" smtClean="0"/>
              <a:t>(H)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21838"/>
            <a:ext cx="7342188" cy="1659762"/>
          </a:xfrm>
        </p:spPr>
        <p:txBody>
          <a:bodyPr>
            <a:normAutofit/>
          </a:bodyPr>
          <a:lstStyle/>
          <a:p>
            <a:r>
              <a:rPr lang="en-US" dirty="0"/>
              <a:t>solve with fluency one- and two-step problems involving</a:t>
            </a:r>
          </a:p>
          <a:p>
            <a:r>
              <a:rPr lang="en-US" dirty="0"/>
              <a:t>multiplication and division, including interpreting</a:t>
            </a:r>
          </a:p>
          <a:p>
            <a:r>
              <a:rPr lang="en-US" dirty="0"/>
              <a:t>remainders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960" y="6067603"/>
            <a:ext cx="154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038" y="65900"/>
            <a:ext cx="7345362" cy="1339850"/>
          </a:xfrm>
        </p:spPr>
        <p:txBody>
          <a:bodyPr/>
          <a:lstStyle/>
          <a:p>
            <a:r>
              <a:rPr lang="en-US" dirty="0" smtClean="0"/>
              <a:t>I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70420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pic>
        <p:nvPicPr>
          <p:cNvPr id="3" name="Picture 2" descr="Screen Shot 2018-03-14 at 6.03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" y="1682750"/>
            <a:ext cx="8569831" cy="37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6341" y="6219951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3335" y="1286934"/>
            <a:ext cx="880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find an issue with fluency, go straight to the fluency parts of the problems for all</a:t>
            </a:r>
            <a:endParaRPr lang="en-US" dirty="0"/>
          </a:p>
        </p:txBody>
      </p:sp>
      <p:pic>
        <p:nvPicPr>
          <p:cNvPr id="3" name="Picture 2" descr="Screen Shot 2018-03-14 at 6.03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5" y="1866899"/>
            <a:ext cx="8294610" cy="353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68820" y="623612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min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234316"/>
            <a:ext cx="8559800" cy="133985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We do - Student 2</a:t>
            </a:r>
            <a:endParaRPr lang="en-US" dirty="0"/>
          </a:p>
        </p:txBody>
      </p:sp>
      <p:pic>
        <p:nvPicPr>
          <p:cNvPr id="3" name="Picture 2" descr="Screen Shot 2018-03-14 at 6.04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8" y="1782232"/>
            <a:ext cx="8399220" cy="27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6341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min</a:t>
            </a:r>
            <a:endParaRPr lang="en-US" dirty="0"/>
          </a:p>
        </p:txBody>
      </p:sp>
      <p:pic>
        <p:nvPicPr>
          <p:cNvPr id="3" name="Picture 2" descr="Screen Shot 2018-03-14 at 6.0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64" y="1858432"/>
            <a:ext cx="8470929" cy="31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6341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/>
              <a:t>4</a:t>
            </a:r>
          </a:p>
        </p:txBody>
      </p:sp>
      <p:pic>
        <p:nvPicPr>
          <p:cNvPr id="2" name="Picture 1" descr="Screen Shot 2018-03-14 at 6.0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9" y="1852082"/>
            <a:ext cx="8427756" cy="287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2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 </a:t>
            </a:r>
            <a:r>
              <a:rPr lang="mr-IN" dirty="0"/>
              <a:t>–</a:t>
            </a:r>
            <a:r>
              <a:rPr lang="en-US" dirty="0"/>
              <a:t> Student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94612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pic>
        <p:nvPicPr>
          <p:cNvPr id="3" name="Picture 2" descr="Screen Shot 2018-03-14 at 6.04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2" y="1985433"/>
            <a:ext cx="8182093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05643"/>
              </p:ext>
            </p:extLst>
          </p:nvPr>
        </p:nvGraphicFramePr>
        <p:xfrm>
          <a:off x="900112" y="3033255"/>
          <a:ext cx="7345362" cy="3390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8454"/>
                <a:gridCol w="2448454"/>
                <a:gridCol w="2448454"/>
              </a:tblGrid>
              <a:tr h="156664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Getting Bigger (in all, total, combined)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Getting Smaller (how many more, difference)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09665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Groups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(each, an,</a:t>
                      </a:r>
                      <a:r>
                        <a:rPr lang="en-US" sz="2400" baseline="0" dirty="0" smtClean="0"/>
                        <a:t> every, per)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Multiply</a:t>
                      </a:r>
                      <a:r>
                        <a:rPr lang="en-US" sz="2400" baseline="0" dirty="0" smtClean="0"/>
                        <a:t> (x)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Divide (</a:t>
                      </a:r>
                      <a:r>
                        <a:rPr lang="en-US" sz="2400" baseline="0" dirty="0" smtClean="0"/>
                        <a:t> / )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36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Groups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 (+)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Subtract ( - 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16521" y="1570454"/>
            <a:ext cx="7345362" cy="1834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Ask 2 questions to know which operation to choose:</a:t>
            </a:r>
          </a:p>
          <a:p>
            <a:pPr lvl="1"/>
            <a:r>
              <a:rPr lang="en-US" dirty="0" smtClean="0"/>
              <a:t>Am I looking for a bigger number?</a:t>
            </a:r>
          </a:p>
          <a:p>
            <a:pPr lvl="1"/>
            <a:r>
              <a:rPr lang="en-US" dirty="0" smtClean="0"/>
              <a:t>Are there groups?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67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b="1" dirty="0" smtClean="0"/>
              <a:t>Remain</a:t>
            </a:r>
            <a:r>
              <a:rPr lang="en-US" dirty="0" smtClean="0"/>
              <a:t>der?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2108200" y="2709325"/>
            <a:ext cx="905933" cy="863600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3166533" y="2709325"/>
            <a:ext cx="905933" cy="863600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4224867" y="2709325"/>
            <a:ext cx="905933" cy="863600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Smiley Face 7"/>
          <p:cNvSpPr/>
          <p:nvPr/>
        </p:nvSpPr>
        <p:spPr>
          <a:xfrm>
            <a:off x="5291666" y="2709325"/>
            <a:ext cx="905933" cy="863600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Smiley Face 8"/>
          <p:cNvSpPr/>
          <p:nvPr/>
        </p:nvSpPr>
        <p:spPr>
          <a:xfrm>
            <a:off x="6324600" y="2709325"/>
            <a:ext cx="905933" cy="863600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9858" y="1744133"/>
            <a:ext cx="817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say there are 5 students going on a field trip. Only 2 students can fit in each car. How many cars would you need?</a:t>
            </a:r>
            <a:endParaRPr lang="en-US" sz="2400" dirty="0"/>
          </a:p>
        </p:txBody>
      </p:sp>
      <p:pic>
        <p:nvPicPr>
          <p:cNvPr id="11" name="Picture 10" descr="download (1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9" y="4419600"/>
            <a:ext cx="2497667" cy="1398694"/>
          </a:xfrm>
          <a:prstGeom prst="rect">
            <a:avLst/>
          </a:prstGeom>
        </p:spPr>
      </p:pic>
      <p:pic>
        <p:nvPicPr>
          <p:cNvPr id="12" name="Picture 11" descr="download (1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9" y="3720253"/>
            <a:ext cx="2497667" cy="1398694"/>
          </a:xfrm>
          <a:prstGeom prst="rect">
            <a:avLst/>
          </a:prstGeom>
        </p:spPr>
      </p:pic>
      <p:pic>
        <p:nvPicPr>
          <p:cNvPr id="14" name="Picture 13" descr="pic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33" y="5372947"/>
            <a:ext cx="1683524" cy="11294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0113" y="3879302"/>
            <a:ext cx="47891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there were only 2 cars available, one student would </a:t>
            </a:r>
            <a:r>
              <a:rPr lang="en-US" sz="2400" b="1" dirty="0" smtClean="0"/>
              <a:t>remain</a:t>
            </a:r>
            <a:r>
              <a:rPr lang="en-US" sz="2400" dirty="0" smtClean="0"/>
              <a:t> (or be left over). You’d have to get a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car to fit everyone, even though it won’t be full!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9116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084" y="2255334"/>
            <a:ext cx="7671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hlinkClick r:id="rId3"/>
              </a:rPr>
              <a:t>Click Here to Take Your Quiz!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93591"/>
            <a:ext cx="7345363" cy="13642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Multiply on Number 1</a:t>
            </a:r>
          </a:p>
          <a:p>
            <a:r>
              <a:rPr lang="en-US" sz="2800" dirty="0" smtClean="0"/>
              <a:t>Divide on Numbers 2 and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0795" y="2650037"/>
            <a:ext cx="714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3</a:t>
            </a:r>
            <a:r>
              <a:rPr lang="en-US" sz="6000" dirty="0" smtClean="0"/>
              <a:t>.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61117" y="3174801"/>
            <a:ext cx="0" cy="320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08229" y="3174801"/>
            <a:ext cx="0" cy="320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941900" y="6298120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96577" y="3559319"/>
            <a:ext cx="2205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 28</a:t>
            </a:r>
            <a:endParaRPr lang="en-US" sz="4000" dirty="0" smtClean="0"/>
          </a:p>
          <a:p>
            <a:r>
              <a:rPr lang="en-US" sz="4000" u="sng" dirty="0" smtClean="0"/>
              <a:t>x 34</a:t>
            </a:r>
            <a:endParaRPr lang="en-US" sz="4000" u="sng" dirty="0"/>
          </a:p>
        </p:txBody>
      </p:sp>
      <p:pic>
        <p:nvPicPr>
          <p:cNvPr id="4" name="Picture 3" descr="pic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93" y="3808491"/>
            <a:ext cx="1698725" cy="825095"/>
          </a:xfrm>
          <a:prstGeom prst="rect">
            <a:avLst/>
          </a:prstGeom>
        </p:spPr>
      </p:pic>
      <p:pic>
        <p:nvPicPr>
          <p:cNvPr id="5" name="Picture 4" descr="pic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006" y="3798333"/>
            <a:ext cx="1765419" cy="8454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02263" y="2658140"/>
            <a:ext cx="714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2</a:t>
            </a:r>
            <a:r>
              <a:rPr lang="en-US" sz="6000" dirty="0" smtClean="0"/>
              <a:t>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0112" y="2607341"/>
            <a:ext cx="714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</a:t>
            </a:r>
            <a:r>
              <a:rPr lang="en-US" sz="60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65279" y="6281847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&lt;2 </a:t>
            </a:r>
            <a:r>
              <a:rPr lang="en-US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Lesson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019815"/>
              </p:ext>
            </p:extLst>
          </p:nvPr>
        </p:nvGraphicFramePr>
        <p:xfrm>
          <a:off x="900112" y="3033255"/>
          <a:ext cx="7345362" cy="3390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8454"/>
                <a:gridCol w="2448454"/>
                <a:gridCol w="2448454"/>
              </a:tblGrid>
              <a:tr h="156664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Getting Bigger (in all, total, combined)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Getting Smaller (how many more, difference)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09665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Groups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(each, an,</a:t>
                      </a:r>
                      <a:r>
                        <a:rPr lang="en-US" sz="2400" baseline="0" dirty="0" smtClean="0"/>
                        <a:t> every, per)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Multiply</a:t>
                      </a:r>
                      <a:r>
                        <a:rPr lang="en-US" sz="2400" baseline="0" dirty="0" smtClean="0"/>
                        <a:t> (x)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Divide (</a:t>
                      </a:r>
                      <a:r>
                        <a:rPr lang="en-US" sz="2400" baseline="0" dirty="0" smtClean="0"/>
                        <a:t> / )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36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Groups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 (+)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Subtract ( - 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16521" y="1570454"/>
            <a:ext cx="7345362" cy="1834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Ask 2 questions to know which operation to choose:</a:t>
            </a:r>
          </a:p>
          <a:p>
            <a:pPr lvl="1"/>
            <a:r>
              <a:rPr lang="en-US" dirty="0" smtClean="0"/>
              <a:t>Am I looking for a bigger number?</a:t>
            </a:r>
          </a:p>
          <a:p>
            <a:pPr lvl="1"/>
            <a:r>
              <a:rPr lang="en-US" dirty="0" smtClean="0"/>
              <a:t>Are there groups?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1" y="1134537"/>
            <a:ext cx="880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if you find an issue with fluency, go straight to the fluency sections of lesson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7802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Lesson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624" y="1830184"/>
            <a:ext cx="3832110" cy="488301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When to </a:t>
            </a:r>
            <a:r>
              <a:rPr lang="en-US" b="1" dirty="0" smtClean="0"/>
              <a:t>multiply </a:t>
            </a:r>
            <a:r>
              <a:rPr lang="en-US" b="1" dirty="0" smtClean="0"/>
              <a:t>in word problems</a:t>
            </a:r>
          </a:p>
          <a:p>
            <a:pPr lvl="1"/>
            <a:r>
              <a:rPr lang="en-US" dirty="0" smtClean="0"/>
              <a:t>Groups </a:t>
            </a:r>
            <a:r>
              <a:rPr lang="en-US" dirty="0" smtClean="0"/>
              <a:t>AND The number we’re looking for is bigger.</a:t>
            </a:r>
          </a:p>
          <a:p>
            <a:pPr lvl="1"/>
            <a:r>
              <a:rPr lang="en-US" dirty="0" smtClean="0"/>
              <a:t>Groups: Each, an, every, per</a:t>
            </a:r>
          </a:p>
          <a:p>
            <a:pPr lvl="1"/>
            <a:r>
              <a:rPr lang="en-US" dirty="0" smtClean="0"/>
              <a:t>Bigger: In </a:t>
            </a:r>
            <a:r>
              <a:rPr lang="en-US" dirty="0" smtClean="0"/>
              <a:t>all, total, combined, sum</a:t>
            </a:r>
          </a:p>
          <a:p>
            <a:r>
              <a:rPr lang="en-US" b="1" dirty="0" smtClean="0"/>
              <a:t>When to </a:t>
            </a:r>
            <a:r>
              <a:rPr lang="en-US" b="1" dirty="0" smtClean="0"/>
              <a:t>divide</a:t>
            </a:r>
            <a:r>
              <a:rPr lang="en-US" b="1" dirty="0" smtClean="0"/>
              <a:t> </a:t>
            </a:r>
            <a:r>
              <a:rPr lang="en-US" b="1" dirty="0" smtClean="0"/>
              <a:t>in word problems</a:t>
            </a:r>
          </a:p>
          <a:p>
            <a:pPr lvl="1"/>
            <a:r>
              <a:rPr lang="en-US" dirty="0"/>
              <a:t>No Groups AND The number we’re looking for is </a:t>
            </a:r>
            <a:r>
              <a:rPr lang="en-US" dirty="0" smtClean="0"/>
              <a:t>smaller</a:t>
            </a:r>
          </a:p>
          <a:p>
            <a:pPr lvl="1"/>
            <a:r>
              <a:rPr lang="en-US" dirty="0" smtClean="0"/>
              <a:t>Groups: Each, an, every, per</a:t>
            </a:r>
            <a:endParaRPr lang="en-US" dirty="0" smtClean="0"/>
          </a:p>
          <a:p>
            <a:pPr lvl="1"/>
            <a:r>
              <a:rPr lang="en-US" dirty="0" err="1" smtClean="0"/>
              <a:t>Smaller:The</a:t>
            </a:r>
            <a:r>
              <a:rPr lang="en-US" dirty="0" smtClean="0"/>
              <a:t> </a:t>
            </a:r>
            <a:r>
              <a:rPr lang="en-US" dirty="0" smtClean="0"/>
              <a:t>difference, how much more, compare, what’s left?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90686" y="1636501"/>
            <a:ext cx="449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has 16 boxes. He puts 24 bars of soap in </a:t>
            </a:r>
            <a:r>
              <a:rPr lang="en-US" b="1" dirty="0" smtClean="0"/>
              <a:t>each</a:t>
            </a:r>
            <a:r>
              <a:rPr lang="en-US" dirty="0" smtClean="0"/>
              <a:t> box.  How many bars of soap does he have </a:t>
            </a:r>
            <a:r>
              <a:rPr lang="en-US" b="1" dirty="0" smtClean="0"/>
              <a:t>altogethe</a:t>
            </a:r>
            <a:r>
              <a:rPr lang="en-US" dirty="0" smtClean="0"/>
              <a:t>r?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69345" y="3971987"/>
            <a:ext cx="3945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has 162 bars of soap.  He puts an equal number of bars of soap into each of 9 boxes.  How many bars of soap will be in </a:t>
            </a:r>
            <a:r>
              <a:rPr lang="en-US" b="1" dirty="0" smtClean="0"/>
              <a:t>each box</a:t>
            </a:r>
            <a:r>
              <a:rPr lang="en-US" dirty="0" smtClean="0"/>
              <a:t>? (</a:t>
            </a:r>
            <a:r>
              <a:rPr lang="en-US" dirty="0" smtClean="0"/>
              <a:t>asking for </a:t>
            </a:r>
            <a:r>
              <a:rPr lang="en-US" dirty="0" smtClean="0"/>
              <a:t>just </a:t>
            </a:r>
            <a:r>
              <a:rPr lang="en-US" b="1" dirty="0" smtClean="0"/>
              <a:t>one</a:t>
            </a:r>
            <a:r>
              <a:rPr lang="en-US" dirty="0" smtClean="0"/>
              <a:t> box)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238289" y="1830185"/>
            <a:ext cx="0" cy="4265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83742" y="2559831"/>
            <a:ext cx="286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YES Grouping </a:t>
            </a:r>
            <a:r>
              <a:rPr lang="en-US" dirty="0" smtClean="0"/>
              <a:t>involved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We’re looking for a bigger number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MULTIPLY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07075" y="5189249"/>
            <a:ext cx="286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YES Grouping </a:t>
            </a:r>
            <a:r>
              <a:rPr lang="en-US" dirty="0" smtClean="0"/>
              <a:t>involved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We’re looking </a:t>
            </a:r>
            <a:r>
              <a:rPr lang="en-US" dirty="0" smtClean="0"/>
              <a:t>for a smaller number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DIVIDE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20" y="1844040"/>
            <a:ext cx="3656014" cy="695960"/>
          </a:xfrm>
        </p:spPr>
        <p:txBody>
          <a:bodyPr/>
          <a:lstStyle/>
          <a:p>
            <a:r>
              <a:rPr lang="en-US" dirty="0" smtClean="0"/>
              <a:t>2x1 digit multiplication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6646" y="2794000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</a:t>
            </a:r>
            <a:r>
              <a:rPr lang="en-US" sz="6000" dirty="0" smtClean="0"/>
              <a:t>35</a:t>
            </a:r>
            <a:endParaRPr lang="en-US" sz="6000" dirty="0" smtClean="0"/>
          </a:p>
          <a:p>
            <a:r>
              <a:rPr lang="en-US" sz="6000" u="sng" dirty="0"/>
              <a:t>x</a:t>
            </a:r>
            <a:r>
              <a:rPr lang="en-US" sz="6000" u="sng" dirty="0" smtClean="0"/>
              <a:t>   8</a:t>
            </a:r>
            <a:endParaRPr lang="en-US" sz="6000" u="sng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052513" y="3965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79510" y="2827868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</a:t>
            </a:r>
            <a:r>
              <a:rPr lang="en-US" sz="6000" dirty="0" smtClean="0"/>
              <a:t>42</a:t>
            </a:r>
            <a:endParaRPr lang="en-US" sz="6000" dirty="0" smtClean="0"/>
          </a:p>
          <a:p>
            <a:r>
              <a:rPr lang="en-US" sz="6000" u="sng" dirty="0"/>
              <a:t>x</a:t>
            </a:r>
            <a:r>
              <a:rPr lang="en-US" sz="6000" u="sng" dirty="0" smtClean="0"/>
              <a:t>   6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409949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20" y="1844040"/>
            <a:ext cx="3656014" cy="695960"/>
          </a:xfrm>
        </p:spPr>
        <p:txBody>
          <a:bodyPr/>
          <a:lstStyle/>
          <a:p>
            <a:r>
              <a:rPr lang="en-US" dirty="0" smtClean="0"/>
              <a:t>2x2 digit multiplication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58913" y="2565525"/>
            <a:ext cx="224948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</a:t>
            </a:r>
            <a:r>
              <a:rPr lang="en-US" sz="4800" dirty="0" smtClean="0"/>
              <a:t> </a:t>
            </a:r>
            <a:r>
              <a:rPr lang="en-US" sz="4800" dirty="0" smtClean="0"/>
              <a:t> 35</a:t>
            </a:r>
            <a:endParaRPr lang="en-US" sz="4800" dirty="0" smtClean="0"/>
          </a:p>
          <a:p>
            <a:r>
              <a:rPr lang="en-US" sz="4800" u="sng" dirty="0"/>
              <a:t>x</a:t>
            </a:r>
            <a:r>
              <a:rPr lang="en-US" sz="4800" u="sng" dirty="0" smtClean="0"/>
              <a:t>  11</a:t>
            </a:r>
            <a:endParaRPr lang="en-US" sz="4800" u="sng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052513" y="3965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87446" y="2641850"/>
            <a:ext cx="224948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</a:t>
            </a:r>
            <a:r>
              <a:rPr lang="en-US" sz="4800" dirty="0" smtClean="0"/>
              <a:t> </a:t>
            </a:r>
            <a:r>
              <a:rPr lang="en-US" sz="4800" dirty="0" smtClean="0"/>
              <a:t> 35</a:t>
            </a:r>
            <a:endParaRPr lang="en-US" sz="4800" dirty="0" smtClean="0"/>
          </a:p>
          <a:p>
            <a:r>
              <a:rPr lang="en-US" sz="4800" u="sng" dirty="0"/>
              <a:t>x</a:t>
            </a:r>
            <a:r>
              <a:rPr lang="en-US" sz="4800" u="sng" dirty="0" smtClean="0"/>
              <a:t>  18</a:t>
            </a:r>
            <a:endParaRPr lang="en-US" sz="4800" u="sng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68800" y="2641850"/>
            <a:ext cx="0" cy="3471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20" y="1844040"/>
            <a:ext cx="3656014" cy="695960"/>
          </a:xfrm>
        </p:spPr>
        <p:txBody>
          <a:bodyPr/>
          <a:lstStyle/>
          <a:p>
            <a:r>
              <a:rPr lang="en-US" dirty="0" smtClean="0"/>
              <a:t>Long Division</a:t>
            </a:r>
            <a:endParaRPr lang="en-US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052513" y="3965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68800" y="2641850"/>
            <a:ext cx="0" cy="3471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pic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41" y="3244850"/>
            <a:ext cx="1656540" cy="954616"/>
          </a:xfrm>
          <a:prstGeom prst="rect">
            <a:avLst/>
          </a:prstGeom>
        </p:spPr>
      </p:pic>
      <p:pic>
        <p:nvPicPr>
          <p:cNvPr id="5" name="Picture 4" descr="pic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81" y="3295649"/>
            <a:ext cx="1887383" cy="9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4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b="1" dirty="0" smtClean="0"/>
              <a:t>Remain</a:t>
            </a:r>
            <a:r>
              <a:rPr lang="en-US" dirty="0" smtClean="0"/>
              <a:t>der?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2108200" y="2709325"/>
            <a:ext cx="905933" cy="863600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3166533" y="2709325"/>
            <a:ext cx="905933" cy="863600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4224867" y="2709325"/>
            <a:ext cx="905933" cy="863600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Smiley Face 7"/>
          <p:cNvSpPr/>
          <p:nvPr/>
        </p:nvSpPr>
        <p:spPr>
          <a:xfrm>
            <a:off x="5291666" y="2709325"/>
            <a:ext cx="905933" cy="863600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Smiley Face 8"/>
          <p:cNvSpPr/>
          <p:nvPr/>
        </p:nvSpPr>
        <p:spPr>
          <a:xfrm>
            <a:off x="6324600" y="2709325"/>
            <a:ext cx="905933" cy="863600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9858" y="1744133"/>
            <a:ext cx="817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say there are 5 students going on a field trip. Only 2 students can fit in each car. How many cars would you need?</a:t>
            </a:r>
            <a:endParaRPr lang="en-US" sz="2400" dirty="0"/>
          </a:p>
        </p:txBody>
      </p:sp>
      <p:pic>
        <p:nvPicPr>
          <p:cNvPr id="11" name="Picture 10" descr="download (1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9" y="4419600"/>
            <a:ext cx="2497667" cy="1398694"/>
          </a:xfrm>
          <a:prstGeom prst="rect">
            <a:avLst/>
          </a:prstGeom>
        </p:spPr>
      </p:pic>
      <p:pic>
        <p:nvPicPr>
          <p:cNvPr id="12" name="Picture 11" descr="download (1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9" y="3720253"/>
            <a:ext cx="2497667" cy="1398694"/>
          </a:xfrm>
          <a:prstGeom prst="rect">
            <a:avLst/>
          </a:prstGeom>
        </p:spPr>
      </p:pic>
      <p:pic>
        <p:nvPicPr>
          <p:cNvPr id="14" name="Picture 13" descr="pic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33" y="5372947"/>
            <a:ext cx="1683524" cy="11294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0113" y="3879302"/>
            <a:ext cx="47891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there were only 2 cars available, one student would </a:t>
            </a:r>
            <a:r>
              <a:rPr lang="en-US" sz="2400" b="1" dirty="0" smtClean="0"/>
              <a:t>remain</a:t>
            </a:r>
            <a:r>
              <a:rPr lang="en-US" sz="2400" dirty="0" smtClean="0"/>
              <a:t> (or be left over). You’d have to get a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car to fit everyone, even though it won’t be full!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7845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265</TotalTime>
  <Words>661</Words>
  <Application>Microsoft Macintosh PowerPoint</Application>
  <PresentationFormat>On-screen Show (4:3)</PresentationFormat>
  <Paragraphs>106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Capital</vt:lpstr>
      <vt:lpstr>4.4(H)</vt:lpstr>
      <vt:lpstr>Fluency Practice</vt:lpstr>
      <vt:lpstr>Problem Solving Strategies</vt:lpstr>
      <vt:lpstr>Problem Solving Lesson</vt:lpstr>
      <vt:lpstr>Problem Solving Lesson </vt:lpstr>
      <vt:lpstr>PowerPoint Presentation</vt:lpstr>
      <vt:lpstr>PowerPoint Presentation</vt:lpstr>
      <vt:lpstr>PowerPoint Presentation</vt:lpstr>
      <vt:lpstr>What is a Remainder?</vt:lpstr>
      <vt:lpstr>I Do</vt:lpstr>
      <vt:lpstr>We Do – Student 1</vt:lpstr>
      <vt:lpstr>We do - Student 2</vt:lpstr>
      <vt:lpstr>We do - Student 3</vt:lpstr>
      <vt:lpstr>We do – Student 4</vt:lpstr>
      <vt:lpstr>We do – Student 5</vt:lpstr>
      <vt:lpstr>Debrief</vt:lpstr>
      <vt:lpstr>What is a Remainder?</vt:lpstr>
      <vt:lpstr>You Do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Mac User</cp:lastModifiedBy>
  <cp:revision>28</cp:revision>
  <dcterms:created xsi:type="dcterms:W3CDTF">2017-09-22T23:49:10Z</dcterms:created>
  <dcterms:modified xsi:type="dcterms:W3CDTF">2018-03-14T23:07:50Z</dcterms:modified>
</cp:coreProperties>
</file>