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27"/>
  </p:notesMasterIdLst>
  <p:sldIdLst>
    <p:sldId id="256" r:id="rId2"/>
    <p:sldId id="259" r:id="rId3"/>
    <p:sldId id="257" r:id="rId4"/>
    <p:sldId id="273" r:id="rId5"/>
    <p:sldId id="298" r:id="rId6"/>
    <p:sldId id="286" r:id="rId7"/>
    <p:sldId id="296" r:id="rId8"/>
    <p:sldId id="297" r:id="rId9"/>
    <p:sldId id="260" r:id="rId10"/>
    <p:sldId id="261" r:id="rId11"/>
    <p:sldId id="263" r:id="rId12"/>
    <p:sldId id="264" r:id="rId13"/>
    <p:sldId id="270" r:id="rId14"/>
    <p:sldId id="271" r:id="rId15"/>
    <p:sldId id="274" r:id="rId16"/>
    <p:sldId id="262" r:id="rId17"/>
    <p:sldId id="299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vene.io/questions/login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4.5(A)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represent multi-step problems involving the four</a:t>
            </a:r>
          </a:p>
          <a:p>
            <a:r>
              <a:rPr lang="en-US" dirty="0"/>
              <a:t>operations with whole numbers using strip diagrams and</a:t>
            </a:r>
          </a:p>
          <a:p>
            <a:r>
              <a:rPr lang="en-US" dirty="0"/>
              <a:t>equations with a letter standing for the unknown quantity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5" name="Picture 4" descr="Screen Shot 2018-03-14 at 6.1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7" y="325308"/>
            <a:ext cx="6891867" cy="626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988" y="-13352"/>
            <a:ext cx="3106741" cy="7661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We Do </a:t>
            </a:r>
            <a:r>
              <a:rPr lang="mr-IN" sz="2800" dirty="0" smtClean="0"/>
              <a:t>–</a:t>
            </a:r>
            <a:r>
              <a:rPr lang="en-US" sz="2800" dirty="0" smtClean="0"/>
              <a:t> Student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4" name="Picture 3" descr="Screen Shot 2018-03-14 at 6.1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83"/>
            <a:ext cx="8321278" cy="35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4" name="Picture 3" descr="Screen Shot 2018-03-14 at 6.1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0" y="1794933"/>
            <a:ext cx="8292433" cy="2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3" name="Picture 2" descr="Screen Shot 2018-03-14 at 6.16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5" y="1847851"/>
            <a:ext cx="8473763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3-14 at 6.1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409103"/>
            <a:ext cx="7857066" cy="62384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0988" y="-13351"/>
            <a:ext cx="3106741" cy="6229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We Do </a:t>
            </a:r>
            <a:r>
              <a:rPr lang="mr-IN" sz="2400" dirty="0" smtClean="0"/>
              <a:t>–</a:t>
            </a:r>
            <a:r>
              <a:rPr lang="en-US" sz="2400" dirty="0" smtClean="0"/>
              <a:t> Student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5720" y="1570453"/>
            <a:ext cx="8087213" cy="5142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Strip Diagrams help you visualize (See) word problems better. They are organized in boxes or groups and can add onto each other </a:t>
            </a:r>
          </a:p>
          <a:p>
            <a:r>
              <a:rPr lang="en-US" dirty="0" smtClean="0"/>
              <a:t>Equations have equal signs and help you take a word problem that is written in any language and turn it into math language</a:t>
            </a:r>
          </a:p>
          <a:p>
            <a:r>
              <a:rPr lang="en-US" dirty="0" smtClean="0"/>
              <a:t>In order to be successful in </a:t>
            </a:r>
            <a:r>
              <a:rPr lang="en-US" dirty="0" smtClean="0"/>
              <a:t>word problems, you need to know what words in English translate to in MATH:</a:t>
            </a:r>
          </a:p>
          <a:p>
            <a:pPr lvl="1"/>
            <a:r>
              <a:rPr lang="en-US" dirty="0" smtClean="0"/>
              <a:t>“twice” means ” x 2”</a:t>
            </a:r>
          </a:p>
          <a:p>
            <a:pPr lvl="1"/>
            <a:r>
              <a:rPr lang="en-US" dirty="0" smtClean="0"/>
              <a:t>“each, an, every, per” are grouping words. Use them to multiply or divide</a:t>
            </a:r>
          </a:p>
          <a:p>
            <a:pPr lvl="1"/>
            <a:r>
              <a:rPr lang="en-US" dirty="0" smtClean="0"/>
              <a:t>difference means to subtract</a:t>
            </a:r>
          </a:p>
          <a:p>
            <a:pPr lvl="1"/>
            <a:r>
              <a:rPr lang="en-US" dirty="0" smtClean="0"/>
              <a:t>sum means to add</a:t>
            </a:r>
          </a:p>
          <a:p>
            <a:pPr lvl="1"/>
            <a:r>
              <a:rPr lang="en-US" dirty="0" smtClean="0"/>
              <a:t>product means to multiple </a:t>
            </a:r>
          </a:p>
          <a:p>
            <a:pPr lvl="1"/>
            <a:r>
              <a:rPr lang="en-US" dirty="0" smtClean="0"/>
              <a:t>quotient means to divide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SLIDES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need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5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4"/>
            <a:ext cx="3832110" cy="488301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When to </a:t>
            </a:r>
            <a:r>
              <a:rPr lang="en-US" b="1" dirty="0" smtClean="0"/>
              <a:t>multiply </a:t>
            </a:r>
            <a:r>
              <a:rPr lang="en-US" b="1" dirty="0" smtClean="0"/>
              <a:t>in word problems</a:t>
            </a:r>
          </a:p>
          <a:p>
            <a:pPr lvl="1"/>
            <a:r>
              <a:rPr lang="en-US" dirty="0" smtClean="0"/>
              <a:t>Groups </a:t>
            </a:r>
            <a:r>
              <a:rPr lang="en-US" dirty="0" smtClean="0"/>
              <a:t>AND The number we’re looking for is bigger.</a:t>
            </a:r>
          </a:p>
          <a:p>
            <a:pPr lvl="1"/>
            <a:r>
              <a:rPr lang="en-US" dirty="0" smtClean="0"/>
              <a:t>Groups: Each, an, every, per</a:t>
            </a:r>
          </a:p>
          <a:p>
            <a:pPr lvl="1"/>
            <a:r>
              <a:rPr lang="en-US" dirty="0" smtClean="0"/>
              <a:t>Bigger: In </a:t>
            </a:r>
            <a:r>
              <a:rPr lang="en-US" dirty="0" smtClean="0"/>
              <a:t>all, total, combined, sum</a:t>
            </a:r>
          </a:p>
          <a:p>
            <a:r>
              <a:rPr lang="en-US" b="1" dirty="0" smtClean="0"/>
              <a:t>When to </a:t>
            </a:r>
            <a:r>
              <a:rPr lang="en-US" b="1" dirty="0" smtClean="0"/>
              <a:t>divide</a:t>
            </a:r>
            <a:r>
              <a:rPr lang="en-US" b="1" dirty="0" smtClean="0"/>
              <a:t> </a:t>
            </a:r>
            <a:r>
              <a:rPr lang="en-US" b="1" dirty="0" smtClean="0"/>
              <a:t>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Groups: Each, an, every, per</a:t>
            </a:r>
            <a:endParaRPr lang="en-US" dirty="0" smtClean="0"/>
          </a:p>
          <a:p>
            <a:pPr lvl="1"/>
            <a:r>
              <a:rPr lang="en-US" dirty="0" err="1" smtClean="0"/>
              <a:t>Smaller:The</a:t>
            </a:r>
            <a:r>
              <a:rPr lang="en-US" dirty="0" smtClean="0"/>
              <a:t> </a:t>
            </a:r>
            <a:r>
              <a:rPr lang="en-US" dirty="0" smtClean="0"/>
              <a:t>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has 16 boxes. He puts 24 bars of soap in </a:t>
            </a:r>
            <a:r>
              <a:rPr lang="en-US" b="1" dirty="0" smtClean="0"/>
              <a:t>each</a:t>
            </a:r>
            <a:r>
              <a:rPr lang="en-US" dirty="0" smtClean="0"/>
              <a:t> box.  How many bars of soap does he have </a:t>
            </a:r>
            <a:r>
              <a:rPr lang="en-US" b="1" dirty="0" smtClean="0"/>
              <a:t>altogethe</a:t>
            </a:r>
            <a:r>
              <a:rPr lang="en-US" dirty="0" smtClean="0"/>
              <a:t>r?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3971987"/>
            <a:ext cx="394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has 162 bars of soap.  He puts an equal number of bars of soap into each of 9 boxes.  How many bars of soap will be in </a:t>
            </a:r>
            <a:r>
              <a:rPr lang="en-US" b="1" dirty="0" smtClean="0"/>
              <a:t>each box</a:t>
            </a:r>
            <a:r>
              <a:rPr lang="en-US" dirty="0" smtClean="0"/>
              <a:t>? (</a:t>
            </a:r>
            <a:r>
              <a:rPr lang="en-US" dirty="0" smtClean="0"/>
              <a:t>asking for </a:t>
            </a:r>
            <a:r>
              <a:rPr lang="en-US" dirty="0" smtClean="0"/>
              <a:t>just </a:t>
            </a:r>
            <a:r>
              <a:rPr lang="en-US" b="1" dirty="0" smtClean="0"/>
              <a:t>one</a:t>
            </a:r>
            <a:r>
              <a:rPr lang="en-US" dirty="0" smtClean="0"/>
              <a:t> box)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559831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</a:t>
            </a:r>
            <a:r>
              <a:rPr lang="en-US" dirty="0" smtClean="0"/>
              <a:t>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07075" y="5189249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</a:t>
            </a:r>
            <a:r>
              <a:rPr lang="en-US" dirty="0" smtClean="0"/>
              <a:t>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</a:t>
            </a:r>
            <a:r>
              <a:rPr lang="en-US" dirty="0" smtClean="0"/>
              <a:t>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5"/>
            <a:ext cx="3832110" cy="44628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When to add in word problems</a:t>
            </a:r>
          </a:p>
          <a:p>
            <a:pPr lvl="1"/>
            <a:r>
              <a:rPr lang="en-US" dirty="0" smtClean="0"/>
              <a:t>No Groups AND The number we’re looking for is bigger.</a:t>
            </a:r>
          </a:p>
          <a:p>
            <a:pPr lvl="1"/>
            <a:r>
              <a:rPr lang="en-US" dirty="0" smtClean="0"/>
              <a:t>In all, total, combined, sum</a:t>
            </a:r>
          </a:p>
          <a:p>
            <a:r>
              <a:rPr lang="en-US" b="1" dirty="0" smtClean="0"/>
              <a:t>When to subtract 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The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How many feet did John ride his bike on </a:t>
            </a:r>
            <a:r>
              <a:rPr lang="en-US" b="1" dirty="0" smtClean="0"/>
              <a:t>Monday and Tuesday?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4090518"/>
            <a:ext cx="394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</a:t>
            </a:r>
            <a:r>
              <a:rPr lang="en-US" b="1" dirty="0" smtClean="0"/>
              <a:t>How</a:t>
            </a:r>
            <a:r>
              <a:rPr lang="en-US" dirty="0" smtClean="0"/>
              <a:t> </a:t>
            </a:r>
            <a:r>
              <a:rPr lang="en-US" b="1" dirty="0" smtClean="0"/>
              <a:t>many more </a:t>
            </a:r>
            <a:r>
              <a:rPr lang="en-US" dirty="0" smtClean="0"/>
              <a:t>feet did John ride his bike </a:t>
            </a:r>
            <a:r>
              <a:rPr lang="en-US" b="1" dirty="0" smtClean="0"/>
              <a:t>on Tuesday than Monday</a:t>
            </a:r>
            <a:r>
              <a:rPr lang="en-US" dirty="0" smtClean="0"/>
              <a:t>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870697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36142" y="5324713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Multiply on Number 1</a:t>
            </a:r>
          </a:p>
          <a:p>
            <a:r>
              <a:rPr lang="en-US" sz="2800" dirty="0" smtClean="0"/>
              <a:t>Take the product you found on Number 1 and subtract by 143 for number 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18984" y="3157869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164253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 </a:t>
            </a:r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3298" y="3525444"/>
            <a:ext cx="2205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25</a:t>
            </a:r>
            <a:endParaRPr lang="en-US" sz="4000" dirty="0" smtClean="0"/>
          </a:p>
          <a:p>
            <a:r>
              <a:rPr lang="en-US" sz="4000" u="sng" dirty="0" smtClean="0"/>
              <a:t>x 54</a:t>
            </a:r>
            <a:endParaRPr lang="en-US" sz="40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754396" y="299680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r>
              <a:rPr lang="en-US" sz="6000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112" y="299680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r>
              <a:rPr lang="en-US" sz="6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2x1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6646" y="2794000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35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8</a:t>
            </a:r>
            <a:endParaRPr lang="en-US" sz="60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510" y="2827868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42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6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3315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2x2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8913" y="2565525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11</a:t>
            </a:r>
            <a:endParaRPr lang="en-US" sz="48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446" y="2641850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18</a:t>
            </a:r>
            <a:endParaRPr lang="en-US" sz="4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5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Long Division</a:t>
            </a:r>
            <a:endParaRPr lang="en-US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ic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1" y="3244850"/>
            <a:ext cx="1656540" cy="954616"/>
          </a:xfrm>
          <a:prstGeom prst="rect">
            <a:avLst/>
          </a:prstGeom>
        </p:spPr>
      </p:pic>
      <p:pic>
        <p:nvPicPr>
          <p:cNvPr id="5" name="Picture 4" descr="pi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1" y="3295649"/>
            <a:ext cx="1887383" cy="9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Subtraction Regrouping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761068"/>
            <a:ext cx="7345363" cy="3931920"/>
          </a:xfrm>
        </p:spPr>
        <p:txBody>
          <a:bodyPr/>
          <a:lstStyle/>
          <a:p>
            <a:r>
              <a:rPr lang="en-US" dirty="0" smtClean="0"/>
              <a:t>“Carrying Over” when adding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+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79" y="1794935"/>
            <a:ext cx="7345363" cy="3931920"/>
          </a:xfrm>
        </p:spPr>
        <p:txBody>
          <a:bodyPr/>
          <a:lstStyle/>
          <a:p>
            <a:r>
              <a:rPr lang="en-US" dirty="0" smtClean="0"/>
              <a:t>Subtracting across Zeros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100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3" name="Rectangle 12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9815"/>
              </p:ext>
            </p:extLst>
          </p:nvPr>
        </p:nvGraphicFramePr>
        <p:xfrm>
          <a:off x="900112" y="3033255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1" y="1134537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if you find an issue with fluency, go straight to the fluency sections of lesson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Problem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Bob has 4 boxes of </a:t>
            </a:r>
            <a:r>
              <a:rPr lang="en-US" sz="2800" dirty="0" smtClean="0"/>
              <a:t>envelopes. </a:t>
            </a:r>
            <a:r>
              <a:rPr lang="en-US" sz="2800" b="1" dirty="0" smtClean="0"/>
              <a:t>Each</a:t>
            </a:r>
            <a:r>
              <a:rPr lang="en-US" sz="2800" dirty="0" smtClean="0"/>
              <a:t> </a:t>
            </a:r>
            <a:r>
              <a:rPr lang="en-US" sz="2800" dirty="0"/>
              <a:t>box has 75 </a:t>
            </a:r>
            <a:r>
              <a:rPr lang="en-US" sz="2800" dirty="0" smtClean="0"/>
              <a:t>envelopes. He </a:t>
            </a:r>
            <a:r>
              <a:rPr lang="en-US" sz="2800" b="1" dirty="0"/>
              <a:t>used</a:t>
            </a:r>
            <a:r>
              <a:rPr lang="en-US" sz="2800" dirty="0"/>
              <a:t> 140 </a:t>
            </a:r>
            <a:r>
              <a:rPr lang="en-US" sz="2800" dirty="0" smtClean="0"/>
              <a:t>envelopes. How </a:t>
            </a:r>
            <a:r>
              <a:rPr lang="en-US" sz="2800" dirty="0"/>
              <a:t>many envelopes are left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/>
              <a:t>The next few slides will show 2 different ways to represent the solution</a:t>
            </a:r>
          </a:p>
          <a:p>
            <a:pPr lvl="1"/>
            <a:r>
              <a:rPr lang="en-US" sz="2600" dirty="0" smtClean="0"/>
              <a:t>With Strip Diagrams</a:t>
            </a:r>
          </a:p>
          <a:p>
            <a:pPr lvl="1"/>
            <a:r>
              <a:rPr lang="en-US" sz="2600" dirty="0" smtClean="0"/>
              <a:t>With Equations</a:t>
            </a:r>
            <a:endParaRPr lang="en-US" sz="26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548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Strip Diagrams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732" y="1862666"/>
            <a:ext cx="817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Bob has 4 boxes of envelopes.</a:t>
            </a:r>
          </a:p>
          <a:p>
            <a:r>
              <a:rPr lang="en-US" sz="2400" b="1" dirty="0" smtClean="0"/>
              <a:t>Each</a:t>
            </a:r>
            <a:r>
              <a:rPr lang="en-US" sz="2400" dirty="0" smtClean="0"/>
              <a:t> box has 75 envelopes.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0280" y="3874055"/>
            <a:ext cx="480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75 + 75 + 75 + 75 OR </a:t>
            </a:r>
          </a:p>
          <a:p>
            <a:pPr algn="ctr"/>
            <a:r>
              <a:rPr lang="en-US" sz="2400" b="1" dirty="0" smtClean="0"/>
              <a:t>75 x 4 = 300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436808" y="2777091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1233" y="2777091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1903" y="2777091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82573" y="2777091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346806" y="720748"/>
            <a:ext cx="187812" cy="5882686"/>
          </a:xfrm>
          <a:prstGeom prst="leftBrace">
            <a:avLst>
              <a:gd name="adj1" fmla="val 114637"/>
              <a:gd name="adj2" fmla="val 50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4933" y="4738943"/>
            <a:ext cx="817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b="1" dirty="0" smtClean="0"/>
              <a:t>used</a:t>
            </a:r>
            <a:r>
              <a:rPr lang="en-US" sz="2400" dirty="0" smtClean="0"/>
              <a:t> 140 envelopes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36808" y="52006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233" y="52006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1903" y="52006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2573" y="52006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353243" y="5794782"/>
            <a:ext cx="0" cy="555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60843" y="5794782"/>
            <a:ext cx="0" cy="555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60843" y="6112933"/>
            <a:ext cx="269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86400" y="5962191"/>
            <a:ext cx="201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140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Strip Diagrams?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envelopes are left?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7718" y="30670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2143" y="30670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2813" y="30670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3483" y="3067008"/>
            <a:ext cx="1470670" cy="594174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75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84153" y="3661182"/>
            <a:ext cx="0" cy="555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91753" y="3661182"/>
            <a:ext cx="0" cy="555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91753" y="3979333"/>
            <a:ext cx="269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7310" y="3828591"/>
            <a:ext cx="201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140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0113" y="4536477"/>
            <a:ext cx="238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75</a:t>
            </a:r>
          </a:p>
          <a:p>
            <a:r>
              <a:rPr lang="en-US" sz="3600" u="sng" dirty="0" smtClean="0"/>
              <a:t>x  4</a:t>
            </a:r>
            <a:endParaRPr lang="en-US" sz="3600" u="sng" dirty="0"/>
          </a:p>
        </p:txBody>
      </p:sp>
      <p:sp>
        <p:nvSpPr>
          <p:cNvPr id="13" name="Freeform 12"/>
          <p:cNvSpPr/>
          <p:nvPr/>
        </p:nvSpPr>
        <p:spPr>
          <a:xfrm>
            <a:off x="1117600" y="4345330"/>
            <a:ext cx="220133" cy="315154"/>
          </a:xfrm>
          <a:custGeom>
            <a:avLst/>
            <a:gdLst>
              <a:gd name="connsiteX0" fmla="*/ 0 w 220133"/>
              <a:gd name="connsiteY0" fmla="*/ 57337 h 315154"/>
              <a:gd name="connsiteX1" fmla="*/ 84667 w 220133"/>
              <a:gd name="connsiteY1" fmla="*/ 6537 h 315154"/>
              <a:gd name="connsiteX2" fmla="*/ 169333 w 220133"/>
              <a:gd name="connsiteY2" fmla="*/ 108137 h 315154"/>
              <a:gd name="connsiteX3" fmla="*/ 152400 w 220133"/>
              <a:gd name="connsiteY3" fmla="*/ 158937 h 315154"/>
              <a:gd name="connsiteX4" fmla="*/ 84667 w 220133"/>
              <a:gd name="connsiteY4" fmla="*/ 260537 h 315154"/>
              <a:gd name="connsiteX5" fmla="*/ 67733 w 220133"/>
              <a:gd name="connsiteY5" fmla="*/ 311337 h 315154"/>
              <a:gd name="connsiteX6" fmla="*/ 135467 w 220133"/>
              <a:gd name="connsiteY6" fmla="*/ 294403 h 315154"/>
              <a:gd name="connsiteX7" fmla="*/ 220133 w 220133"/>
              <a:gd name="connsiteY7" fmla="*/ 260537 h 31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133" h="315154">
                <a:moveTo>
                  <a:pt x="0" y="57337"/>
                </a:moveTo>
                <a:cubicBezTo>
                  <a:pt x="28222" y="40404"/>
                  <a:pt x="52285" y="12425"/>
                  <a:pt x="84667" y="6537"/>
                </a:cubicBezTo>
                <a:cubicBezTo>
                  <a:pt x="219127" y="-17911"/>
                  <a:pt x="189253" y="28458"/>
                  <a:pt x="169333" y="108137"/>
                </a:cubicBezTo>
                <a:cubicBezTo>
                  <a:pt x="165004" y="125453"/>
                  <a:pt x="161068" y="143334"/>
                  <a:pt x="152400" y="158937"/>
                </a:cubicBezTo>
                <a:cubicBezTo>
                  <a:pt x="132633" y="194518"/>
                  <a:pt x="97539" y="221923"/>
                  <a:pt x="84667" y="260537"/>
                </a:cubicBezTo>
                <a:cubicBezTo>
                  <a:pt x="79022" y="277470"/>
                  <a:pt x="52881" y="301436"/>
                  <a:pt x="67733" y="311337"/>
                </a:cubicBezTo>
                <a:cubicBezTo>
                  <a:pt x="87097" y="324246"/>
                  <a:pt x="113090" y="300797"/>
                  <a:pt x="135467" y="294403"/>
                </a:cubicBezTo>
                <a:cubicBezTo>
                  <a:pt x="184293" y="280453"/>
                  <a:pt x="180164" y="280521"/>
                  <a:pt x="220133" y="2605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90133" y="5774267"/>
            <a:ext cx="237067" cy="389466"/>
          </a:xfrm>
          <a:custGeom>
            <a:avLst/>
            <a:gdLst>
              <a:gd name="connsiteX0" fmla="*/ 84667 w 237067"/>
              <a:gd name="connsiteY0" fmla="*/ 16933 h 389466"/>
              <a:gd name="connsiteX1" fmla="*/ 186267 w 237067"/>
              <a:gd name="connsiteY1" fmla="*/ 33866 h 389466"/>
              <a:gd name="connsiteX2" fmla="*/ 237067 w 237067"/>
              <a:gd name="connsiteY2" fmla="*/ 135466 h 389466"/>
              <a:gd name="connsiteX3" fmla="*/ 186267 w 237067"/>
              <a:gd name="connsiteY3" fmla="*/ 355600 h 389466"/>
              <a:gd name="connsiteX4" fmla="*/ 135467 w 237067"/>
              <a:gd name="connsiteY4" fmla="*/ 389466 h 389466"/>
              <a:gd name="connsiteX5" fmla="*/ 67734 w 237067"/>
              <a:gd name="connsiteY5" fmla="*/ 372533 h 389466"/>
              <a:gd name="connsiteX6" fmla="*/ 50800 w 237067"/>
              <a:gd name="connsiteY6" fmla="*/ 321733 h 389466"/>
              <a:gd name="connsiteX7" fmla="*/ 16934 w 237067"/>
              <a:gd name="connsiteY7" fmla="*/ 270933 h 389466"/>
              <a:gd name="connsiteX8" fmla="*/ 0 w 237067"/>
              <a:gd name="connsiteY8" fmla="*/ 203200 h 389466"/>
              <a:gd name="connsiteX9" fmla="*/ 16934 w 237067"/>
              <a:gd name="connsiteY9" fmla="*/ 101600 h 389466"/>
              <a:gd name="connsiteX10" fmla="*/ 135467 w 237067"/>
              <a:gd name="connsiteY10" fmla="*/ 0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067" h="389466">
                <a:moveTo>
                  <a:pt x="84667" y="16933"/>
                </a:moveTo>
                <a:cubicBezTo>
                  <a:pt x="118534" y="22577"/>
                  <a:pt x="155558" y="18512"/>
                  <a:pt x="186267" y="33866"/>
                </a:cubicBezTo>
                <a:cubicBezTo>
                  <a:pt x="212528" y="46997"/>
                  <a:pt x="229053" y="111422"/>
                  <a:pt x="237067" y="135466"/>
                </a:cubicBezTo>
                <a:cubicBezTo>
                  <a:pt x="228226" y="223882"/>
                  <a:pt x="247971" y="293897"/>
                  <a:pt x="186267" y="355600"/>
                </a:cubicBezTo>
                <a:cubicBezTo>
                  <a:pt x="171876" y="369990"/>
                  <a:pt x="152400" y="378177"/>
                  <a:pt x="135467" y="389466"/>
                </a:cubicBezTo>
                <a:cubicBezTo>
                  <a:pt x="112889" y="383822"/>
                  <a:pt x="85907" y="387071"/>
                  <a:pt x="67734" y="372533"/>
                </a:cubicBezTo>
                <a:cubicBezTo>
                  <a:pt x="53796" y="361383"/>
                  <a:pt x="58782" y="337698"/>
                  <a:pt x="50800" y="321733"/>
                </a:cubicBezTo>
                <a:cubicBezTo>
                  <a:pt x="41699" y="303530"/>
                  <a:pt x="28223" y="287866"/>
                  <a:pt x="16934" y="270933"/>
                </a:cubicBezTo>
                <a:cubicBezTo>
                  <a:pt x="11289" y="248355"/>
                  <a:pt x="0" y="226473"/>
                  <a:pt x="0" y="203200"/>
                </a:cubicBezTo>
                <a:cubicBezTo>
                  <a:pt x="0" y="168866"/>
                  <a:pt x="6077" y="134172"/>
                  <a:pt x="16934" y="101600"/>
                </a:cubicBezTo>
                <a:cubicBezTo>
                  <a:pt x="35248" y="46657"/>
                  <a:pt x="88495" y="23485"/>
                  <a:pt x="13546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78933" y="5819974"/>
            <a:ext cx="267656" cy="345575"/>
          </a:xfrm>
          <a:custGeom>
            <a:avLst/>
            <a:gdLst>
              <a:gd name="connsiteX0" fmla="*/ 0 w 267656"/>
              <a:gd name="connsiteY0" fmla="*/ 5093 h 345575"/>
              <a:gd name="connsiteX1" fmla="*/ 220134 w 267656"/>
              <a:gd name="connsiteY1" fmla="*/ 22026 h 345575"/>
              <a:gd name="connsiteX2" fmla="*/ 152400 w 267656"/>
              <a:gd name="connsiteY2" fmla="*/ 174426 h 345575"/>
              <a:gd name="connsiteX3" fmla="*/ 237067 w 267656"/>
              <a:gd name="connsiteY3" fmla="*/ 326826 h 345575"/>
              <a:gd name="connsiteX4" fmla="*/ 186267 w 267656"/>
              <a:gd name="connsiteY4" fmla="*/ 343759 h 345575"/>
              <a:gd name="connsiteX5" fmla="*/ 50800 w 267656"/>
              <a:gd name="connsiteY5" fmla="*/ 343759 h 34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56" h="345575">
                <a:moveTo>
                  <a:pt x="0" y="5093"/>
                </a:moveTo>
                <a:cubicBezTo>
                  <a:pt x="73378" y="10737"/>
                  <a:pt x="158899" y="-18797"/>
                  <a:pt x="220134" y="22026"/>
                </a:cubicBezTo>
                <a:cubicBezTo>
                  <a:pt x="314237" y="84761"/>
                  <a:pt x="178323" y="157144"/>
                  <a:pt x="152400" y="174426"/>
                </a:cubicBezTo>
                <a:cubicBezTo>
                  <a:pt x="249732" y="206870"/>
                  <a:pt x="306153" y="188655"/>
                  <a:pt x="237067" y="326826"/>
                </a:cubicBezTo>
                <a:cubicBezTo>
                  <a:pt x="229085" y="342791"/>
                  <a:pt x="204043" y="342143"/>
                  <a:pt x="186267" y="343759"/>
                </a:cubicBezTo>
                <a:cubicBezTo>
                  <a:pt x="141297" y="347847"/>
                  <a:pt x="95956" y="343759"/>
                  <a:pt x="50800" y="34375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134533" y="5819974"/>
            <a:ext cx="237067" cy="389466"/>
          </a:xfrm>
          <a:custGeom>
            <a:avLst/>
            <a:gdLst>
              <a:gd name="connsiteX0" fmla="*/ 84667 w 237067"/>
              <a:gd name="connsiteY0" fmla="*/ 16933 h 389466"/>
              <a:gd name="connsiteX1" fmla="*/ 186267 w 237067"/>
              <a:gd name="connsiteY1" fmla="*/ 33866 h 389466"/>
              <a:gd name="connsiteX2" fmla="*/ 237067 w 237067"/>
              <a:gd name="connsiteY2" fmla="*/ 135466 h 389466"/>
              <a:gd name="connsiteX3" fmla="*/ 186267 w 237067"/>
              <a:gd name="connsiteY3" fmla="*/ 355600 h 389466"/>
              <a:gd name="connsiteX4" fmla="*/ 135467 w 237067"/>
              <a:gd name="connsiteY4" fmla="*/ 389466 h 389466"/>
              <a:gd name="connsiteX5" fmla="*/ 67734 w 237067"/>
              <a:gd name="connsiteY5" fmla="*/ 372533 h 389466"/>
              <a:gd name="connsiteX6" fmla="*/ 50800 w 237067"/>
              <a:gd name="connsiteY6" fmla="*/ 321733 h 389466"/>
              <a:gd name="connsiteX7" fmla="*/ 16934 w 237067"/>
              <a:gd name="connsiteY7" fmla="*/ 270933 h 389466"/>
              <a:gd name="connsiteX8" fmla="*/ 0 w 237067"/>
              <a:gd name="connsiteY8" fmla="*/ 203200 h 389466"/>
              <a:gd name="connsiteX9" fmla="*/ 16934 w 237067"/>
              <a:gd name="connsiteY9" fmla="*/ 101600 h 389466"/>
              <a:gd name="connsiteX10" fmla="*/ 135467 w 237067"/>
              <a:gd name="connsiteY10" fmla="*/ 0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067" h="389466">
                <a:moveTo>
                  <a:pt x="84667" y="16933"/>
                </a:moveTo>
                <a:cubicBezTo>
                  <a:pt x="118534" y="22577"/>
                  <a:pt x="155558" y="18512"/>
                  <a:pt x="186267" y="33866"/>
                </a:cubicBezTo>
                <a:cubicBezTo>
                  <a:pt x="212528" y="46997"/>
                  <a:pt x="229053" y="111422"/>
                  <a:pt x="237067" y="135466"/>
                </a:cubicBezTo>
                <a:cubicBezTo>
                  <a:pt x="228226" y="223882"/>
                  <a:pt x="247971" y="293897"/>
                  <a:pt x="186267" y="355600"/>
                </a:cubicBezTo>
                <a:cubicBezTo>
                  <a:pt x="171876" y="369990"/>
                  <a:pt x="152400" y="378177"/>
                  <a:pt x="135467" y="389466"/>
                </a:cubicBezTo>
                <a:cubicBezTo>
                  <a:pt x="112889" y="383822"/>
                  <a:pt x="85907" y="387071"/>
                  <a:pt x="67734" y="372533"/>
                </a:cubicBezTo>
                <a:cubicBezTo>
                  <a:pt x="53796" y="361383"/>
                  <a:pt x="58782" y="337698"/>
                  <a:pt x="50800" y="321733"/>
                </a:cubicBezTo>
                <a:cubicBezTo>
                  <a:pt x="41699" y="303530"/>
                  <a:pt x="28223" y="287866"/>
                  <a:pt x="16934" y="270933"/>
                </a:cubicBezTo>
                <a:cubicBezTo>
                  <a:pt x="11289" y="248355"/>
                  <a:pt x="0" y="226473"/>
                  <a:pt x="0" y="203200"/>
                </a:cubicBezTo>
                <a:cubicBezTo>
                  <a:pt x="0" y="168866"/>
                  <a:pt x="6077" y="134172"/>
                  <a:pt x="16934" y="101600"/>
                </a:cubicBezTo>
                <a:cubicBezTo>
                  <a:pt x="35248" y="46657"/>
                  <a:pt x="88495" y="23485"/>
                  <a:pt x="13546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29867" y="4659588"/>
            <a:ext cx="231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300</a:t>
            </a:r>
          </a:p>
          <a:p>
            <a:r>
              <a:rPr lang="en-US" sz="3200" u="sng" dirty="0" smtClean="0"/>
              <a:t>-140</a:t>
            </a:r>
            <a:endParaRPr lang="en-US" sz="3200" u="sng" dirty="0"/>
          </a:p>
        </p:txBody>
      </p:sp>
      <p:sp>
        <p:nvSpPr>
          <p:cNvPr id="19" name="Freeform 18"/>
          <p:cNvSpPr/>
          <p:nvPr/>
        </p:nvSpPr>
        <p:spPr>
          <a:xfrm>
            <a:off x="6732376" y="5736806"/>
            <a:ext cx="237067" cy="389466"/>
          </a:xfrm>
          <a:custGeom>
            <a:avLst/>
            <a:gdLst>
              <a:gd name="connsiteX0" fmla="*/ 84667 w 237067"/>
              <a:gd name="connsiteY0" fmla="*/ 16933 h 389466"/>
              <a:gd name="connsiteX1" fmla="*/ 186267 w 237067"/>
              <a:gd name="connsiteY1" fmla="*/ 33866 h 389466"/>
              <a:gd name="connsiteX2" fmla="*/ 237067 w 237067"/>
              <a:gd name="connsiteY2" fmla="*/ 135466 h 389466"/>
              <a:gd name="connsiteX3" fmla="*/ 186267 w 237067"/>
              <a:gd name="connsiteY3" fmla="*/ 355600 h 389466"/>
              <a:gd name="connsiteX4" fmla="*/ 135467 w 237067"/>
              <a:gd name="connsiteY4" fmla="*/ 389466 h 389466"/>
              <a:gd name="connsiteX5" fmla="*/ 67734 w 237067"/>
              <a:gd name="connsiteY5" fmla="*/ 372533 h 389466"/>
              <a:gd name="connsiteX6" fmla="*/ 50800 w 237067"/>
              <a:gd name="connsiteY6" fmla="*/ 321733 h 389466"/>
              <a:gd name="connsiteX7" fmla="*/ 16934 w 237067"/>
              <a:gd name="connsiteY7" fmla="*/ 270933 h 389466"/>
              <a:gd name="connsiteX8" fmla="*/ 0 w 237067"/>
              <a:gd name="connsiteY8" fmla="*/ 203200 h 389466"/>
              <a:gd name="connsiteX9" fmla="*/ 16934 w 237067"/>
              <a:gd name="connsiteY9" fmla="*/ 101600 h 389466"/>
              <a:gd name="connsiteX10" fmla="*/ 135467 w 237067"/>
              <a:gd name="connsiteY10" fmla="*/ 0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067" h="389466">
                <a:moveTo>
                  <a:pt x="84667" y="16933"/>
                </a:moveTo>
                <a:cubicBezTo>
                  <a:pt x="118534" y="22577"/>
                  <a:pt x="155558" y="18512"/>
                  <a:pt x="186267" y="33866"/>
                </a:cubicBezTo>
                <a:cubicBezTo>
                  <a:pt x="212528" y="46997"/>
                  <a:pt x="229053" y="111422"/>
                  <a:pt x="237067" y="135466"/>
                </a:cubicBezTo>
                <a:cubicBezTo>
                  <a:pt x="228226" y="223882"/>
                  <a:pt x="247971" y="293897"/>
                  <a:pt x="186267" y="355600"/>
                </a:cubicBezTo>
                <a:cubicBezTo>
                  <a:pt x="171876" y="369990"/>
                  <a:pt x="152400" y="378177"/>
                  <a:pt x="135467" y="389466"/>
                </a:cubicBezTo>
                <a:cubicBezTo>
                  <a:pt x="112889" y="383822"/>
                  <a:pt x="85907" y="387071"/>
                  <a:pt x="67734" y="372533"/>
                </a:cubicBezTo>
                <a:cubicBezTo>
                  <a:pt x="53796" y="361383"/>
                  <a:pt x="58782" y="337698"/>
                  <a:pt x="50800" y="321733"/>
                </a:cubicBezTo>
                <a:cubicBezTo>
                  <a:pt x="41699" y="303530"/>
                  <a:pt x="28223" y="287866"/>
                  <a:pt x="16934" y="270933"/>
                </a:cubicBezTo>
                <a:cubicBezTo>
                  <a:pt x="11289" y="248355"/>
                  <a:pt x="0" y="226473"/>
                  <a:pt x="0" y="203200"/>
                </a:cubicBezTo>
                <a:cubicBezTo>
                  <a:pt x="0" y="168866"/>
                  <a:pt x="6077" y="134172"/>
                  <a:pt x="16934" y="101600"/>
                </a:cubicBezTo>
                <a:cubicBezTo>
                  <a:pt x="35248" y="46657"/>
                  <a:pt x="88495" y="23485"/>
                  <a:pt x="135467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502401" y="5740402"/>
            <a:ext cx="169412" cy="474133"/>
          </a:xfrm>
          <a:custGeom>
            <a:avLst/>
            <a:gdLst>
              <a:gd name="connsiteX0" fmla="*/ 0 w 169412"/>
              <a:gd name="connsiteY0" fmla="*/ 0 h 474133"/>
              <a:gd name="connsiteX1" fmla="*/ 16934 w 169412"/>
              <a:gd name="connsiteY1" fmla="*/ 355600 h 474133"/>
              <a:gd name="connsiteX2" fmla="*/ 50800 w 169412"/>
              <a:gd name="connsiteY2" fmla="*/ 457200 h 474133"/>
              <a:gd name="connsiteX3" fmla="*/ 101600 w 169412"/>
              <a:gd name="connsiteY3" fmla="*/ 474133 h 474133"/>
              <a:gd name="connsiteX4" fmla="*/ 152400 w 169412"/>
              <a:gd name="connsiteY4" fmla="*/ 440267 h 474133"/>
              <a:gd name="connsiteX5" fmla="*/ 152400 w 169412"/>
              <a:gd name="connsiteY5" fmla="*/ 254000 h 474133"/>
              <a:gd name="connsiteX6" fmla="*/ 101600 w 169412"/>
              <a:gd name="connsiteY6" fmla="*/ 237067 h 474133"/>
              <a:gd name="connsiteX7" fmla="*/ 50800 w 169412"/>
              <a:gd name="connsiteY7" fmla="*/ 321733 h 4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412" h="474133">
                <a:moveTo>
                  <a:pt x="0" y="0"/>
                </a:moveTo>
                <a:cubicBezTo>
                  <a:pt x="5645" y="118533"/>
                  <a:pt x="3829" y="237658"/>
                  <a:pt x="16934" y="355600"/>
                </a:cubicBezTo>
                <a:cubicBezTo>
                  <a:pt x="20876" y="391080"/>
                  <a:pt x="16933" y="445911"/>
                  <a:pt x="50800" y="457200"/>
                </a:cubicBezTo>
                <a:lnTo>
                  <a:pt x="101600" y="474133"/>
                </a:lnTo>
                <a:cubicBezTo>
                  <a:pt x="118533" y="462844"/>
                  <a:pt x="142303" y="457937"/>
                  <a:pt x="152400" y="440267"/>
                </a:cubicBezTo>
                <a:cubicBezTo>
                  <a:pt x="175991" y="398983"/>
                  <a:pt x="174157" y="292075"/>
                  <a:pt x="152400" y="254000"/>
                </a:cubicBezTo>
                <a:cubicBezTo>
                  <a:pt x="143544" y="238503"/>
                  <a:pt x="118533" y="242711"/>
                  <a:pt x="101600" y="237067"/>
                </a:cubicBezTo>
                <a:cubicBezTo>
                  <a:pt x="60733" y="298369"/>
                  <a:pt x="76836" y="269665"/>
                  <a:pt x="50800" y="32173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33067" y="5819974"/>
            <a:ext cx="0" cy="345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has 4 boxes of envelopes</a:t>
            </a:r>
            <a:r>
              <a:rPr lang="en-US" dirty="0" smtClean="0"/>
              <a:t>. </a:t>
            </a:r>
            <a:r>
              <a:rPr lang="en-US" b="1" dirty="0"/>
              <a:t>Each</a:t>
            </a:r>
            <a:r>
              <a:rPr lang="en-US" dirty="0"/>
              <a:t> box has 75 envelopes. </a:t>
            </a:r>
            <a:endParaRPr lang="en-US" dirty="0" smtClean="0"/>
          </a:p>
          <a:p>
            <a:pPr lvl="1"/>
            <a:r>
              <a:rPr lang="en-US" dirty="0" smtClean="0"/>
              <a:t>75 x 4</a:t>
            </a:r>
            <a:endParaRPr lang="en-US" dirty="0"/>
          </a:p>
          <a:p>
            <a:r>
              <a:rPr lang="en-US" dirty="0" smtClean="0"/>
              <a:t>He </a:t>
            </a:r>
            <a:r>
              <a:rPr lang="en-US" b="1" dirty="0"/>
              <a:t>used</a:t>
            </a:r>
            <a:r>
              <a:rPr lang="en-US" dirty="0"/>
              <a:t> 140 envelopes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75 x 4 - 140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How many envelopes are </a:t>
            </a:r>
            <a:r>
              <a:rPr lang="en-US" dirty="0" smtClean="0"/>
              <a:t>left, we’ll call that “L”?</a:t>
            </a:r>
          </a:p>
          <a:p>
            <a:pPr lvl="1"/>
            <a:r>
              <a:rPr lang="en-US" b="1" dirty="0" smtClean="0"/>
              <a:t>L = 75 x 4 - 140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6" name="Picture 5" descr="Screen Shot 2018-03-14 at 6.1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83242"/>
            <a:ext cx="7077102" cy="561915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0113" y="244158"/>
            <a:ext cx="2130954" cy="48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306</TotalTime>
  <Words>917</Words>
  <Application>Microsoft Macintosh PowerPoint</Application>
  <PresentationFormat>On-screen Show (4:3)</PresentationFormat>
  <Paragraphs>178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Capital</vt:lpstr>
      <vt:lpstr>4.5(A)</vt:lpstr>
      <vt:lpstr>Fluency Practice</vt:lpstr>
      <vt:lpstr>Problem Solving Strategies</vt:lpstr>
      <vt:lpstr>Problem Solving Lesson</vt:lpstr>
      <vt:lpstr>A Word Problem</vt:lpstr>
      <vt:lpstr>Using Strip Diagrams</vt:lpstr>
      <vt:lpstr>Using Strip Diagrams?</vt:lpstr>
      <vt:lpstr>Using Equations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You Do</vt:lpstr>
      <vt:lpstr>EXTRA SLIDES FOLLOW</vt:lpstr>
      <vt:lpstr>Problem Solving Lesson </vt:lpstr>
      <vt:lpstr>Problem Solving Lesson </vt:lpstr>
      <vt:lpstr>PowerPoint Presentation</vt:lpstr>
      <vt:lpstr>PowerPoint Presentation</vt:lpstr>
      <vt:lpstr>PowerPoint Presentation</vt:lpstr>
      <vt:lpstr>PowerPoint Presentation</vt:lpstr>
      <vt:lpstr>Fluency Lesson (if necessary)</vt:lpstr>
      <vt:lpstr>Fluency Lesson (if necessary)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33</cp:revision>
  <dcterms:created xsi:type="dcterms:W3CDTF">2017-09-22T23:49:10Z</dcterms:created>
  <dcterms:modified xsi:type="dcterms:W3CDTF">2018-03-14T23:49:19Z</dcterms:modified>
</cp:coreProperties>
</file>