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25"/>
  </p:notesMasterIdLst>
  <p:sldIdLst>
    <p:sldId id="256" r:id="rId2"/>
    <p:sldId id="259" r:id="rId3"/>
    <p:sldId id="257" r:id="rId4"/>
    <p:sldId id="300" r:id="rId5"/>
    <p:sldId id="273" r:id="rId6"/>
    <p:sldId id="301" r:id="rId7"/>
    <p:sldId id="260" r:id="rId8"/>
    <p:sldId id="261" r:id="rId9"/>
    <p:sldId id="263" r:id="rId10"/>
    <p:sldId id="264" r:id="rId11"/>
    <p:sldId id="270" r:id="rId12"/>
    <p:sldId id="271" r:id="rId13"/>
    <p:sldId id="274" r:id="rId14"/>
    <p:sldId id="262" r:id="rId15"/>
    <p:sldId id="299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vene.io/questions/login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4.5(B)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 problems using an input-output table and</a:t>
            </a:r>
          </a:p>
          <a:p>
            <a:r>
              <a:rPr lang="en-US" dirty="0"/>
              <a:t>numerical expressions to generate a number pattern that</a:t>
            </a:r>
          </a:p>
          <a:p>
            <a:r>
              <a:rPr lang="en-US" dirty="0"/>
              <a:t>follows a given rule representing the relationship of the</a:t>
            </a:r>
          </a:p>
          <a:p>
            <a:r>
              <a:rPr lang="en-US" dirty="0"/>
              <a:t>values in the resulting sequence and their position in the</a:t>
            </a:r>
          </a:p>
          <a:p>
            <a:r>
              <a:rPr lang="en-US" dirty="0"/>
              <a:t>sequence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5" name="Picture 4" descr="Screen Shot 2018-03-14 at 7.10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746250"/>
            <a:ext cx="6832600" cy="45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5" name="Picture 4" descr="Screen Shot 2018-03-14 at 7.1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1727199"/>
            <a:ext cx="7851775" cy="45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0988" y="183497"/>
            <a:ext cx="3106741" cy="6229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We Do </a:t>
            </a:r>
            <a:r>
              <a:rPr lang="mr-IN" sz="2400" dirty="0" smtClean="0"/>
              <a:t>–</a:t>
            </a:r>
            <a:r>
              <a:rPr lang="en-US" sz="2400" dirty="0" smtClean="0"/>
              <a:t> Student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9" name="Picture 8" descr="Screen Shot 2018-03-14 at 7.1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806449"/>
            <a:ext cx="8299399" cy="54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5720" y="1570453"/>
            <a:ext cx="8087213" cy="5142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 Patterns can go </a:t>
            </a:r>
          </a:p>
          <a:p>
            <a:r>
              <a:rPr lang="en-US" dirty="0" smtClean="0"/>
              <a:t>vertically	or</a:t>
            </a:r>
          </a:p>
          <a:p>
            <a:r>
              <a:rPr lang="en-US" dirty="0" smtClean="0"/>
              <a:t>horizontally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clues from the word problem to determine which operation to use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3" name="Picture 2" descr="Screen Shot 2018-03-14 at 7.1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3987800"/>
            <a:ext cx="4762500" cy="1041400"/>
          </a:xfrm>
          <a:prstGeom prst="rect">
            <a:avLst/>
          </a:prstGeom>
        </p:spPr>
      </p:pic>
      <p:pic>
        <p:nvPicPr>
          <p:cNvPr id="7" name="Picture 6" descr="Screen Shot 2018-03-14 at 7.13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1828800"/>
            <a:ext cx="4127500" cy="2159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120900" y="2222500"/>
            <a:ext cx="2095500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03400" y="3238500"/>
            <a:ext cx="254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6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SLIDES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need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5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4"/>
            <a:ext cx="3832110" cy="488301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When to </a:t>
            </a:r>
            <a:r>
              <a:rPr lang="en-US" b="1" dirty="0" smtClean="0"/>
              <a:t>multiply </a:t>
            </a:r>
            <a:r>
              <a:rPr lang="en-US" b="1" dirty="0" smtClean="0"/>
              <a:t>in word problems</a:t>
            </a:r>
          </a:p>
          <a:p>
            <a:pPr lvl="1"/>
            <a:r>
              <a:rPr lang="en-US" dirty="0" smtClean="0"/>
              <a:t>Groups </a:t>
            </a:r>
            <a:r>
              <a:rPr lang="en-US" dirty="0" smtClean="0"/>
              <a:t>AND The number we’re looking for is bigger.</a:t>
            </a:r>
          </a:p>
          <a:p>
            <a:pPr lvl="1"/>
            <a:r>
              <a:rPr lang="en-US" dirty="0" smtClean="0"/>
              <a:t>Groups: Each, an, every, per</a:t>
            </a:r>
          </a:p>
          <a:p>
            <a:pPr lvl="1"/>
            <a:r>
              <a:rPr lang="en-US" dirty="0" smtClean="0"/>
              <a:t>Bigger: In </a:t>
            </a:r>
            <a:r>
              <a:rPr lang="en-US" dirty="0" smtClean="0"/>
              <a:t>all, total, combined, sum</a:t>
            </a:r>
          </a:p>
          <a:p>
            <a:r>
              <a:rPr lang="en-US" b="1" dirty="0" smtClean="0"/>
              <a:t>When to </a:t>
            </a:r>
            <a:r>
              <a:rPr lang="en-US" b="1" dirty="0" smtClean="0"/>
              <a:t>divide</a:t>
            </a:r>
            <a:r>
              <a:rPr lang="en-US" b="1" dirty="0" smtClean="0"/>
              <a:t> </a:t>
            </a:r>
            <a:r>
              <a:rPr lang="en-US" b="1" dirty="0" smtClean="0"/>
              <a:t>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Groups: Each, an, every, per</a:t>
            </a:r>
            <a:endParaRPr lang="en-US" dirty="0" smtClean="0"/>
          </a:p>
          <a:p>
            <a:pPr lvl="1"/>
            <a:r>
              <a:rPr lang="en-US" dirty="0" err="1" smtClean="0"/>
              <a:t>Smaller:The</a:t>
            </a:r>
            <a:r>
              <a:rPr lang="en-US" dirty="0" smtClean="0"/>
              <a:t> </a:t>
            </a:r>
            <a:r>
              <a:rPr lang="en-US" dirty="0" smtClean="0"/>
              <a:t>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has 16 boxes. He puts 24 bars of soap in </a:t>
            </a:r>
            <a:r>
              <a:rPr lang="en-US" b="1" dirty="0" smtClean="0"/>
              <a:t>each</a:t>
            </a:r>
            <a:r>
              <a:rPr lang="en-US" dirty="0" smtClean="0"/>
              <a:t> box.  How many bars of soap does he have </a:t>
            </a:r>
            <a:r>
              <a:rPr lang="en-US" b="1" dirty="0" smtClean="0"/>
              <a:t>altogethe</a:t>
            </a:r>
            <a:r>
              <a:rPr lang="en-US" dirty="0" smtClean="0"/>
              <a:t>r?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3971987"/>
            <a:ext cx="394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has 162 bars of soap.  He puts an equal number of bars of soap into each of 9 boxes.  How many bars of soap will be in </a:t>
            </a:r>
            <a:r>
              <a:rPr lang="en-US" b="1" dirty="0" smtClean="0"/>
              <a:t>each box</a:t>
            </a:r>
            <a:r>
              <a:rPr lang="en-US" dirty="0" smtClean="0"/>
              <a:t>? (</a:t>
            </a:r>
            <a:r>
              <a:rPr lang="en-US" dirty="0" smtClean="0"/>
              <a:t>asking for </a:t>
            </a:r>
            <a:r>
              <a:rPr lang="en-US" dirty="0" smtClean="0"/>
              <a:t>just </a:t>
            </a:r>
            <a:r>
              <a:rPr lang="en-US" b="1" dirty="0" smtClean="0"/>
              <a:t>one</a:t>
            </a:r>
            <a:r>
              <a:rPr lang="en-US" dirty="0" smtClean="0"/>
              <a:t> box)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559831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</a:t>
            </a:r>
            <a:r>
              <a:rPr lang="en-US" dirty="0" smtClean="0"/>
              <a:t>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07075" y="5189249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</a:t>
            </a:r>
            <a:r>
              <a:rPr lang="en-US" dirty="0" smtClean="0"/>
              <a:t>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</a:t>
            </a:r>
            <a:r>
              <a:rPr lang="en-US" dirty="0" smtClean="0"/>
              <a:t>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5"/>
            <a:ext cx="3832110" cy="44628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When to add in word problems</a:t>
            </a:r>
          </a:p>
          <a:p>
            <a:pPr lvl="1"/>
            <a:r>
              <a:rPr lang="en-US" dirty="0" smtClean="0"/>
              <a:t>No Groups AND The number we’re looking for is bigger.</a:t>
            </a:r>
          </a:p>
          <a:p>
            <a:pPr lvl="1"/>
            <a:r>
              <a:rPr lang="en-US" dirty="0" smtClean="0"/>
              <a:t>In all, total, combined, sum</a:t>
            </a:r>
          </a:p>
          <a:p>
            <a:r>
              <a:rPr lang="en-US" b="1" dirty="0" smtClean="0"/>
              <a:t>When to subtract 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The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How many feet did John ride his bike on </a:t>
            </a:r>
            <a:r>
              <a:rPr lang="en-US" b="1" dirty="0" smtClean="0"/>
              <a:t>Monday and Tuesday?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4090518"/>
            <a:ext cx="394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</a:t>
            </a:r>
            <a:r>
              <a:rPr lang="en-US" b="1" dirty="0" smtClean="0"/>
              <a:t>How</a:t>
            </a:r>
            <a:r>
              <a:rPr lang="en-US" dirty="0" smtClean="0"/>
              <a:t> </a:t>
            </a:r>
            <a:r>
              <a:rPr lang="en-US" b="1" dirty="0" smtClean="0"/>
              <a:t>many more </a:t>
            </a:r>
            <a:r>
              <a:rPr lang="en-US" dirty="0" smtClean="0"/>
              <a:t>feet did John ride his bike </a:t>
            </a:r>
            <a:r>
              <a:rPr lang="en-US" b="1" dirty="0" smtClean="0"/>
              <a:t>on Tuesday than Monday</a:t>
            </a:r>
            <a:r>
              <a:rPr lang="en-US" dirty="0" smtClean="0"/>
              <a:t>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870697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36142" y="5324713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2x1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6646" y="2794000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35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8</a:t>
            </a:r>
            <a:endParaRPr lang="en-US" sz="60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510" y="2827868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42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6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3315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2x2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8913" y="2565525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11</a:t>
            </a:r>
            <a:endParaRPr lang="en-US" sz="48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446" y="2641850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18</a:t>
            </a:r>
            <a:endParaRPr lang="en-US" sz="4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pattern and solve</a:t>
            </a:r>
            <a:endParaRPr lang="en-US" sz="28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18984" y="3157869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16425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 </a:t>
            </a:r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765" y="4541106"/>
            <a:ext cx="3584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dirty="0" smtClean="0"/>
              <a:t>7, 14, 21, __</a:t>
            </a:r>
            <a:endParaRPr lang="en-US" sz="40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754396" y="299680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r>
              <a:rPr lang="en-US" sz="6000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112" y="299680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r>
              <a:rPr lang="en-US" sz="6000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6521" y="4544079"/>
            <a:ext cx="3584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dirty="0" smtClean="0"/>
              <a:t>56, 48, 40, ___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Long Division</a:t>
            </a:r>
            <a:endParaRPr lang="en-US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ic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1" y="3244850"/>
            <a:ext cx="1656540" cy="954616"/>
          </a:xfrm>
          <a:prstGeom prst="rect">
            <a:avLst/>
          </a:prstGeom>
        </p:spPr>
      </p:pic>
      <p:pic>
        <p:nvPicPr>
          <p:cNvPr id="5" name="Picture 4" descr="pi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1" y="3295649"/>
            <a:ext cx="1887383" cy="9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Subtraction Regrouping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761068"/>
            <a:ext cx="7345363" cy="3931920"/>
          </a:xfrm>
        </p:spPr>
        <p:txBody>
          <a:bodyPr/>
          <a:lstStyle/>
          <a:p>
            <a:r>
              <a:rPr lang="en-US" dirty="0" smtClean="0"/>
              <a:t>“Carrying Over” when adding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+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79" y="1794935"/>
            <a:ext cx="7345363" cy="3931920"/>
          </a:xfrm>
        </p:spPr>
        <p:txBody>
          <a:bodyPr/>
          <a:lstStyle/>
          <a:p>
            <a:r>
              <a:rPr lang="en-US" dirty="0" smtClean="0"/>
              <a:t>Subtracting across Zeros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100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3" name="Rectangle 12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(Which Operation?) 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67263"/>
              </p:ext>
            </p:extLst>
          </p:nvPr>
        </p:nvGraphicFramePr>
        <p:xfrm>
          <a:off x="900112" y="3033255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Lesson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85663"/>
              </p:ext>
            </p:extLst>
          </p:nvPr>
        </p:nvGraphicFramePr>
        <p:xfrm>
          <a:off x="4447130" y="1865006"/>
          <a:ext cx="4284134" cy="4264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2067"/>
                <a:gridCol w="2142067"/>
              </a:tblGrid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Hours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Money ($)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36</a:t>
                      </a:r>
                      <a:endParaRPr lang="en-US" sz="3200" dirty="0"/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3334" y="2319865"/>
            <a:ext cx="2997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John makes 3 dollars for </a:t>
            </a:r>
            <a:r>
              <a:rPr lang="en-US" sz="2800" b="1" dirty="0" smtClean="0">
                <a:solidFill>
                  <a:srgbClr val="FF0000"/>
                </a:solidFill>
              </a:rPr>
              <a:t>every </a:t>
            </a:r>
            <a:r>
              <a:rPr lang="en-US" sz="2800" dirty="0" smtClean="0"/>
              <a:t>hour he cuts grass.</a:t>
            </a:r>
          </a:p>
          <a:p>
            <a:endParaRPr lang="en-US" sz="2800" dirty="0"/>
          </a:p>
          <a:p>
            <a:r>
              <a:rPr lang="en-US" sz="2800" dirty="0" smtClean="0"/>
              <a:t>How much money does he </a:t>
            </a:r>
            <a:r>
              <a:rPr lang="en-US" sz="2800" dirty="0" smtClean="0">
                <a:solidFill>
                  <a:srgbClr val="FF0000"/>
                </a:solidFill>
              </a:rPr>
              <a:t>make in 17 hours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75867" y="2963333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bigger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75867" y="3677396"/>
            <a:ext cx="1083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Callout 11"/>
          <p:cNvSpPr/>
          <p:nvPr/>
        </p:nvSpPr>
        <p:spPr>
          <a:xfrm>
            <a:off x="2607734" y="1584009"/>
            <a:ext cx="1625600" cy="1280064"/>
          </a:xfrm>
          <a:prstGeom prst="cloud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groups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every</a:t>
            </a:r>
            <a:r>
              <a:rPr lang="en-US" dirty="0" smtClean="0">
                <a:solidFill>
                  <a:schemeClr val="tx1"/>
                </a:solidFill>
              </a:rPr>
              <a:t> means 1 hour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1168401" y="5779137"/>
            <a:ext cx="1473200" cy="701457"/>
          </a:xfrm>
          <a:prstGeom prst="cloudCallout">
            <a:avLst>
              <a:gd name="adj1" fmla="val -19684"/>
              <a:gd name="adj2" fmla="val -10648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22401" y="5902274"/>
            <a:ext cx="7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Lesson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15303"/>
              </p:ext>
            </p:extLst>
          </p:nvPr>
        </p:nvGraphicFramePr>
        <p:xfrm>
          <a:off x="524933" y="1952012"/>
          <a:ext cx="4284134" cy="4264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2067"/>
                <a:gridCol w="2142067"/>
              </a:tblGrid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Hours 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Money ($)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36</a:t>
                      </a:r>
                      <a:endParaRPr lang="en-US" sz="3200" dirty="0"/>
                    </a:p>
                  </a:txBody>
                  <a:tcPr/>
                </a:tc>
              </a:tr>
              <a:tr h="852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799" y="2878667"/>
            <a:ext cx="2810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 3 =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799" y="3776134"/>
            <a:ext cx="2810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 3 =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799" y="4588934"/>
            <a:ext cx="2810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 3 =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5732" y="5520267"/>
            <a:ext cx="28109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 3 =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5867" y="2370667"/>
            <a:ext cx="19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17</a:t>
            </a:r>
          </a:p>
          <a:p>
            <a:r>
              <a:rPr lang="en-US" sz="6000" u="sng" dirty="0" smtClean="0"/>
              <a:t>x  3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5951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6500" y="314749"/>
            <a:ext cx="5994687" cy="1171151"/>
          </a:xfrm>
        </p:spPr>
        <p:txBody>
          <a:bodyPr>
            <a:normAutofit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" name="Picture 9" descr="Screen Shot 2018-03-14 at 7.0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841500"/>
            <a:ext cx="6184900" cy="3886200"/>
          </a:xfrm>
          <a:prstGeom prst="rect">
            <a:avLst/>
          </a:prstGeom>
        </p:spPr>
      </p:pic>
      <p:pic>
        <p:nvPicPr>
          <p:cNvPr id="11" name="Picture 10" descr="Screen Shot 2018-03-14 at 7.0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2413000"/>
            <a:ext cx="4991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79" y="38100"/>
            <a:ext cx="8462429" cy="15119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7" name="Picture 6" descr="Screen Shot 2018-03-14 at 7.0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24816"/>
            <a:ext cx="5676900" cy="5047479"/>
          </a:xfrm>
          <a:prstGeom prst="rect">
            <a:avLst/>
          </a:prstGeom>
        </p:spPr>
      </p:pic>
      <p:pic>
        <p:nvPicPr>
          <p:cNvPr id="8" name="Picture 7" descr="Screen Shot 2018-03-14 at 7.08.5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49"/>
          <a:stretch/>
        </p:blipFill>
        <p:spPr>
          <a:xfrm>
            <a:off x="4065504" y="2501900"/>
            <a:ext cx="3770838" cy="38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5" name="Picture 4" descr="Screen Shot 2018-03-14 at 7.0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574166"/>
            <a:ext cx="5956300" cy="4724400"/>
          </a:xfrm>
          <a:prstGeom prst="rect">
            <a:avLst/>
          </a:prstGeom>
        </p:spPr>
      </p:pic>
      <p:pic>
        <p:nvPicPr>
          <p:cNvPr id="7" name="Picture 6" descr="Screen Shot 2018-03-14 at 7.09.5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9"/>
          <a:stretch/>
        </p:blipFill>
        <p:spPr>
          <a:xfrm>
            <a:off x="4591533" y="4679315"/>
            <a:ext cx="4095553" cy="16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333</TotalTime>
  <Words>725</Words>
  <Application>Microsoft Macintosh PowerPoint</Application>
  <PresentationFormat>On-screen Show (4:3)</PresentationFormat>
  <Paragraphs>172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Capital</vt:lpstr>
      <vt:lpstr>4.5(B)</vt:lpstr>
      <vt:lpstr>Fluency Practice</vt:lpstr>
      <vt:lpstr>Problem Solving Strategies</vt:lpstr>
      <vt:lpstr>(Which Operation?) Lesson</vt:lpstr>
      <vt:lpstr>Tables Lesson</vt:lpstr>
      <vt:lpstr>Tables Lesson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You Do</vt:lpstr>
      <vt:lpstr>EXTRA SLIDES FOLLOW</vt:lpstr>
      <vt:lpstr>Problem Solving Lesson </vt:lpstr>
      <vt:lpstr>Problem Solving Lesson </vt:lpstr>
      <vt:lpstr>PowerPoint Presentation</vt:lpstr>
      <vt:lpstr>PowerPoint Presentation</vt:lpstr>
      <vt:lpstr>PowerPoint Presentation</vt:lpstr>
      <vt:lpstr>PowerPoint Presentation</vt:lpstr>
      <vt:lpstr>Fluency Lesson (if necessary)</vt:lpstr>
      <vt:lpstr>Fluency Lesson (if necessary)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37</cp:revision>
  <dcterms:created xsi:type="dcterms:W3CDTF">2017-09-22T23:49:10Z</dcterms:created>
  <dcterms:modified xsi:type="dcterms:W3CDTF">2018-03-15T00:15:49Z</dcterms:modified>
</cp:coreProperties>
</file>