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22"/>
  </p:notesMasterIdLst>
  <p:sldIdLst>
    <p:sldId id="256" r:id="rId2"/>
    <p:sldId id="259" r:id="rId3"/>
    <p:sldId id="257" r:id="rId4"/>
    <p:sldId id="273" r:id="rId5"/>
    <p:sldId id="302" r:id="rId6"/>
    <p:sldId id="303" r:id="rId7"/>
    <p:sldId id="304" r:id="rId8"/>
    <p:sldId id="260" r:id="rId9"/>
    <p:sldId id="261" r:id="rId10"/>
    <p:sldId id="263" r:id="rId11"/>
    <p:sldId id="264" r:id="rId12"/>
    <p:sldId id="270" r:id="rId13"/>
    <p:sldId id="271" r:id="rId14"/>
    <p:sldId id="305" r:id="rId15"/>
    <p:sldId id="262" r:id="rId16"/>
    <p:sldId id="290" r:id="rId17"/>
    <p:sldId id="291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0" y="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rvene.io/questions/login.ph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4.5(D)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r>
              <a:rPr lang="en-US" dirty="0"/>
              <a:t>solve problems related to perimeter and area of</a:t>
            </a:r>
          </a:p>
          <a:p>
            <a:r>
              <a:rPr lang="en-US" dirty="0"/>
              <a:t>rectangles where dimensions are whole numbers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34316"/>
            <a:ext cx="8559800" cy="13398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9" name="Picture 8" descr="Screen Shot 2018-03-14 at 7.4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1949450"/>
            <a:ext cx="8229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7" name="Picture 6" descr="Screen Shot 2018-03-14 at 7.4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873250"/>
            <a:ext cx="6273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  <p:pic>
        <p:nvPicPr>
          <p:cNvPr id="6" name="Picture 5" descr="Screen Shot 2018-03-14 at 7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9" y="2273300"/>
            <a:ext cx="6485692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183496"/>
            <a:ext cx="8462429" cy="13786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10" name="Picture 9" descr="Screen Shot 2018-03-14 at 7.40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49450"/>
            <a:ext cx="8044002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443" y="244158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Debrief: Perimeter and Area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2600" y="3184962"/>
            <a:ext cx="7841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♬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♬ </a:t>
            </a:r>
            <a:r>
              <a:rPr lang="en-US" dirty="0" smtClean="0"/>
              <a:t>“Perimeter goes around. Perimeter goes around. You add the sides and write it down, the perimeter goes around!”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2600" y="1714500"/>
            <a:ext cx="8013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Perimeter: the distance around a polygon.</a:t>
            </a:r>
          </a:p>
          <a:p>
            <a:endParaRPr lang="en-US" dirty="0"/>
          </a:p>
          <a:p>
            <a:r>
              <a:rPr lang="en-US" dirty="0" smtClean="0"/>
              <a:t>You take the sides </a:t>
            </a:r>
            <a:r>
              <a:rPr lang="en-US" b="1" dirty="0" smtClean="0"/>
              <a:t>(ALL of them- even if the image </a:t>
            </a:r>
            <a:r>
              <a:rPr lang="en-US" b="1" dirty="0" err="1" smtClean="0"/>
              <a:t>doesn</a:t>
            </a:r>
            <a:r>
              <a:rPr lang="mr-IN" b="1" dirty="0" smtClean="0"/>
              <a:t>’</a:t>
            </a:r>
            <a:r>
              <a:rPr lang="en-US" b="1" dirty="0" smtClean="0"/>
              <a:t>t show all the sides) </a:t>
            </a:r>
            <a:r>
              <a:rPr lang="en-US" dirty="0" smtClean="0"/>
              <a:t>and add them up.</a:t>
            </a:r>
          </a:p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98487" y="5016499"/>
            <a:ext cx="7888288" cy="1117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♬ “</a:t>
            </a:r>
            <a:r>
              <a:rPr lang="en-US" sz="2000" dirty="0" smtClean="0">
                <a:latin typeface="Calisto MT"/>
                <a:ea typeface="ＭＳ ゴシック"/>
                <a:cs typeface="Calisto MT"/>
              </a:rPr>
              <a:t>The Area fills the floor.  The area fills the floor.  One length, one width, you MULTIPLY. The area fills the floor.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”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 ♬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3700" y="4441228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Area: The number of square units INSIDE the shape.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000" dirty="0" smtClean="0"/>
              <a:t>Area = length x width 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9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2x1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6646" y="2794000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35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8</a:t>
            </a:r>
            <a:endParaRPr lang="en-US" sz="60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510" y="2827868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42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6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3315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2x2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8913" y="2565525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11</a:t>
            </a:r>
            <a:endParaRPr lang="en-US" sz="48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446" y="2641850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18</a:t>
            </a:r>
            <a:endParaRPr lang="en-US" sz="4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51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Subtraction Regrouping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1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761068"/>
            <a:ext cx="7345363" cy="3931920"/>
          </a:xfrm>
        </p:spPr>
        <p:txBody>
          <a:bodyPr/>
          <a:lstStyle/>
          <a:p>
            <a:r>
              <a:rPr lang="en-US" dirty="0" smtClean="0"/>
              <a:t>“Carrying Over” when adding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+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3591"/>
            <a:ext cx="7345363" cy="13642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</a:t>
            </a:r>
            <a:r>
              <a:rPr lang="en-US" sz="2800" b="1" dirty="0" smtClean="0"/>
              <a:t>perimeter</a:t>
            </a:r>
            <a:r>
              <a:rPr lang="en-US" sz="2800" dirty="0" smtClean="0"/>
              <a:t> on number 1</a:t>
            </a:r>
          </a:p>
          <a:p>
            <a:r>
              <a:rPr lang="en-US" sz="2800" dirty="0" smtClean="0"/>
              <a:t>Find the </a:t>
            </a:r>
            <a:r>
              <a:rPr lang="en-US" sz="2800" b="1" dirty="0" smtClean="0"/>
              <a:t>area</a:t>
            </a:r>
            <a:r>
              <a:rPr lang="en-US" sz="2800" dirty="0" smtClean="0"/>
              <a:t> on number 2</a:t>
            </a:r>
          </a:p>
          <a:p>
            <a:endParaRPr lang="en-US" sz="28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18984" y="3157869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41900" y="616425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 </a:t>
            </a:r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54396" y="2996800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2</a:t>
            </a:r>
            <a:r>
              <a:rPr lang="en-US" sz="6000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112" y="2996800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r>
              <a:rPr lang="en-US" sz="6000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4483100"/>
            <a:ext cx="2692400" cy="1028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5534" y="48006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feet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9734" y="5563632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feet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22679" y="4483100"/>
            <a:ext cx="2692400" cy="1028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1413" y="48006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feet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85613" y="5563632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feet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79" y="1794935"/>
            <a:ext cx="7345363" cy="3931920"/>
          </a:xfrm>
        </p:spPr>
        <p:txBody>
          <a:bodyPr/>
          <a:lstStyle/>
          <a:p>
            <a:r>
              <a:rPr lang="en-US" dirty="0" smtClean="0"/>
              <a:t>Subtracting across Zeros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100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3" name="Rectangle 12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443" y="244158"/>
            <a:ext cx="7345362" cy="1339850"/>
          </a:xfrm>
        </p:spPr>
        <p:txBody>
          <a:bodyPr/>
          <a:lstStyle/>
          <a:p>
            <a:r>
              <a:rPr lang="en-US" dirty="0" smtClean="0"/>
              <a:t>Perimeter Lesson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6500" y="3173968"/>
            <a:ext cx="18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inches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6643" y="3910568"/>
            <a:ext cx="18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inches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3645" y="2930942"/>
            <a:ext cx="19177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know that in a rectangle, if one length is 10 inches, the other has to be 10 inches too. Same with the width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6500" y="4964668"/>
            <a:ext cx="18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inches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13643" y="3910568"/>
            <a:ext cx="18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inches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01345" y="5657334"/>
            <a:ext cx="674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♬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♬ </a:t>
            </a:r>
            <a:r>
              <a:rPr lang="en-US" dirty="0" smtClean="0"/>
              <a:t>“Perimeter goes around. Perimeter goes around. You add the sides and write it down, the perimeter goes around!”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43400" y="3701534"/>
            <a:ext cx="2553243" cy="1143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54300" y="1714500"/>
            <a:ext cx="584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Perimeter: the distance around a polygon.</a:t>
            </a:r>
          </a:p>
          <a:p>
            <a:endParaRPr lang="en-US" dirty="0"/>
          </a:p>
          <a:p>
            <a:r>
              <a:rPr lang="en-US" dirty="0" smtClean="0"/>
              <a:t>You take the sides </a:t>
            </a:r>
            <a:r>
              <a:rPr lang="en-US" b="1" dirty="0" smtClean="0"/>
              <a:t>(ALL of them- even if the image </a:t>
            </a:r>
            <a:r>
              <a:rPr lang="en-US" b="1" dirty="0" err="1" smtClean="0"/>
              <a:t>doesn</a:t>
            </a:r>
            <a:r>
              <a:rPr lang="mr-IN" b="1" dirty="0" smtClean="0"/>
              <a:t>’</a:t>
            </a:r>
            <a:r>
              <a:rPr lang="en-US" b="1" dirty="0" smtClean="0"/>
              <a:t>t show all the sides) </a:t>
            </a:r>
            <a:r>
              <a:rPr lang="en-US" dirty="0" smtClean="0"/>
              <a:t>and add them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5562600"/>
            <a:ext cx="7888288" cy="1117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♬ “</a:t>
            </a:r>
            <a:r>
              <a:rPr lang="en-US" sz="2000" dirty="0" smtClean="0">
                <a:latin typeface="Calisto MT"/>
                <a:ea typeface="ＭＳ ゴシック"/>
                <a:cs typeface="Calisto MT"/>
              </a:rPr>
              <a:t>The Area fills the floor.  The area fills the floor.  One length, one width, you MULTIPLY. The area fills the floor.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”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 ♬</a:t>
            </a:r>
            <a:endParaRPr lang="en-US" dirty="0"/>
          </a:p>
        </p:txBody>
      </p:sp>
      <p:pic>
        <p:nvPicPr>
          <p:cNvPr id="4" name="Picture 3" descr="gri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35" b="68662"/>
          <a:stretch/>
        </p:blipFill>
        <p:spPr>
          <a:xfrm>
            <a:off x="2641600" y="2535179"/>
            <a:ext cx="3606800" cy="177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3158530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feet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5600" y="4408964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feet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900" y="1866900"/>
            <a:ext cx="798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= The number of square units INSIDE the shape. 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412" y="2535179"/>
            <a:ext cx="177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</a:t>
            </a:r>
          </a:p>
          <a:p>
            <a:r>
              <a:rPr lang="en-US" dirty="0" smtClean="0"/>
              <a:t>Be sure to look at the key. 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97000" y="3527862"/>
            <a:ext cx="0" cy="523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6412" y="4140201"/>
            <a:ext cx="1957388" cy="10981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Key: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 1 sq. </a:t>
            </a:r>
            <a:r>
              <a:rPr lang="en-US" dirty="0" err="1" smtClean="0">
                <a:solidFill>
                  <a:srgbClr val="FF0000"/>
                </a:solidFill>
              </a:rPr>
              <a:t>ft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Shot 2018-03-14 at 7.3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469900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Additive Property of Area</a:t>
            </a:r>
            <a:endParaRPr lang="en-US" dirty="0"/>
          </a:p>
        </p:txBody>
      </p:sp>
      <p:pic>
        <p:nvPicPr>
          <p:cNvPr id="4" name="Picture 3" descr="gri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00" b="68861"/>
          <a:stretch/>
        </p:blipFill>
        <p:spPr>
          <a:xfrm>
            <a:off x="2146300" y="2762250"/>
            <a:ext cx="1714500" cy="1111250"/>
          </a:xfrm>
          <a:prstGeom prst="rect">
            <a:avLst/>
          </a:prstGeom>
        </p:spPr>
      </p:pic>
      <p:pic>
        <p:nvPicPr>
          <p:cNvPr id="5" name="Picture 4" descr="gri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00" r="20400" b="46085"/>
          <a:stretch/>
        </p:blipFill>
        <p:spPr>
          <a:xfrm>
            <a:off x="3797300" y="3305175"/>
            <a:ext cx="622300" cy="192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1892300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the shape isn’t a rectangle?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9500" y="2577584"/>
            <a:ext cx="369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break this figure into 2 rectangles.</a:t>
            </a:r>
          </a:p>
          <a:p>
            <a:endParaRPr lang="en-US" dirty="0"/>
          </a:p>
          <a:p>
            <a:r>
              <a:rPr lang="en-US" dirty="0" smtClean="0"/>
              <a:t>Find the area of each rectangle.</a:t>
            </a:r>
          </a:p>
          <a:p>
            <a:endParaRPr lang="en-US" dirty="0"/>
          </a:p>
          <a:p>
            <a:r>
              <a:rPr lang="en-US" dirty="0" smtClean="0"/>
              <a:t>Then add the two areas together.</a:t>
            </a:r>
          </a:p>
          <a:p>
            <a:endParaRPr lang="en-US" dirty="0"/>
          </a:p>
        </p:txBody>
      </p:sp>
      <p:pic>
        <p:nvPicPr>
          <p:cNvPr id="8" name="Picture 7" descr="Screen Shot 2018-03-14 at 7.3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3" y="5569438"/>
            <a:ext cx="292100" cy="247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213" y="500911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13" y="54922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 </a:t>
            </a:r>
            <a:r>
              <a:rPr lang="en-US" dirty="0" err="1" smtClean="0"/>
              <a:t>sq</a:t>
            </a:r>
            <a:r>
              <a:rPr lang="en-US" dirty="0" smtClean="0"/>
              <a:t> unit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4213" y="5009118"/>
            <a:ext cx="1625600" cy="9122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Additive Property of Area</a:t>
            </a:r>
            <a:endParaRPr lang="en-US" dirty="0"/>
          </a:p>
        </p:txBody>
      </p:sp>
      <p:pic>
        <p:nvPicPr>
          <p:cNvPr id="4" name="Picture 3" descr="gri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00" b="68861"/>
          <a:stretch/>
        </p:blipFill>
        <p:spPr>
          <a:xfrm>
            <a:off x="2476500" y="2762250"/>
            <a:ext cx="1714500" cy="1111250"/>
          </a:xfrm>
          <a:prstGeom prst="rect">
            <a:avLst/>
          </a:prstGeom>
        </p:spPr>
      </p:pic>
      <p:pic>
        <p:nvPicPr>
          <p:cNvPr id="5" name="Picture 4" descr="gri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00" r="20400" b="46085"/>
          <a:stretch/>
        </p:blipFill>
        <p:spPr>
          <a:xfrm>
            <a:off x="4127500" y="3305175"/>
            <a:ext cx="622300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9700" y="2577584"/>
            <a:ext cx="369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break this figure into 2 rectangles.</a:t>
            </a:r>
          </a:p>
          <a:p>
            <a:endParaRPr lang="en-US" dirty="0"/>
          </a:p>
          <a:p>
            <a:r>
              <a:rPr lang="en-US" dirty="0" smtClean="0"/>
              <a:t>Find the area of each rectangle.</a:t>
            </a:r>
          </a:p>
          <a:p>
            <a:endParaRPr lang="en-US" dirty="0"/>
          </a:p>
          <a:p>
            <a:r>
              <a:rPr lang="en-US" dirty="0" smtClean="0"/>
              <a:t>Then add the two areas together.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25900" y="3060700"/>
            <a:ext cx="914400" cy="23749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40300" y="4711700"/>
            <a:ext cx="137160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5100" y="5130800"/>
            <a:ext cx="206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x 7 = </a:t>
            </a:r>
            <a:r>
              <a:rPr lang="en-US" dirty="0" smtClean="0">
                <a:solidFill>
                  <a:srgbClr val="FF0000"/>
                </a:solidFill>
              </a:rPr>
              <a:t>14 sq. units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71700" y="2577584"/>
            <a:ext cx="2159000" cy="147371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324100" y="4051300"/>
            <a:ext cx="1524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0000" y="5044559"/>
            <a:ext cx="206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x 4 = </a:t>
            </a:r>
            <a:r>
              <a:rPr lang="en-US" dirty="0" smtClean="0">
                <a:solidFill>
                  <a:srgbClr val="FF0000"/>
                </a:solidFill>
              </a:rPr>
              <a:t>24 sq. units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1700" y="5880100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24 + 14 </a:t>
            </a:r>
            <a:r>
              <a:rPr lang="en-US" b="1" dirty="0" smtClean="0"/>
              <a:t>= 38 square units</a:t>
            </a:r>
            <a:endParaRPr lang="en-US" b="1" dirty="0"/>
          </a:p>
        </p:txBody>
      </p:sp>
      <p:pic>
        <p:nvPicPr>
          <p:cNvPr id="16" name="Picture 15" descr="Screen Shot 2018-03-14 at 7.3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410313"/>
            <a:ext cx="292100" cy="2471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2600" y="184999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4700" y="233310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 sq. unit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5600" y="1849993"/>
            <a:ext cx="1625600" cy="9122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6500" y="314749"/>
            <a:ext cx="5994687" cy="1171151"/>
          </a:xfrm>
        </p:spPr>
        <p:txBody>
          <a:bodyPr>
            <a:normAutofit/>
          </a:bodyPr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2" name="Picture 11" descr="Screen Shot 2018-03-14 at 7.40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49450"/>
            <a:ext cx="8044002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79" y="38100"/>
            <a:ext cx="8462429" cy="15119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9" name="Picture 8" descr="Screen Shot 2018-03-14 at 7.4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8" y="1828800"/>
            <a:ext cx="6932521" cy="44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364</TotalTime>
  <Words>593</Words>
  <Application>Microsoft Macintosh PowerPoint</Application>
  <PresentationFormat>On-screen Show (4:3)</PresentationFormat>
  <Paragraphs>130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Capital</vt:lpstr>
      <vt:lpstr>4.5(D)</vt:lpstr>
      <vt:lpstr>Fluency Practice</vt:lpstr>
      <vt:lpstr>Problem Solving Strategies</vt:lpstr>
      <vt:lpstr>Perimeter Lesson</vt:lpstr>
      <vt:lpstr>Area Lesson</vt:lpstr>
      <vt:lpstr>The Additive Property of Area</vt:lpstr>
      <vt:lpstr>The Additive Property of Area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Debrief: Perimeter and Area</vt:lpstr>
      <vt:lpstr>You Do</vt:lpstr>
      <vt:lpstr>PowerPoint Presentation</vt:lpstr>
      <vt:lpstr>PowerPoint Presentation</vt:lpstr>
      <vt:lpstr>PowerPoint Presentation</vt:lpstr>
      <vt:lpstr>Fluency Lesson (if necessary)</vt:lpstr>
      <vt:lpstr>Fluency Lesson (if necessary)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41</cp:revision>
  <dcterms:created xsi:type="dcterms:W3CDTF">2017-09-22T23:49:10Z</dcterms:created>
  <dcterms:modified xsi:type="dcterms:W3CDTF">2018-03-15T00:46:40Z</dcterms:modified>
</cp:coreProperties>
</file>