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17"/>
  </p:notesMasterIdLst>
  <p:sldIdLst>
    <p:sldId id="256" r:id="rId2"/>
    <p:sldId id="259" r:id="rId3"/>
    <p:sldId id="257" r:id="rId4"/>
    <p:sldId id="273" r:id="rId5"/>
    <p:sldId id="300" r:id="rId6"/>
    <p:sldId id="301" r:id="rId7"/>
    <p:sldId id="302" r:id="rId8"/>
    <p:sldId id="260" r:id="rId9"/>
    <p:sldId id="261" r:id="rId10"/>
    <p:sldId id="263" r:id="rId11"/>
    <p:sldId id="264" r:id="rId12"/>
    <p:sldId id="270" r:id="rId13"/>
    <p:sldId id="271" r:id="rId14"/>
    <p:sldId id="274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E091E-A86E-8643-89F7-DFAC85B97107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369B4-47CB-B842-8EFF-1F5D4937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369B4-47CB-B842-8EFF-1F5D49379F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0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369B4-47CB-B842-8EFF-1F5D49379F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9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ntervene.io/questions/login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4.6(D)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21838"/>
            <a:ext cx="7342188" cy="1659762"/>
          </a:xfrm>
        </p:spPr>
        <p:txBody>
          <a:bodyPr>
            <a:normAutofit/>
          </a:bodyPr>
          <a:lstStyle/>
          <a:p>
            <a:r>
              <a:rPr lang="en-US" dirty="0"/>
              <a:t>classify two-dimensional figures based on the presence or</a:t>
            </a:r>
          </a:p>
          <a:p>
            <a:r>
              <a:rPr lang="en-US" dirty="0"/>
              <a:t>absence of parallel or perpendicular lines or the presence</a:t>
            </a:r>
          </a:p>
          <a:p>
            <a:r>
              <a:rPr lang="en-US" dirty="0"/>
              <a:t>or absence of angles of a specified size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960" y="6067603"/>
            <a:ext cx="154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&lt;1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68820" y="623612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min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234316"/>
            <a:ext cx="8559800" cy="133985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We do - Student 2</a:t>
            </a:r>
            <a:endParaRPr lang="en-US" dirty="0"/>
          </a:p>
        </p:txBody>
      </p:sp>
      <p:pic>
        <p:nvPicPr>
          <p:cNvPr id="3" name="Picture 2" descr="Screen Shot 2018-03-14 at 8.23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6" y="2006600"/>
            <a:ext cx="7959124" cy="247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6341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min</a:t>
            </a:r>
            <a:endParaRPr lang="en-US" dirty="0"/>
          </a:p>
        </p:txBody>
      </p:sp>
      <p:pic>
        <p:nvPicPr>
          <p:cNvPr id="3" name="Picture 2" descr="Screen Shot 2018-03-14 at 8.23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955800"/>
            <a:ext cx="7073900" cy="39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6341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/>
              <a:t>4</a:t>
            </a:r>
          </a:p>
        </p:txBody>
      </p:sp>
      <p:pic>
        <p:nvPicPr>
          <p:cNvPr id="2" name="Picture 1" descr="Screen Shot 2018-03-14 at 8.24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71650"/>
            <a:ext cx="7406966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2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7500" y="183496"/>
            <a:ext cx="8640229" cy="1645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94612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pic>
        <p:nvPicPr>
          <p:cNvPr id="2" name="Picture 1" descr="Screen Shot 2018-03-14 at 8.24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2184400"/>
            <a:ext cx="5092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4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5720" y="1570453"/>
            <a:ext cx="8087213" cy="5142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Triangle </a:t>
            </a:r>
            <a:r>
              <a:rPr lang="mr-IN" dirty="0" smtClean="0"/>
              <a:t>–</a:t>
            </a:r>
            <a:r>
              <a:rPr lang="en-US" dirty="0" smtClean="0"/>
              <a:t> a polygon with 3 sides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Quadrilateral </a:t>
            </a:r>
            <a:r>
              <a:rPr lang="mr-IN" dirty="0" smtClean="0"/>
              <a:t>–</a:t>
            </a:r>
            <a:r>
              <a:rPr lang="en-US" dirty="0" smtClean="0"/>
              <a:t> a polygon with 4 sides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Rectangle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 quadrilateral with all right angles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Square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equilateral rectangle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rapezoid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 quadrilateral with ONLY one set of parallel sides. 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Parallelogram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 quadrilateral with TWO sets of parallel sides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Rhombus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equilateral parallelogram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Pentagon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 polygon with 5 sides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Hexagon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 polygon with 6 sides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Octagon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 polygon with 8 sides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67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084" y="2255334"/>
            <a:ext cx="7671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hlinkClick r:id="rId3"/>
              </a:rPr>
              <a:t>Click Here to Take Your Quiz!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93591"/>
            <a:ext cx="7345363" cy="136427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Name the shapes shown below.  Tell me one characteristic about each shape. How is </a:t>
            </a:r>
            <a:r>
              <a:rPr lang="en-US" sz="2800" dirty="0" smtClean="0"/>
              <a:t>each shape different or the same as the rest?</a:t>
            </a:r>
            <a:endParaRPr lang="en-US" sz="28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941900" y="6164253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 min</a:t>
            </a:r>
            <a:endParaRPr lang="en-US" dirty="0"/>
          </a:p>
        </p:txBody>
      </p:sp>
      <p:sp>
        <p:nvSpPr>
          <p:cNvPr id="10" name="Trapezoid 9"/>
          <p:cNvSpPr/>
          <p:nvPr/>
        </p:nvSpPr>
        <p:spPr>
          <a:xfrm>
            <a:off x="5080000" y="3361069"/>
            <a:ext cx="1600200" cy="1155700"/>
          </a:xfrm>
          <a:prstGeom prst="trapezoi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900" y="3259469"/>
            <a:ext cx="1839913" cy="12573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2984500" y="3259469"/>
            <a:ext cx="1371600" cy="1236331"/>
          </a:xfrm>
          <a:prstGeom prst="triangl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2197100" y="4914900"/>
            <a:ext cx="1828800" cy="1249353"/>
          </a:xfrm>
          <a:prstGeom prst="hexagon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62450" y="3259469"/>
            <a:ext cx="1358900" cy="134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>
            <a:off x="4737100" y="4914900"/>
            <a:ext cx="1778000" cy="1249353"/>
          </a:xfrm>
          <a:prstGeom prst="parallelogram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65279" y="6281847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&lt;2 </a:t>
            </a:r>
            <a:r>
              <a:rPr lang="en-US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 </a:t>
            </a:r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00" y="1854200"/>
            <a:ext cx="4089400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Parallel sides</a:t>
            </a:r>
            <a:r>
              <a:rPr lang="en-US" dirty="0" smtClean="0"/>
              <a:t>:  When opposite sides would never touch.  They have the exact same slope.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Sides A and C are parallel to each other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Sides B and D are also parallel to each other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Parallelograms</a:t>
            </a:r>
            <a:r>
              <a:rPr lang="en-US" b="1" dirty="0" smtClean="0"/>
              <a:t> </a:t>
            </a:r>
            <a:r>
              <a:rPr lang="en-US" dirty="0" smtClean="0"/>
              <a:t>are 4 sided shapes (quadrilaterals) that have 2 sets of parallel sides just like the shape shown on the right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65800" y="2362200"/>
            <a:ext cx="2552700" cy="7493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97689" y="19050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13750" y="25146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84989" y="31623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27650" y="25146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56200" y="3557032"/>
            <a:ext cx="308927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shape is a </a:t>
            </a:r>
            <a:r>
              <a:rPr lang="en-US" dirty="0" smtClean="0">
                <a:solidFill>
                  <a:srgbClr val="FF0000"/>
                </a:solidFill>
              </a:rPr>
              <a:t>quadrilateral</a:t>
            </a:r>
            <a:r>
              <a:rPr lang="en-US" dirty="0" smtClean="0"/>
              <a:t>.  It has 4 sides. </a:t>
            </a:r>
            <a:r>
              <a:rPr lang="en-US" dirty="0" err="1" smtClean="0"/>
              <a:t>quadr</a:t>
            </a:r>
            <a:r>
              <a:rPr lang="en-US" dirty="0" smtClean="0"/>
              <a:t> = 4</a:t>
            </a:r>
          </a:p>
          <a:p>
            <a:endParaRPr lang="en-US" dirty="0"/>
          </a:p>
          <a:p>
            <a:r>
              <a:rPr lang="en-US" dirty="0" smtClean="0"/>
              <a:t>This shape is also </a:t>
            </a:r>
            <a:r>
              <a:rPr lang="en-US" dirty="0" smtClean="0">
                <a:solidFill>
                  <a:srgbClr val="FF0000"/>
                </a:solidFill>
              </a:rPr>
              <a:t>a rectangle </a:t>
            </a:r>
            <a:r>
              <a:rPr lang="en-US" dirty="0" smtClean="0"/>
              <a:t>because it is a quadrilateral with all </a:t>
            </a:r>
            <a:r>
              <a:rPr lang="en-US" dirty="0" smtClean="0">
                <a:solidFill>
                  <a:srgbClr val="FF0000"/>
                </a:solidFill>
              </a:rPr>
              <a:t>right angles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2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912" y="1584009"/>
            <a:ext cx="8586788" cy="2670492"/>
          </a:xfrm>
        </p:spPr>
        <p:txBody>
          <a:bodyPr>
            <a:normAutofit/>
          </a:bodyPr>
          <a:lstStyle/>
          <a:p>
            <a:r>
              <a:rPr lang="en-US" dirty="0" smtClean="0"/>
              <a:t>Right </a:t>
            </a:r>
            <a:r>
              <a:rPr lang="en-US" dirty="0"/>
              <a:t>angles: Angles that measure 90 </a:t>
            </a:r>
            <a:r>
              <a:rPr lang="en-US" dirty="0" smtClean="0"/>
              <a:t>degrees</a:t>
            </a:r>
            <a:endParaRPr lang="en-US" dirty="0"/>
          </a:p>
          <a:p>
            <a:r>
              <a:rPr lang="en-US" dirty="0"/>
              <a:t>Obtuse angles:  Angles that measure greater than 90 and less than 180 </a:t>
            </a:r>
            <a:r>
              <a:rPr lang="en-US" dirty="0" smtClean="0"/>
              <a:t>degrees</a:t>
            </a:r>
            <a:endParaRPr lang="en-US" dirty="0"/>
          </a:p>
          <a:p>
            <a:r>
              <a:rPr lang="en-US" dirty="0"/>
              <a:t>Acute angles: Angles that measure less than 90 degrees</a:t>
            </a:r>
          </a:p>
          <a:p>
            <a:endParaRPr lang="en-US" dirty="0"/>
          </a:p>
        </p:txBody>
      </p:sp>
      <p:pic>
        <p:nvPicPr>
          <p:cNvPr id="4" name="Picture 3" descr="50144_angles_m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4089401"/>
            <a:ext cx="4168010" cy="19211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05601" y="4089401"/>
            <a:ext cx="1333500" cy="79818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>
            <a:off x="5118101" y="4573726"/>
            <a:ext cx="1066800" cy="957911"/>
          </a:xfrm>
          <a:prstGeom prst="trapezoi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05602" y="4089402"/>
            <a:ext cx="355598" cy="963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8300" y="5087263"/>
            <a:ext cx="186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4 angles of a rectangle are right angles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718300" y="4887582"/>
            <a:ext cx="114300" cy="199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</p:cNvCxnSpPr>
          <p:nvPr/>
        </p:nvCxnSpPr>
        <p:spPr>
          <a:xfrm flipV="1">
            <a:off x="7651750" y="4087483"/>
            <a:ext cx="276227" cy="999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835900" y="4887582"/>
            <a:ext cx="203201" cy="199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64101" y="3608170"/>
            <a:ext cx="185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obtuse angles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57800" y="4087483"/>
            <a:ext cx="101600" cy="486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03900" y="4087483"/>
            <a:ext cx="101600" cy="486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76800" y="6034076"/>
            <a:ext cx="185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acute angles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118101" y="5531637"/>
            <a:ext cx="241299" cy="502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905500" y="5531637"/>
            <a:ext cx="279401" cy="478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85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Triangles</a:t>
            </a:r>
            <a:endParaRPr lang="en-US" dirty="0"/>
          </a:p>
        </p:txBody>
      </p:sp>
      <p:pic>
        <p:nvPicPr>
          <p:cNvPr id="6" name="Picture 5" descr="obtuse-right-acu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70" y="2055495"/>
            <a:ext cx="5447030" cy="18109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113" y="4406900"/>
            <a:ext cx="7100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triangle MUST have at least 2 acute angles.</a:t>
            </a:r>
          </a:p>
          <a:p>
            <a:endParaRPr lang="en-US" dirty="0"/>
          </a:p>
          <a:p>
            <a:r>
              <a:rPr lang="en-US" dirty="0" smtClean="0"/>
              <a:t>The third angle determines its name.</a:t>
            </a:r>
          </a:p>
          <a:p>
            <a:endParaRPr lang="en-US" dirty="0" smtClean="0"/>
          </a:p>
          <a:p>
            <a:r>
              <a:rPr lang="en-US" dirty="0" smtClean="0"/>
              <a:t>If the 3</a:t>
            </a:r>
            <a:r>
              <a:rPr lang="en-US" baseline="30000" dirty="0" smtClean="0"/>
              <a:t>rd</a:t>
            </a:r>
            <a:r>
              <a:rPr lang="en-US" dirty="0" smtClean="0"/>
              <a:t> angle is obtuse, the triangle is called an </a:t>
            </a:r>
            <a:r>
              <a:rPr lang="en-US" dirty="0" smtClean="0">
                <a:solidFill>
                  <a:srgbClr val="FF0000"/>
                </a:solidFill>
              </a:rPr>
              <a:t>obtuse triangle</a:t>
            </a:r>
          </a:p>
          <a:p>
            <a:r>
              <a:rPr lang="en-US" dirty="0" smtClean="0"/>
              <a:t>If the 3</a:t>
            </a:r>
            <a:r>
              <a:rPr lang="en-US" baseline="30000" dirty="0" smtClean="0"/>
              <a:t>rd</a:t>
            </a:r>
            <a:r>
              <a:rPr lang="en-US" dirty="0" smtClean="0"/>
              <a:t> angle is right, the triangle is called a </a:t>
            </a:r>
            <a:r>
              <a:rPr lang="en-US" dirty="0" smtClean="0">
                <a:solidFill>
                  <a:srgbClr val="FF0000"/>
                </a:solidFill>
              </a:rPr>
              <a:t>right triangle</a:t>
            </a:r>
          </a:p>
          <a:p>
            <a:r>
              <a:rPr lang="en-US" dirty="0" smtClean="0"/>
              <a:t>If the 3</a:t>
            </a:r>
            <a:r>
              <a:rPr lang="en-US" baseline="30000" dirty="0" smtClean="0"/>
              <a:t>rd</a:t>
            </a:r>
            <a:r>
              <a:rPr lang="en-US" dirty="0" smtClean="0"/>
              <a:t> angle is acute, the triangle is called an </a:t>
            </a:r>
            <a:r>
              <a:rPr lang="en-US" dirty="0" smtClean="0">
                <a:solidFill>
                  <a:srgbClr val="FF0000"/>
                </a:solidFill>
              </a:rPr>
              <a:t>acute triangle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Quadrilaterals</a:t>
            </a:r>
            <a:endParaRPr lang="en-US" dirty="0"/>
          </a:p>
        </p:txBody>
      </p:sp>
      <p:sp>
        <p:nvSpPr>
          <p:cNvPr id="5" name="Trapezoid 4"/>
          <p:cNvSpPr/>
          <p:nvPr/>
        </p:nvSpPr>
        <p:spPr>
          <a:xfrm>
            <a:off x="1587501" y="2783027"/>
            <a:ext cx="660399" cy="59517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rapez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44" y="2686948"/>
            <a:ext cx="1286256" cy="6912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62857" y="3767469"/>
            <a:ext cx="1315244" cy="5378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02200" y="3780169"/>
            <a:ext cx="562406" cy="5378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3309144" y="3794923"/>
            <a:ext cx="831056" cy="459577"/>
          </a:xfrm>
          <a:prstGeom prst="parallelogram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3104669527_1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1" y="4508500"/>
            <a:ext cx="876300" cy="8763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803401"/>
            <a:ext cx="7345363" cy="393192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Quadrilaterals</a:t>
            </a:r>
            <a:r>
              <a:rPr lang="en-US" dirty="0" smtClean="0"/>
              <a:t> are 4 sided polygons (a polygon is a fancy word for a shape with 3 or more sides)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trapezoid</a:t>
            </a:r>
            <a:r>
              <a:rPr lang="en-US" dirty="0" smtClean="0"/>
              <a:t> is a quadrilateral with only one set of parallel sides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parallelogram</a:t>
            </a:r>
            <a:r>
              <a:rPr lang="en-US" dirty="0" smtClean="0"/>
              <a:t> is a quadrilateral with 2 sets of parallel sides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rhombus </a:t>
            </a:r>
            <a:r>
              <a:rPr lang="en-US" dirty="0" smtClean="0"/>
              <a:t>is an </a:t>
            </a:r>
            <a:r>
              <a:rPr lang="en-US" dirty="0" smtClean="0">
                <a:solidFill>
                  <a:srgbClr val="FF0000"/>
                </a:solidFill>
              </a:rPr>
              <a:t>equilateral </a:t>
            </a:r>
            <a:r>
              <a:rPr lang="en-US" dirty="0" smtClean="0"/>
              <a:t>parallelogram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squar</a:t>
            </a:r>
            <a:r>
              <a:rPr lang="en-US" dirty="0" smtClean="0"/>
              <a:t>e is an equilateral rectangle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13569" y="5740399"/>
            <a:ext cx="671150" cy="6940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3104669527_1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464842"/>
            <a:ext cx="907258" cy="9072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97600" y="4318000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31758" y="4726464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72958" y="5098892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80858" y="4691460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01951" y="5849621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04069" y="5416033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24051" y="5849621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89419" y="6376802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70420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6500" y="314749"/>
            <a:ext cx="5994687" cy="1171151"/>
          </a:xfrm>
        </p:spPr>
        <p:txBody>
          <a:bodyPr>
            <a:normAutofit/>
          </a:bodyPr>
          <a:lstStyle/>
          <a:p>
            <a:r>
              <a:rPr lang="en-US" dirty="0" smtClean="0"/>
              <a:t>I Do</a:t>
            </a:r>
            <a:endParaRPr lang="en-US" dirty="0"/>
          </a:p>
        </p:txBody>
      </p:sp>
      <p:pic>
        <p:nvPicPr>
          <p:cNvPr id="2" name="Picture 1" descr="Screen Shot 2018-03-14 at 8.22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4" y="1835150"/>
            <a:ext cx="7565126" cy="41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36341" y="6219951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79" y="38100"/>
            <a:ext cx="8462429" cy="151195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</a:t>
            </a:r>
            <a:endParaRPr lang="en-US" dirty="0"/>
          </a:p>
        </p:txBody>
      </p:sp>
      <p:pic>
        <p:nvPicPr>
          <p:cNvPr id="3" name="Picture 2" descr="Screen Shot 2018-03-14 at 8.23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59" y="2368550"/>
            <a:ext cx="8168891" cy="27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374</TotalTime>
  <Words>492</Words>
  <Application>Microsoft Macintosh PowerPoint</Application>
  <PresentationFormat>On-screen Show (4:3)</PresentationFormat>
  <Paragraphs>95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Capital</vt:lpstr>
      <vt:lpstr>4.6(D)</vt:lpstr>
      <vt:lpstr>Fluency Practice</vt:lpstr>
      <vt:lpstr>Problem Solving Strategies</vt:lpstr>
      <vt:lpstr>Shapes Lesson</vt:lpstr>
      <vt:lpstr>Shapes Lesson</vt:lpstr>
      <vt:lpstr>Types of Triangles</vt:lpstr>
      <vt:lpstr>Types of Quadrilaterals</vt:lpstr>
      <vt:lpstr>I Do</vt:lpstr>
      <vt:lpstr>We Do – Student 1</vt:lpstr>
      <vt:lpstr>We do - Student 2</vt:lpstr>
      <vt:lpstr>We do - Student 3</vt:lpstr>
      <vt:lpstr>We do – Student 4</vt:lpstr>
      <vt:lpstr>We Do – Student 5</vt:lpstr>
      <vt:lpstr>Debrief</vt:lpstr>
      <vt:lpstr>You Do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Mac User</cp:lastModifiedBy>
  <cp:revision>42</cp:revision>
  <dcterms:created xsi:type="dcterms:W3CDTF">2017-09-22T23:49:10Z</dcterms:created>
  <dcterms:modified xsi:type="dcterms:W3CDTF">2018-03-15T01:29:06Z</dcterms:modified>
</cp:coreProperties>
</file>