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6" r:id="rId1"/>
  </p:sldMasterIdLst>
  <p:sldIdLst>
    <p:sldId id="256" r:id="rId2"/>
    <p:sldId id="259" r:id="rId3"/>
    <p:sldId id="257" r:id="rId4"/>
    <p:sldId id="265" r:id="rId5"/>
    <p:sldId id="260" r:id="rId6"/>
    <p:sldId id="261" r:id="rId7"/>
    <p:sldId id="263" r:id="rId8"/>
    <p:sldId id="264" r:id="rId9"/>
    <p:sldId id="266" r:id="rId10"/>
    <p:sldId id="262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8" name="Rectangle 7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>
              <a:spLocks/>
            </p:cNvSpPr>
            <p:nvPr/>
          </p:nvSpPr>
          <p:spPr>
            <a:xfrm>
              <a:off x="562843" y="475488"/>
              <a:ext cx="7982712" cy="5888736"/>
            </a:xfrm>
            <a:prstGeom prst="rect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562842" y="6133646"/>
              <a:ext cx="7982712" cy="1472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562843" y="457200"/>
              <a:ext cx="7982712" cy="25786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3950"/>
            <a:ext cx="7342188" cy="1924050"/>
          </a:xfrm>
        </p:spPr>
        <p:txBody>
          <a:bodyPr anchor="b" anchorCtr="0">
            <a:noAutofit/>
          </a:bodyPr>
          <a:lstStyle>
            <a:lvl1pPr>
              <a:defRPr sz="5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429000"/>
            <a:ext cx="7342188" cy="1752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3741" y="6122894"/>
            <a:ext cx="2133600" cy="259317"/>
          </a:xfrm>
        </p:spPr>
        <p:txBody>
          <a:bodyPr/>
          <a:lstStyle/>
          <a:p>
            <a:fld id="{FF9D7D46-986B-4949-A49F-17CAC46C2A86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2894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91000" y="6122894"/>
            <a:ext cx="762000" cy="271463"/>
          </a:xfrm>
        </p:spPr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182880" y="173699"/>
                <a:ext cx="8778240" cy="6510602"/>
                <a:chOff x="182880" y="173699"/>
                <a:chExt cx="8778240" cy="6510602"/>
              </a:xfrm>
            </p:grpSpPr>
            <p:sp>
              <p:nvSpPr>
                <p:cNvPr id="29" name="Rectangle 28"/>
                <p:cNvSpPr/>
                <p:nvPr/>
              </p:nvSpPr>
              <p:spPr>
                <a:xfrm>
                  <a:off x="182880" y="173699"/>
                  <a:ext cx="8778240" cy="651060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noFill/>
                </a:ln>
                <a:effectLst>
                  <a:outerShdw blurRad="63500" sx="101000" sy="101000" algn="ctr" rotWithShape="0">
                    <a:prstClr val="black">
                      <a:alpha val="40000"/>
                    </a:prstClr>
                  </a:outerShdw>
                </a:effectLst>
                <a:scene3d>
                  <a:camera prst="perspectiveFront" fov="4800000"/>
                  <a:lightRig rig="threePt" dir="t"/>
                </a:scene3d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0" name="Group 10"/>
                <p:cNvGrpSpPr/>
                <p:nvPr/>
              </p:nvGrpSpPr>
              <p:grpSpPr>
                <a:xfrm>
                  <a:off x="256032" y="237744"/>
                  <a:ext cx="8622792" cy="6364224"/>
                  <a:chOff x="247157" y="247430"/>
                  <a:chExt cx="8622792" cy="6364224"/>
                </a:xfrm>
              </p:grpSpPr>
              <p:sp>
                <p:nvSpPr>
                  <p:cNvPr id="31" name="Rectangle 30"/>
                  <p:cNvSpPr>
                    <a:spLocks/>
                  </p:cNvSpPr>
                  <p:nvPr/>
                </p:nvSpPr>
                <p:spPr>
                  <a:xfrm>
                    <a:off x="247157" y="247430"/>
                    <a:ext cx="8622792" cy="636422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/>
                  </a:p>
                </p:txBody>
              </p:sp>
              <p:cxnSp>
                <p:nvCxnSpPr>
                  <p:cNvPr id="32" name="Straight Connector 31"/>
                  <p:cNvCxnSpPr/>
                  <p:nvPr/>
                </p:nvCxnSpPr>
                <p:spPr>
                  <a:xfrm>
                    <a:off x="247157" y="6389024"/>
                    <a:ext cx="8622792" cy="15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sp>
            <p:nvSpPr>
              <p:cNvPr id="28" name="Rectangle 27"/>
              <p:cNvSpPr/>
              <p:nvPr/>
            </p:nvSpPr>
            <p:spPr>
              <a:xfrm rot="5400000">
                <a:off x="801086" y="3274090"/>
                <a:ext cx="6135624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  <p:sp>
          <p:nvSpPr>
            <p:cNvPr id="25" name="Rectangle 24"/>
            <p:cNvSpPr/>
            <p:nvPr/>
          </p:nvSpPr>
          <p:spPr>
            <a:xfrm rot="10800000">
              <a:off x="258763" y="1594462"/>
              <a:ext cx="357530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694329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672323"/>
            <a:ext cx="3008313" cy="340304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352892" y="310123"/>
            <a:ext cx="3398837" cy="1204912"/>
          </a:xfrm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0" name="Rectangle 19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1" name="Straight Connector 2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7" name="Rectangle 16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691640"/>
            <a:ext cx="3008376" cy="914400"/>
          </a:xfrm>
        </p:spPr>
        <p:txBody>
          <a:bodyPr anchor="b">
            <a:no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38559" y="612775"/>
            <a:ext cx="4114800" cy="546811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2" y="2670048"/>
            <a:ext cx="3008376" cy="340156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7" name="Group 16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1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2" name="Rectangle 21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3" name="Straight Connector 22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20" name="Rectangle 19"/>
            <p:cNvSpPr/>
            <p:nvPr/>
          </p:nvSpPr>
          <p:spPr>
            <a:xfrm>
              <a:off x="256032" y="4203192"/>
              <a:ext cx="8622792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1" y="4287819"/>
            <a:ext cx="8021977" cy="916193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6347" y="331694"/>
            <a:ext cx="8421624" cy="3783106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1" y="5271247"/>
            <a:ext cx="8021977" cy="1013011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4" name="Rectangle 13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6" name="Rectangle 15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7" name="Straight Connector 16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8" name="Rectangle 17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4" name="Group 13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7" name="Rectangle 16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19" name="Straight Connector 18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8" name="Rectangle 17"/>
            <p:cNvSpPr/>
            <p:nvPr/>
          </p:nvSpPr>
          <p:spPr>
            <a:xfrm rot="5400000">
              <a:off x="4242277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399" y="609600"/>
            <a:ext cx="1416423" cy="5516563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222" y="609600"/>
            <a:ext cx="6279777" cy="55165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9" name="Rectangle 18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1" name="Rectangle 20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12" name="Rectangle 11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11"/>
            <p:cNvGrpSpPr/>
            <p:nvPr/>
          </p:nvGrpSpPr>
          <p:grpSpPr>
            <a:xfrm>
              <a:off x="562842" y="475488"/>
              <a:ext cx="7982713" cy="5888736"/>
              <a:chOff x="562842" y="475488"/>
              <a:chExt cx="7982713" cy="5888736"/>
            </a:xfrm>
          </p:grpSpPr>
          <p:sp>
            <p:nvSpPr>
              <p:cNvPr id="8" name="Rectangle 7"/>
              <p:cNvSpPr>
                <a:spLocks/>
              </p:cNvSpPr>
              <p:nvPr/>
            </p:nvSpPr>
            <p:spPr>
              <a:xfrm>
                <a:off x="562843" y="475488"/>
                <a:ext cx="7982712" cy="5888736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562842" y="6133646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562842" y="3427528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0113" y="3442447"/>
            <a:ext cx="7345362" cy="1532965"/>
          </a:xfrm>
        </p:spPr>
        <p:txBody>
          <a:bodyPr anchor="b" anchorCtr="0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0113" y="5029200"/>
            <a:ext cx="7345362" cy="9906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9259" y="6122894"/>
            <a:ext cx="2133600" cy="259317"/>
          </a:xfrm>
        </p:spPr>
        <p:txBody>
          <a:bodyPr/>
          <a:lstStyle/>
          <a:p>
            <a:fld id="{FF9D7D46-986B-4949-A49F-17CAC46C2A86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4401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636493" y="533400"/>
            <a:ext cx="7836408" cy="2828925"/>
          </a:xfrm>
        </p:spPr>
        <p:txBody>
          <a:bodyPr>
            <a:normAutofit/>
          </a:bodyPr>
          <a:lstStyle>
            <a:lvl1pPr>
              <a:buNone/>
              <a:defRPr sz="20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2" name="Rectangle 11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7" name="Rectangle 26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3" y="1371600"/>
            <a:ext cx="7345362" cy="1676400"/>
          </a:xfrm>
        </p:spPr>
        <p:txBody>
          <a:bodyPr anchor="b" anchorCtr="0">
            <a:noAutofit/>
          </a:bodyPr>
          <a:lstStyle>
            <a:lvl1pPr algn="ctr">
              <a:defRPr sz="5400" b="0" i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3" y="3134566"/>
            <a:ext cx="7345362" cy="1500187"/>
          </a:xfrm>
        </p:spPr>
        <p:txBody>
          <a:bodyPr anchor="t" anchorCtr="0"/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21" name="Rectangle 2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3" name="Rectangle 2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5" name="Rectangle 24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111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9" name="Rectangle 2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32" name="Rectangle 31"/>
                <p:cNvSpPr/>
                <p:nvPr/>
              </p:nvSpPr>
              <p:spPr>
                <a:xfrm>
                  <a:off x="247157" y="1612392"/>
                  <a:ext cx="8622792" cy="64008"/>
                </a:xfrm>
                <a:prstGeom prst="rect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3175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</p:grpSp>
        </p:grpSp>
        <p:cxnSp>
          <p:nvCxnSpPr>
            <p:cNvPr id="23" name="Straight Connector 22"/>
            <p:cNvCxnSpPr/>
            <p:nvPr/>
          </p:nvCxnSpPr>
          <p:spPr>
            <a:xfrm rot="16200000" flipH="1">
              <a:off x="2217480" y="4026438"/>
              <a:ext cx="4711326" cy="2286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01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301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45539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45539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5" name="Rectangle 14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7" name="Rectangle 16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1" name="Rectangle 1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3" name="Rectangle 1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9" name="Rectangle 1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33" name="Rectangle 32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169892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147888"/>
            <a:ext cx="3008313" cy="3262313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0113" y="244158"/>
            <a:ext cx="7345362" cy="1339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2" y="2133601"/>
            <a:ext cx="7345363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3840" y="6371591"/>
            <a:ext cx="2133600" cy="2593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</a:defRPr>
            </a:lvl1pPr>
          </a:lstStyle>
          <a:p>
            <a:fld id="{FF9D7D46-986B-4949-A49F-17CAC46C2A86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58840" y="6371591"/>
            <a:ext cx="2895600" cy="2578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0" y="6356350"/>
            <a:ext cx="762000" cy="2714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  <p:sldLayoutId id="2147483779" r:id="rId13"/>
    <p:sldLayoutId id="2147483780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794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80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366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2652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485900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712913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947863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174875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5.3 (H)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 represent and solve addition and subtraction of fractions with unequal denominators referring to the same whole using objects and pictorial models and properties of operations</a:t>
            </a:r>
          </a:p>
        </p:txBody>
      </p:sp>
      <p:pic>
        <p:nvPicPr>
          <p:cNvPr id="4" name="Picture 3" descr="Intervene-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021" y="5332540"/>
            <a:ext cx="5178325" cy="752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5169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 Do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54184" y="2024502"/>
            <a:ext cx="767138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Instructions for Content </a:t>
            </a:r>
            <a:r>
              <a:rPr lang="en-US" sz="2400" dirty="0" err="1" smtClean="0"/>
              <a:t>Dev</a:t>
            </a:r>
            <a:r>
              <a:rPr lang="en-US" sz="2400" dirty="0" smtClean="0"/>
              <a:t>: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Nothing to do here</a:t>
            </a:r>
          </a:p>
          <a:p>
            <a:endParaRPr lang="en-US" sz="2400" dirty="0" smtClean="0"/>
          </a:p>
          <a:p>
            <a:r>
              <a:rPr lang="en-US" sz="2400" dirty="0" smtClean="0"/>
              <a:t>Instructions for Tutor: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Have students click on the Quiz tab above (on their screen)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Instruct students to take the quiz on this objective, and remind to use their problem solving strategies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21859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Fluency Practice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6762" y="1768415"/>
                <a:ext cx="7408713" cy="487563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What is ¾ - ¼ ? </a:t>
                </a:r>
              </a:p>
              <a:p>
                <a:pPr marL="0" indent="0">
                  <a:buNone/>
                </a:pPr>
                <a:r>
                  <a:rPr lang="en-US" dirty="0" smtClean="0"/>
                  <a:t>How can I show this in a picture?</a:t>
                </a:r>
              </a:p>
              <a:p>
                <a:pPr marL="0" indent="0">
                  <a:buNone/>
                </a:pPr>
                <a:r>
                  <a:rPr lang="en-US" dirty="0" smtClean="0"/>
                  <a:t>What is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3 </m:t>
                        </m:r>
                      </m:den>
                    </m:f>
                  </m:oMath>
                </a14:m>
                <a:r>
                  <a:rPr lang="en-US" dirty="0" smtClean="0"/>
                  <a:t>+ ¼ ? </a:t>
                </a:r>
              </a:p>
              <a:p>
                <a:pPr marL="0" indent="0">
                  <a:buNone/>
                </a:pPr>
                <a:r>
                  <a:rPr lang="en-US" dirty="0" smtClean="0"/>
                  <a:t>How can I show this in a picture?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6762" y="1768415"/>
                <a:ext cx="7408713" cy="4875632"/>
              </a:xfrm>
              <a:blipFill rotWithShape="1">
                <a:blip r:embed="rId2"/>
                <a:stretch>
                  <a:fillRect l="-1234" t="-1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3330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 </a:t>
            </a:r>
            <a:r>
              <a:rPr lang="en-US" smtClean="0"/>
              <a:t>Solving </a:t>
            </a:r>
            <a:r>
              <a:rPr lang="en-US" smtClean="0"/>
              <a:t>Strategies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Intervene’s</a:t>
            </a:r>
            <a:r>
              <a:rPr lang="en-US" dirty="0" smtClean="0"/>
              <a:t> Problem Solving Strategies:</a:t>
            </a:r>
          </a:p>
          <a:p>
            <a:pPr marL="0" indent="0">
              <a:buNone/>
            </a:pPr>
            <a:r>
              <a:rPr lang="en-US" dirty="0" smtClean="0"/>
              <a:t>Step 1: Show what you know</a:t>
            </a:r>
          </a:p>
          <a:p>
            <a:pPr marL="0" indent="0">
              <a:buNone/>
            </a:pPr>
            <a:r>
              <a:rPr lang="en-US" dirty="0" smtClean="0"/>
              <a:t>Step 2: Solve and Check</a:t>
            </a:r>
          </a:p>
          <a:p>
            <a:pPr marL="0" indent="0">
              <a:buNone/>
            </a:pPr>
            <a:r>
              <a:rPr lang="en-US" dirty="0" smtClean="0"/>
              <a:t>Step 3: Eliminate and Justify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318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Fraction Model</a:t>
            </a:r>
          </a:p>
          <a:p>
            <a:r>
              <a:rPr lang="en-US" dirty="0" smtClean="0"/>
              <a:t>Common denominator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7745" y="1958197"/>
            <a:ext cx="4122568" cy="3480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7731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 Do</a:t>
            </a:r>
            <a:endParaRPr lang="en-US" dirty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475" y="1584008"/>
            <a:ext cx="6115050" cy="465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8564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Do </a:t>
            </a:r>
            <a:r>
              <a:rPr lang="mr-IN" dirty="0" smtClean="0"/>
              <a:t>–</a:t>
            </a:r>
            <a:r>
              <a:rPr lang="en-US" dirty="0" smtClean="0"/>
              <a:t> Student 1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5744" y="2218531"/>
            <a:ext cx="6134100" cy="376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7323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do - Student 2</a:t>
            </a:r>
            <a:endParaRPr lang="en-US" dirty="0"/>
          </a:p>
        </p:txBody>
      </p:sp>
      <p:pic>
        <p:nvPicPr>
          <p:cNvPr id="3078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1939" y="2133600"/>
            <a:ext cx="5281710" cy="393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07123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</a:t>
            </a:r>
            <a:r>
              <a:rPr lang="en-US" dirty="0" smtClean="0"/>
              <a:t>e do - Student 3</a:t>
            </a:r>
            <a:endParaRPr lang="en-US" dirty="0"/>
          </a:p>
        </p:txBody>
      </p:sp>
      <p:pic>
        <p:nvPicPr>
          <p:cNvPr id="4103" name="Picture 7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1057" y="1863306"/>
            <a:ext cx="3565749" cy="4055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14847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Debrief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Read the fraction model</a:t>
            </a:r>
          </a:p>
          <a:p>
            <a:r>
              <a:rPr lang="en-US" dirty="0" smtClean="0"/>
              <a:t>Use the model to solve the problem</a:t>
            </a:r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094" y="3429000"/>
            <a:ext cx="7290288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22703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apital">
  <a:themeElements>
    <a:clrScheme name="Capital">
      <a:dk1>
        <a:srgbClr val="000000"/>
      </a:dk1>
      <a:lt1>
        <a:srgbClr val="FFFFFF"/>
      </a:lt1>
      <a:dk2>
        <a:srgbClr val="6F6D5D"/>
      </a:dk2>
      <a:lt2>
        <a:srgbClr val="7C8F97"/>
      </a:lt2>
      <a:accent1>
        <a:srgbClr val="4B5A60"/>
      </a:accent1>
      <a:accent2>
        <a:srgbClr val="9C5238"/>
      </a:accent2>
      <a:accent3>
        <a:srgbClr val="504539"/>
      </a:accent3>
      <a:accent4>
        <a:srgbClr val="C1AD79"/>
      </a:accent4>
      <a:accent5>
        <a:srgbClr val="667559"/>
      </a:accent5>
      <a:accent6>
        <a:srgbClr val="BAD6AD"/>
      </a:accent6>
      <a:hlink>
        <a:srgbClr val="524A82"/>
      </a:hlink>
      <a:folHlink>
        <a:srgbClr val="8F9954"/>
      </a:folHlink>
    </a:clrScheme>
    <a:fontScheme name="Capital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Capita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atMod val="150000"/>
                <a:lumMod val="50000"/>
              </a:schemeClr>
              <a:schemeClr val="phClr">
                <a:satMod val="300000"/>
                <a:lumMod val="125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atMod val="135000"/>
                <a:lumMod val="80000"/>
              </a:schemeClr>
              <a:schemeClr val="phClr">
                <a:satMod val="250000"/>
                <a:lumMod val="15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>
              <a:shade val="90000"/>
            </a:schemeClr>
          </a:solidFill>
          <a:prstDash val="solid"/>
        </a:ln>
        <a:ln w="44450" cap="flat" cmpd="sng" algn="ctr">
          <a:solidFill>
            <a:schemeClr val="phClr">
              <a:shade val="85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sx="101000" sy="101000" algn="ctr" rotWithShape="0">
              <a:srgbClr val="000000">
                <a:alpha val="40000"/>
              </a:srgbClr>
            </a:outerShdw>
          </a:effectLst>
          <a:scene3d>
            <a:camera prst="perspectiveFront" fov="3000000"/>
            <a:lightRig rig="threePt" dir="tl"/>
          </a:scene3d>
          <a:sp3d>
            <a:bevelT w="0" h="0"/>
          </a:sp3d>
        </a:effectStyle>
        <a:effectStyle>
          <a:effectLst>
            <a:innerShdw blurRad="190500">
              <a:srgbClr val="000000">
                <a:alpha val="50000"/>
              </a:srgbClr>
            </a:innerShdw>
          </a:effectLst>
          <a:scene3d>
            <a:camera prst="perspectiveFront" fov="4800000"/>
            <a:lightRig rig="twoPt" dir="t">
              <a:rot lat="0" lon="0" rev="4800000"/>
            </a:lightRig>
          </a:scene3d>
          <a:sp3d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3">
            <a:duotone>
              <a:schemeClr val="phClr">
                <a:satMod val="150000"/>
                <a:lumMod val="50000"/>
              </a:schemeClr>
              <a:schemeClr val="phClr">
                <a:satMod val="400000"/>
                <a:lumMod val="16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Capital.thmx</Template>
  <TotalTime>196</TotalTime>
  <Words>146</Words>
  <Application>Microsoft Office PowerPoint</Application>
  <PresentationFormat>On-screen Show (4:3)</PresentationFormat>
  <Paragraphs>29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Capital</vt:lpstr>
      <vt:lpstr>5.3 (H)</vt:lpstr>
      <vt:lpstr>Fluency Practice</vt:lpstr>
      <vt:lpstr>Problem Solving Strategies</vt:lpstr>
      <vt:lpstr>Lesson</vt:lpstr>
      <vt:lpstr>I Do</vt:lpstr>
      <vt:lpstr>We Do – Student 1</vt:lpstr>
      <vt:lpstr>We do - Student 2</vt:lpstr>
      <vt:lpstr>We do - Student 3</vt:lpstr>
      <vt:lpstr>Debrief</vt:lpstr>
      <vt:lpstr>You Do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Misconception</dc:title>
  <dc:creator>Mac User</dc:creator>
  <cp:lastModifiedBy>apetronella</cp:lastModifiedBy>
  <cp:revision>20</cp:revision>
  <dcterms:created xsi:type="dcterms:W3CDTF">2017-09-22T23:49:10Z</dcterms:created>
  <dcterms:modified xsi:type="dcterms:W3CDTF">2018-03-13T18:28:05Z</dcterms:modified>
</cp:coreProperties>
</file>