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6"/>
  </p:notesMasterIdLst>
  <p:sldIdLst>
    <p:sldId id="256" r:id="rId2"/>
    <p:sldId id="259" r:id="rId3"/>
    <p:sldId id="271" r:id="rId4"/>
    <p:sldId id="293" r:id="rId5"/>
    <p:sldId id="294" r:id="rId6"/>
    <p:sldId id="265" r:id="rId7"/>
    <p:sldId id="260" r:id="rId8"/>
    <p:sldId id="263" r:id="rId9"/>
    <p:sldId id="261" r:id="rId10"/>
    <p:sldId id="264" r:id="rId11"/>
    <p:sldId id="284" r:id="rId12"/>
    <p:sldId id="292" r:id="rId13"/>
    <p:sldId id="270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0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F039-534E-4B4F-974A-C5E5F31E226B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85637-420E-E84D-9517-7F76A2A8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85637-420E-E84D-9517-7F76A2A84E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23278"/>
            <a:ext cx="7342188" cy="924721"/>
          </a:xfrm>
        </p:spPr>
        <p:txBody>
          <a:bodyPr/>
          <a:lstStyle/>
          <a:p>
            <a:r>
              <a:rPr lang="en-US" dirty="0" smtClean="0"/>
              <a:t>7.13</a:t>
            </a:r>
            <a:r>
              <a:rPr lang="en-US" dirty="0" smtClean="0"/>
              <a:t>(E)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032" y="3251200"/>
            <a:ext cx="7723188" cy="1752600"/>
          </a:xfrm>
        </p:spPr>
        <p:txBody>
          <a:bodyPr>
            <a:normAutofit/>
          </a:bodyPr>
          <a:lstStyle/>
          <a:p>
            <a:r>
              <a:rPr lang="en-US" dirty="0"/>
              <a:t>calculate and compare simple interest and compound interest earnings</a:t>
            </a:r>
            <a:endParaRPr lang="en-US" dirty="0" smtClean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619442"/>
          </a:xfrm>
        </p:spPr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e do - Question 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10.1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863599"/>
            <a:ext cx="6502400" cy="57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568642"/>
          </a:xfrm>
        </p:spPr>
        <p:txBody>
          <a:bodyPr>
            <a:normAutofit/>
          </a:bodyPr>
          <a:lstStyle/>
          <a:p>
            <a:r>
              <a:rPr lang="en-US" sz="2000" dirty="0"/>
              <a:t>W</a:t>
            </a:r>
            <a:r>
              <a:rPr lang="en-US" sz="2000" dirty="0" smtClean="0"/>
              <a:t>e do - Question 4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5844751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10.18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581150"/>
            <a:ext cx="7363943" cy="37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599" y="244158"/>
            <a:ext cx="1158875" cy="441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Q5</a:t>
            </a:r>
            <a:endParaRPr lang="en-US" dirty="0"/>
          </a:p>
        </p:txBody>
      </p:sp>
      <p:pic>
        <p:nvPicPr>
          <p:cNvPr id="4" name="Picture 3" descr="Screen Shot 2018-05-02 at 10.1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" y="1066800"/>
            <a:ext cx="843957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7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Intervene to take your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Do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Do 1 </a:t>
            </a:r>
            <a:r>
              <a:rPr lang="mr-IN" dirty="0" smtClean="0"/>
              <a:t>–</a:t>
            </a:r>
            <a:r>
              <a:rPr lang="en-US" dirty="0" smtClean="0"/>
              <a:t> D</a:t>
            </a:r>
          </a:p>
          <a:p>
            <a:pPr marL="0" indent="0">
              <a:buNone/>
            </a:pPr>
            <a:r>
              <a:rPr lang="en-US" dirty="0" smtClean="0"/>
              <a:t>We Do 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Do 3- </a:t>
            </a:r>
            <a:r>
              <a:rPr lang="en-US" dirty="0" smtClean="0"/>
              <a:t>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Do 4 </a:t>
            </a:r>
            <a:r>
              <a:rPr lang="mr-IN" dirty="0" smtClean="0"/>
              <a:t>–</a:t>
            </a:r>
            <a:r>
              <a:rPr lang="en-US" dirty="0" smtClean="0"/>
              <a:t> D</a:t>
            </a:r>
          </a:p>
          <a:p>
            <a:pPr marL="0" indent="0">
              <a:buNone/>
            </a:pPr>
            <a:r>
              <a:rPr lang="en-US" dirty="0" smtClean="0"/>
              <a:t>We Do 5 </a:t>
            </a:r>
            <a:r>
              <a:rPr lang="mr-IN" dirty="0" smtClean="0"/>
              <a:t>–</a:t>
            </a:r>
            <a:r>
              <a:rPr lang="en-US" dirty="0" smtClean="0"/>
              <a:t>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32% </a:t>
            </a:r>
            <a:r>
              <a:rPr lang="en-US" sz="2000" dirty="0" smtClean="0"/>
              <a:t>written as a decimal?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is 8% written as a decimal?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is 5 x 3 x 2?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What is 8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+ 4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?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50138" y="611153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200" dirty="0" smtClean="0"/>
          </a:p>
          <a:p>
            <a:r>
              <a:rPr lang="en-US" sz="2900" b="1" dirty="0"/>
              <a:t>1</a:t>
            </a:r>
            <a:r>
              <a:rPr lang="en-US" sz="2900" b="1" dirty="0" smtClean="0"/>
              <a:t>. </a:t>
            </a:r>
            <a:r>
              <a:rPr lang="en-US" sz="2900" b="1" dirty="0"/>
              <a:t>Understand the Problem</a:t>
            </a:r>
          </a:p>
          <a:p>
            <a:pPr lvl="1"/>
            <a:r>
              <a:rPr lang="en-US" sz="2900" dirty="0"/>
              <a:t>Read the problem carefully (at least 2 to 3 times)</a:t>
            </a:r>
          </a:p>
          <a:p>
            <a:pPr lvl="1"/>
            <a:r>
              <a:rPr lang="en-US" sz="2900" dirty="0"/>
              <a:t>Highlight important information (what do I know)</a:t>
            </a:r>
          </a:p>
          <a:p>
            <a:pPr lvl="1"/>
            <a:r>
              <a:rPr lang="en-US" sz="2900" dirty="0"/>
              <a:t>Identify Math Clue words (words that tell you what math </a:t>
            </a:r>
            <a:r>
              <a:rPr lang="en-US" sz="2900" dirty="0" smtClean="0"/>
              <a:t>operations </a:t>
            </a:r>
            <a:r>
              <a:rPr lang="en-US" sz="2900" dirty="0"/>
              <a:t>you need to use)</a:t>
            </a:r>
          </a:p>
          <a:p>
            <a:pPr lvl="1"/>
            <a:r>
              <a:rPr lang="en-US" sz="2900" dirty="0" smtClean="0"/>
              <a:t>Underline </a:t>
            </a:r>
            <a:r>
              <a:rPr lang="en-US" sz="2900" dirty="0"/>
              <a:t>what you need to find </a:t>
            </a:r>
          </a:p>
          <a:p>
            <a:r>
              <a:rPr lang="en-US" sz="2900" b="1" dirty="0" smtClean="0"/>
              <a:t>2.Plan </a:t>
            </a:r>
            <a:r>
              <a:rPr lang="en-US" sz="2900" b="1" dirty="0"/>
              <a:t>of Action (how you will solve this problem in steps)</a:t>
            </a:r>
          </a:p>
          <a:p>
            <a:pPr lvl="1"/>
            <a:r>
              <a:rPr lang="en-US" sz="2900" dirty="0" smtClean="0"/>
              <a:t>First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Then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Next </a:t>
            </a:r>
            <a:r>
              <a:rPr lang="en-US" sz="2900" dirty="0"/>
              <a:t>I will</a:t>
            </a:r>
          </a:p>
          <a:p>
            <a:pPr lvl="1"/>
            <a:r>
              <a:rPr lang="en-US" sz="2900" dirty="0" smtClean="0"/>
              <a:t>Finally</a:t>
            </a:r>
            <a:r>
              <a:rPr lang="en-US" sz="2900" dirty="0"/>
              <a:t>, I will</a:t>
            </a:r>
          </a:p>
          <a:p>
            <a:r>
              <a:rPr lang="en-US" sz="2900" b="1" dirty="0" smtClean="0"/>
              <a:t>3</a:t>
            </a:r>
            <a:r>
              <a:rPr lang="en-US" sz="2900" b="1" dirty="0"/>
              <a:t>.  Show your work in steps (solve using your steps)</a:t>
            </a:r>
          </a:p>
          <a:p>
            <a:r>
              <a:rPr lang="en-US" sz="2900" b="1" dirty="0" smtClean="0"/>
              <a:t>4</a:t>
            </a:r>
            <a:r>
              <a:rPr lang="en-US" sz="2900" b="1" dirty="0"/>
              <a:t>.  </a:t>
            </a:r>
            <a:r>
              <a:rPr lang="en-US" sz="2900" b="1" dirty="0" smtClean="0"/>
              <a:t>Check </a:t>
            </a:r>
            <a:r>
              <a:rPr lang="en-US" sz="2900" b="1" dirty="0"/>
              <a:t>your answer (does my answer make sense</a:t>
            </a:r>
            <a:r>
              <a:rPr lang="en-US" sz="2900" b="1" dirty="0" smtClean="0"/>
              <a:t>? why</a:t>
            </a:r>
            <a:r>
              <a:rPr lang="en-US" sz="2900" b="1" dirty="0"/>
              <a:t>)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95969" y="5966637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You let someone borrow money and they’re paying you a little extra to use that money.</a:t>
            </a:r>
          </a:p>
          <a:p>
            <a:pPr lvl="1"/>
            <a:endParaRPr lang="en-US" dirty="0" smtClean="0"/>
          </a:p>
          <a:p>
            <a:pPr marL="350838" lvl="1" indent="0">
              <a:buNone/>
            </a:pPr>
            <a:r>
              <a:rPr lang="en-US" b="1" dirty="0" smtClean="0"/>
              <a:t>OR</a:t>
            </a:r>
            <a:endParaRPr lang="en-US" b="1" dirty="0"/>
          </a:p>
          <a:p>
            <a:pPr marL="35083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You borrowed money and you’re paying a little extra to use that money</a:t>
            </a:r>
          </a:p>
          <a:p>
            <a:pPr marL="350838" lvl="1" indent="0">
              <a:buNone/>
            </a:pPr>
            <a:r>
              <a:rPr lang="en-US" dirty="0" smtClean="0"/>
              <a:t>________________</a:t>
            </a:r>
            <a:endParaRPr lang="en-US" dirty="0"/>
          </a:p>
          <a:p>
            <a:pPr lvl="1"/>
            <a:r>
              <a:rPr lang="en-US" dirty="0" smtClean="0"/>
              <a:t>In this lesson, you’re learning about 2 different types of interest.  They calculate differently and have different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difference between simple and compound?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interest </a:t>
            </a:r>
            <a:r>
              <a:rPr lang="mr-IN" dirty="0" smtClean="0"/>
              <a:t>–</a:t>
            </a:r>
            <a:r>
              <a:rPr lang="en-US" dirty="0" smtClean="0"/>
              <a:t> Interest is earned only on the principal amount (the borrowed amount)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Compound interest </a:t>
            </a:r>
            <a:r>
              <a:rPr lang="mr-IN" dirty="0" smtClean="0"/>
              <a:t>–</a:t>
            </a:r>
            <a:r>
              <a:rPr lang="en-US" dirty="0" smtClean="0"/>
              <a:t> Interest is earned on both the principal amount (the borrowed amount) </a:t>
            </a:r>
            <a:r>
              <a:rPr lang="en-US" b="1" dirty="0" smtClean="0"/>
              <a:t>AND </a:t>
            </a:r>
            <a:r>
              <a:rPr lang="en-US" dirty="0" smtClean="0"/>
              <a:t>the accumulated interest from the 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94056" y="5742205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min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formulas!</a:t>
            </a:r>
            <a:endParaRPr lang="en-US" dirty="0"/>
          </a:p>
        </p:txBody>
      </p:sp>
      <p:pic>
        <p:nvPicPr>
          <p:cNvPr id="6" name="Picture 5" descr="Screen Shot 2018-05-02 at 10.2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040"/>
            <a:ext cx="9144000" cy="1272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120" y="3454400"/>
            <a:ext cx="7658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Make sure you’re using the CORRECT formula!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6100" y="14859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the question includes simple interest, use this formula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23000" y="2032000"/>
            <a:ext cx="1271056" cy="2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03500" y="2330629"/>
            <a:ext cx="458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for compound interest, use this formula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42100" y="2686229"/>
            <a:ext cx="851956" cy="1204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074" y="244158"/>
            <a:ext cx="1819796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10.1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2" y="1771650"/>
            <a:ext cx="8245607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Question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4852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10.1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1809750"/>
            <a:ext cx="8191399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Question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93" y="6029417"/>
            <a:ext cx="9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&lt;5 min</a:t>
            </a:r>
            <a:endParaRPr lang="en-US" dirty="0"/>
          </a:p>
        </p:txBody>
      </p:sp>
      <p:pic>
        <p:nvPicPr>
          <p:cNvPr id="5" name="Picture 4" descr="Screen Shot 2018-05-02 at 10.1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7" y="1733550"/>
            <a:ext cx="7351243" cy="39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755</TotalTime>
  <Words>387</Words>
  <Application>Microsoft Macintosh PowerPoint</Application>
  <PresentationFormat>On-screen Show (4:3)</PresentationFormat>
  <Paragraphs>77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7.13(E)</vt:lpstr>
      <vt:lpstr>Fluency Practice</vt:lpstr>
      <vt:lpstr>Problem Solving Strategies</vt:lpstr>
      <vt:lpstr>What is Interest</vt:lpstr>
      <vt:lpstr>What’s the difference between simple and compound?</vt:lpstr>
      <vt:lpstr>You have formulas!</vt:lpstr>
      <vt:lpstr>I Do</vt:lpstr>
      <vt:lpstr>We do - Question 1</vt:lpstr>
      <vt:lpstr>We Do – Question 2</vt:lpstr>
      <vt:lpstr>We do - Question 3</vt:lpstr>
      <vt:lpstr>We do - Question 4</vt:lpstr>
      <vt:lpstr>Q5</vt:lpstr>
      <vt:lpstr>You Do</vt:lpstr>
      <vt:lpstr>Answer 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75</cp:revision>
  <dcterms:created xsi:type="dcterms:W3CDTF">2017-09-22T23:49:10Z</dcterms:created>
  <dcterms:modified xsi:type="dcterms:W3CDTF">2018-05-03T04:05:14Z</dcterms:modified>
</cp:coreProperties>
</file>