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  <p:sldMasterId id="2147483726" r:id="rId2"/>
    <p:sldMasterId id="2147483740" r:id="rId3"/>
  </p:sldMasterIdLst>
  <p:sldIdLst>
    <p:sldId id="256" r:id="rId4"/>
    <p:sldId id="258" r:id="rId5"/>
    <p:sldId id="267" r:id="rId6"/>
    <p:sldId id="264" r:id="rId7"/>
    <p:sldId id="265" r:id="rId8"/>
    <p:sldId id="266" r:id="rId9"/>
  </p:sldIdLst>
  <p:sldSz cx="9906000" cy="6858000" type="A4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53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448" y="168"/>
      </p:cViewPr>
      <p:guideLst>
        <p:guide orient="horz" pos="2160"/>
        <p:guide pos="384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4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2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0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0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5C0E-04CF-604A-ACE5-A01440600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2AD8A-CA3D-374E-9983-9EA525B6C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A94E-A78A-CA42-A7C9-F850CE75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AED2-988D-AA48-AE2B-9CD0E8D1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8591-F3C5-6044-8DB6-F923792E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9A3D88-054D-7644-A644-CC7060A3667B}"/>
              </a:ext>
            </a:extLst>
          </p:cNvPr>
          <p:cNvSpPr/>
          <p:nvPr/>
        </p:nvSpPr>
        <p:spPr>
          <a:xfrm>
            <a:off x="7377907" y="6210300"/>
            <a:ext cx="252809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28264-6738-484B-AF73-2A1CF24A1293}"/>
              </a:ext>
            </a:extLst>
          </p:cNvPr>
          <p:cNvSpPr/>
          <p:nvPr userDrawn="1"/>
        </p:nvSpPr>
        <p:spPr>
          <a:xfrm>
            <a:off x="7377907" y="6210300"/>
            <a:ext cx="2528094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2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9E69-C836-2447-82FF-6A60BD4D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3BD4-3747-4146-BA2A-2518A86C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9D69-9769-5145-88B3-88F1867D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D3F3-8AA5-3849-B24C-B06BE424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0559-D158-B645-B78D-EED264C8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5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B011-0BFF-9541-AE3A-96B74397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9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170C9-259F-3E4D-AB84-0953AF42F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9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BEE3-A83C-504E-A639-A46C5A19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A617-6581-0847-9544-A2E32707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7C30-93D6-134F-8B8C-8AC1C585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970D-6F39-B241-BFC1-30813FD6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B79C-493C-784E-9839-11868F99D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EE4DC-A11B-9947-8742-EE6B3429A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C248E-C437-1D4D-B99A-C1994FA2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BB4BD-91E8-C346-87F9-2952B582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0B568-830D-3740-8D03-82F650F8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33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D4DA-5FC1-104F-8F93-7588E958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9C7ED-EABB-AB4D-AEEF-0C88FE722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D29A-8F8A-D549-84E0-FA9D5E3B4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728CB-9523-144C-A3F3-C0DDC9C5F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D3E46-9CA6-8A4E-B06C-62310EC7B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EA412-627A-D449-BC78-10A5DA6C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65FA5-0DDC-C243-AAA0-C09ABBA0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A34DE-98E9-1143-8F31-979009C9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51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24E6-00CF-924D-8837-680A9207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B55A9-CB35-8A45-A7F8-9AF57757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23392-C5F8-1D4C-846A-53EA607F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D2B4D-48A8-CC4B-B03B-C2052A70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4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EFC91-A24D-DD45-8829-8F454583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6D6BC-2D60-3F4A-B1C8-529949DB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45342-2F0C-8A4A-8EF6-87B3AA79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9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95FB-49BF-0B48-86F3-94AD4AB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541-9D08-A942-A116-FBA8DC03A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7408F-6C70-2B4A-AD3D-E5BE2B02A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554FA-76BD-A04B-970C-C4D21F3F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C0856-21D1-2146-91B3-6DD9D5E0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36478-36AF-5B46-AA50-D1721F74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96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902B-EA07-A043-9B5F-14292FEE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5E7CB-6B67-A348-8023-3C32F919A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30DA1-E4B5-3D43-8DC5-40629E83E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462A-F558-4249-94E4-DD4311A9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A1B0-5DCB-D04A-A5FE-63A1FA69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C7014-4142-E74E-A39B-0A7B1B11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7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9CE8-A2DE-3644-A2A5-BCF91CD9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6F92F-D787-C943-9249-6F777A44A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281E-1927-F149-98A9-7BD43014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4161E-3211-EC40-9449-5BAA80A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F758B-1934-AD42-913E-A9B4C5E5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43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BBFDF-D27C-B244-A104-619C60E14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79198-D0D5-B14A-8239-7424A2CD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C9894-FE6D-2C41-8A08-C283A809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8B3-6221-594F-A8FC-8EDB7B7339C1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3AC4-D469-4A4F-B1EE-0B5E7BC1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3D07-B39A-0C4E-A646-7136CD73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E4D-4B0C-1F49-95FE-51356CEB3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3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chieve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416" y="6410331"/>
            <a:ext cx="112818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4890106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544610" y="1524002"/>
            <a:ext cx="3943483" cy="4556125"/>
          </a:xfrm>
          <a:prstGeom prst="rect">
            <a:avLst/>
          </a:prstGeom>
        </p:spPr>
        <p:txBody>
          <a:bodyPr anchor="ctr"/>
          <a:lstStyle>
            <a:lvl1pPr marL="2286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  <a:lvl2pPr marL="6858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2pPr>
            <a:lvl3pPr marL="11430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3pPr>
            <a:lvl4pPr marL="16002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4pPr>
            <a:lvl5pPr marL="2057400" indent="-228600">
              <a:buClr>
                <a:schemeClr val="accent5"/>
              </a:buClr>
              <a:buFont typeface="Wingdings" charset="2"/>
              <a:buChar char="§"/>
              <a:defRPr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218414" y="0"/>
            <a:ext cx="4670954" cy="6858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692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 flipH="1">
            <a:off x="-27517" y="3"/>
            <a:ext cx="993351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96136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 rotWithShape="1">
          <a:blip r:embed="rId2" cstate="email">
            <a:alphaModFix amt="3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 bwMode="auto">
          <a:xfrm flipH="1">
            <a:off x="-27517" y="3"/>
            <a:ext cx="9933517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702722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4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99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8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9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8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93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51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708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6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687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697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280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7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1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4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6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1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0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0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721B9-4462-CF4A-9E01-1762D298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9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B9823-8649-8446-85E7-4B1AAA74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736D-218D-A746-BACD-C4494AD92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28EA-E4D3-BA42-A77C-D80903E00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4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0AF4-06BE-4A4B-B88D-FC52B5297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intervene.io/assets/images/logo/NEWINTERVENE.png">
            <a:extLst>
              <a:ext uri="{FF2B5EF4-FFF2-40B4-BE49-F238E27FC236}">
                <a16:creationId xmlns:a16="http://schemas.microsoft.com/office/drawing/2014/main" id="{C08AE610-8E85-AB46-933E-737510017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3"/>
          <a:stretch/>
        </p:blipFill>
        <p:spPr bwMode="auto">
          <a:xfrm>
            <a:off x="7434083" y="6311903"/>
            <a:ext cx="2349999" cy="43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873F7A-C83D-9943-95B9-A2F7DD85F152}"/>
              </a:ext>
            </a:extLst>
          </p:cNvPr>
          <p:cNvCxnSpPr/>
          <p:nvPr/>
        </p:nvCxnSpPr>
        <p:spPr>
          <a:xfrm>
            <a:off x="0" y="126609"/>
            <a:ext cx="9906000" cy="0"/>
          </a:xfrm>
          <a:prstGeom prst="line">
            <a:avLst/>
          </a:prstGeom>
          <a:ln w="76200">
            <a:solidFill>
              <a:srgbClr val="27308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intervene.io/assets/images/logo/NEWINTERVENE.png">
            <a:extLst>
              <a:ext uri="{FF2B5EF4-FFF2-40B4-BE49-F238E27FC236}">
                <a16:creationId xmlns:a16="http://schemas.microsoft.com/office/drawing/2014/main" id="{73109529-C053-3942-B686-30F9E3FDD2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93"/>
          <a:stretch/>
        </p:blipFill>
        <p:spPr bwMode="auto">
          <a:xfrm>
            <a:off x="7434083" y="6311903"/>
            <a:ext cx="2349999" cy="43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75B3B-D673-1C48-972B-9CAE5539AD9F}"/>
              </a:ext>
            </a:extLst>
          </p:cNvPr>
          <p:cNvCxnSpPr/>
          <p:nvPr userDrawn="1"/>
        </p:nvCxnSpPr>
        <p:spPr>
          <a:xfrm>
            <a:off x="0" y="126609"/>
            <a:ext cx="9906000" cy="0"/>
          </a:xfrm>
          <a:prstGeom prst="line">
            <a:avLst/>
          </a:prstGeom>
          <a:ln w="76200">
            <a:solidFill>
              <a:srgbClr val="273085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1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2/21/2018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274C95F-C72A-E84C-9E01-C978355A4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6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html5-virtual-classroom-s/ihglikcoelelbbcpahhhfomehdeefmnc?hl=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aincert.com/live/html5check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.webrtc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72C5-2F3A-CC42-8266-11C540F4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115" y="1122363"/>
            <a:ext cx="8694056" cy="2387600"/>
          </a:xfrm>
        </p:spPr>
        <p:txBody>
          <a:bodyPr/>
          <a:lstStyle/>
          <a:p>
            <a:r>
              <a:rPr lang="en-US" dirty="0"/>
              <a:t>Technology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103A9-6377-2E4B-86F7-55A9AB132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9163050" cy="1752600"/>
          </a:xfrm>
        </p:spPr>
        <p:txBody>
          <a:bodyPr/>
          <a:lstStyle/>
          <a:p>
            <a:r>
              <a:rPr lang="en-US" dirty="0"/>
              <a:t>Let’s make sure your technology is compatible with our system.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9E51C-9D08-8F42-A0CE-BF51A223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43" y="982663"/>
            <a:ext cx="38862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1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424-D03C-684E-AB75-87EDBB2A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923D-DEDF-704D-A23B-4FF6B49FB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9" y="1690691"/>
            <a:ext cx="8543925" cy="4942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9675F-2554-4541-992F-4B949E54B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29373"/>
              </p:ext>
            </p:extLst>
          </p:nvPr>
        </p:nvGraphicFramePr>
        <p:xfrm>
          <a:off x="422483" y="1384304"/>
          <a:ext cx="9154654" cy="5287886"/>
        </p:xfrm>
        <a:graphic>
          <a:graphicData uri="http://schemas.openxmlformats.org/drawingml/2006/table">
            <a:tbl>
              <a:tblPr/>
              <a:tblGrid>
                <a:gridCol w="2048001">
                  <a:extLst>
                    <a:ext uri="{9D8B030D-6E8A-4147-A177-3AD203B41FA5}">
                      <a16:colId xmlns:a16="http://schemas.microsoft.com/office/drawing/2014/main" val="2947990568"/>
                    </a:ext>
                  </a:extLst>
                </a:gridCol>
                <a:gridCol w="7106653">
                  <a:extLst>
                    <a:ext uri="{9D8B030D-6E8A-4147-A177-3AD203B41FA5}">
                      <a16:colId xmlns:a16="http://schemas.microsoft.com/office/drawing/2014/main" val="3053728073"/>
                    </a:ext>
                  </a:extLst>
                </a:gridCol>
              </a:tblGrid>
              <a:tr h="18647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666666"/>
                          </a:solidFill>
                          <a:effectLst/>
                        </a:rPr>
                        <a:t>System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666666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438837"/>
                  </a:ext>
                </a:extLst>
              </a:tr>
              <a:tr h="337671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Headset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Headsets with microphone for improved sound quality is required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807550"/>
                  </a:ext>
                </a:extLst>
              </a:tr>
              <a:tr h="35282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Operating System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Microsoft Windows, Mac OS, Linux, Android and iOS. Make sure you are using one the compatible browsers listed below.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388133"/>
                  </a:ext>
                </a:extLst>
              </a:tr>
              <a:tr h="791254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CPU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Desktop</a:t>
                      </a:r>
                      <a:r>
                        <a:rPr lang="en-US" sz="1400" dirty="0">
                          <a:effectLst/>
                        </a:rPr>
                        <a:t> - Intel or AMD processors with 2.0 GHz or above. Note that lower-end CPU types may result in poor (lower video resolution) quality.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Mobile/Tablet</a:t>
                      </a:r>
                      <a:r>
                        <a:rPr lang="en-US" sz="1400" dirty="0">
                          <a:effectLst/>
                        </a:rPr>
                        <a:t> - Latest models with a fast CPU clocked at 1.4 GHz or above is recommended.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58451"/>
                  </a:ext>
                </a:extLst>
              </a:tr>
              <a:tr h="337671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RAM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Minimum 1 GB. 4GB or more is recommended. At-least 100MB of free memory should be available.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517854"/>
                  </a:ext>
                </a:extLst>
              </a:tr>
              <a:tr h="86088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Bandwidth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Audio -</a:t>
                      </a:r>
                      <a:r>
                        <a:rPr lang="en-US" sz="1400" dirty="0">
                          <a:effectLst/>
                        </a:rPr>
                        <a:t> minimum 50 kbps per stream, Max 100 Kbps (All attendees)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Recording -</a:t>
                      </a:r>
                      <a:r>
                        <a:rPr lang="en-US" sz="1400" dirty="0">
                          <a:effectLst/>
                        </a:rPr>
                        <a:t> minimum 3 </a:t>
                      </a:r>
                      <a:r>
                        <a:rPr lang="en-US" sz="1400" dirty="0" err="1">
                          <a:effectLst/>
                        </a:rPr>
                        <a:t>Mbps</a:t>
                      </a:r>
                      <a:r>
                        <a:rPr lang="en-US" sz="1400" dirty="0">
                          <a:effectLst/>
                        </a:rPr>
                        <a:t>, Max 5 </a:t>
                      </a:r>
                      <a:r>
                        <a:rPr lang="en-US" sz="1400" dirty="0" err="1">
                          <a:effectLst/>
                        </a:rPr>
                        <a:t>Mbps</a:t>
                      </a:r>
                      <a:r>
                        <a:rPr lang="en-US" sz="1400" dirty="0">
                          <a:effectLst/>
                        </a:rPr>
                        <a:t> (Instructor/Presenter only)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Screen Sharing -</a:t>
                      </a:r>
                      <a:r>
                        <a:rPr lang="en-US" sz="1400" dirty="0">
                          <a:effectLst/>
                        </a:rPr>
                        <a:t> minimum 2 </a:t>
                      </a:r>
                      <a:r>
                        <a:rPr lang="en-US" sz="1400" dirty="0" err="1">
                          <a:effectLst/>
                        </a:rPr>
                        <a:t>Mbps</a:t>
                      </a:r>
                      <a:r>
                        <a:rPr lang="en-US" sz="1400" dirty="0">
                          <a:effectLst/>
                        </a:rPr>
                        <a:t>, Max 3 </a:t>
                      </a:r>
                      <a:r>
                        <a:rPr lang="en-US" sz="1400" dirty="0" err="1">
                          <a:effectLst/>
                        </a:rPr>
                        <a:t>Mbps</a:t>
                      </a:r>
                      <a:r>
                        <a:rPr lang="en-US" sz="1400" dirty="0">
                          <a:effectLst/>
                        </a:rPr>
                        <a:t> (Instructor/Presenter only)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69889"/>
                  </a:ext>
                </a:extLst>
              </a:tr>
              <a:tr h="136894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Compatible Browsers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Desktop - </a:t>
                      </a:r>
                      <a:r>
                        <a:rPr lang="en-US" sz="1400" dirty="0">
                          <a:effectLst/>
                        </a:rPr>
                        <a:t>Google Chrome (latest release version) </a:t>
                      </a:r>
                      <a:r>
                        <a:rPr lang="en-US" sz="1400" b="1" dirty="0">
                          <a:effectLst/>
                        </a:rPr>
                        <a:t>- Recommended</a:t>
                      </a:r>
                      <a:endParaRPr lang="en-US" sz="1400" dirty="0">
                        <a:effectLst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Desktop - </a:t>
                      </a:r>
                      <a:r>
                        <a:rPr lang="en-US" sz="1400" dirty="0">
                          <a:effectLst/>
                        </a:rPr>
                        <a:t>Firefox (latest release version)</a:t>
                      </a:r>
                      <a:r>
                        <a:rPr lang="en-US" sz="1400" b="1" dirty="0">
                          <a:effectLst/>
                        </a:rPr>
                        <a:t> - Recommended</a:t>
                      </a:r>
                      <a:endParaRPr lang="en-US" sz="1400" dirty="0">
                        <a:effectLst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Desktop - </a:t>
                      </a:r>
                      <a:r>
                        <a:rPr lang="en-US" sz="1400" dirty="0">
                          <a:effectLst/>
                        </a:rPr>
                        <a:t>Microsoft Edge (latest release version) </a:t>
                      </a:r>
                      <a:r>
                        <a:rPr lang="en-US" sz="1400" b="1" dirty="0">
                          <a:effectLst/>
                        </a:rPr>
                        <a:t>- Not Recommended</a:t>
                      </a:r>
                      <a:endParaRPr lang="en-US" sz="1400" dirty="0">
                        <a:effectLst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Android - </a:t>
                      </a:r>
                      <a:r>
                        <a:rPr lang="en-US" sz="1400" dirty="0">
                          <a:effectLst/>
                        </a:rPr>
                        <a:t>Google Chrome (latest release version) </a:t>
                      </a:r>
                      <a:r>
                        <a:rPr lang="en-US" sz="1400" b="1" dirty="0">
                          <a:effectLst/>
                        </a:rPr>
                        <a:t>- Recommended</a:t>
                      </a:r>
                      <a:endParaRPr lang="en-US" sz="1400" dirty="0">
                        <a:effectLst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Android - </a:t>
                      </a:r>
                      <a:r>
                        <a:rPr lang="en-US" sz="1400" dirty="0">
                          <a:effectLst/>
                        </a:rPr>
                        <a:t>Samsung Internet (latest release version) </a:t>
                      </a:r>
                      <a:r>
                        <a:rPr lang="en-US" sz="1400" b="1" dirty="0">
                          <a:effectLst/>
                        </a:rPr>
                        <a:t>- Not Recommended</a:t>
                      </a:r>
                      <a:endParaRPr lang="en-US" sz="1400" dirty="0">
                        <a:effectLst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Android - </a:t>
                      </a:r>
                      <a:r>
                        <a:rPr lang="en-US" sz="1400" dirty="0">
                          <a:effectLst/>
                        </a:rPr>
                        <a:t>Opera (latest release version) </a:t>
                      </a:r>
                      <a:r>
                        <a:rPr lang="en-US" sz="1400" b="1" dirty="0">
                          <a:effectLst/>
                        </a:rPr>
                        <a:t>-Not Recommended</a:t>
                      </a:r>
                      <a:endParaRPr lang="en-US" sz="1400" dirty="0">
                        <a:effectLst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iOS - </a:t>
                      </a:r>
                      <a:r>
                        <a:rPr lang="en-US" sz="1400" dirty="0">
                          <a:effectLst/>
                        </a:rPr>
                        <a:t>Safari (latest release version 11 or above) </a:t>
                      </a:r>
                      <a:r>
                        <a:rPr lang="en-US" sz="1400" b="1" dirty="0">
                          <a:effectLst/>
                        </a:rPr>
                        <a:t>- Not Recommended</a:t>
                      </a:r>
                      <a:endParaRPr lang="en-US" sz="1400" dirty="0">
                        <a:effectLst/>
                      </a:endParaRP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961674"/>
                  </a:ext>
                </a:extLst>
              </a:tr>
              <a:tr h="488865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Screen Sharing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Chrome -</a:t>
                      </a:r>
                      <a:r>
                        <a:rPr lang="en-US" sz="1400" dirty="0">
                          <a:effectLst/>
                        </a:rPr>
                        <a:t> Requires a browser plugin to share the screen. Install from </a:t>
                      </a:r>
                      <a:r>
                        <a:rPr lang="en-US" sz="1400" u="none" strike="noStrike" dirty="0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here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effectLst/>
                        </a:rPr>
                        <a:t>Firefox -</a:t>
                      </a:r>
                      <a:r>
                        <a:rPr lang="en-US" sz="1400" dirty="0">
                          <a:effectLst/>
                        </a:rPr>
                        <a:t> No plugins necessary.</a:t>
                      </a:r>
                    </a:p>
                  </a:txBody>
                  <a:tcPr marL="18671" marR="18671" marT="18671" marB="1867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587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69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FB1A-D454-8647-97B1-6468866A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Support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134A65-2E8B-6E42-B5ED-5E1012BE7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06283"/>
              </p:ext>
            </p:extLst>
          </p:nvPr>
        </p:nvGraphicFramePr>
        <p:xfrm>
          <a:off x="192504" y="1462104"/>
          <a:ext cx="9218195" cy="5100736"/>
        </p:xfrm>
        <a:graphic>
          <a:graphicData uri="http://schemas.openxmlformats.org/drawingml/2006/table">
            <a:tbl>
              <a:tblPr/>
              <a:tblGrid>
                <a:gridCol w="2912950">
                  <a:extLst>
                    <a:ext uri="{9D8B030D-6E8A-4147-A177-3AD203B41FA5}">
                      <a16:colId xmlns:a16="http://schemas.microsoft.com/office/drawing/2014/main" val="1658108800"/>
                    </a:ext>
                  </a:extLst>
                </a:gridCol>
                <a:gridCol w="1456474">
                  <a:extLst>
                    <a:ext uri="{9D8B030D-6E8A-4147-A177-3AD203B41FA5}">
                      <a16:colId xmlns:a16="http://schemas.microsoft.com/office/drawing/2014/main" val="1334663476"/>
                    </a:ext>
                  </a:extLst>
                </a:gridCol>
                <a:gridCol w="1603966">
                  <a:extLst>
                    <a:ext uri="{9D8B030D-6E8A-4147-A177-3AD203B41FA5}">
                      <a16:colId xmlns:a16="http://schemas.microsoft.com/office/drawing/2014/main" val="3688705948"/>
                    </a:ext>
                  </a:extLst>
                </a:gridCol>
                <a:gridCol w="1862074">
                  <a:extLst>
                    <a:ext uri="{9D8B030D-6E8A-4147-A177-3AD203B41FA5}">
                      <a16:colId xmlns:a16="http://schemas.microsoft.com/office/drawing/2014/main" val="657796357"/>
                    </a:ext>
                  </a:extLst>
                </a:gridCol>
                <a:gridCol w="1382731">
                  <a:extLst>
                    <a:ext uri="{9D8B030D-6E8A-4147-A177-3AD203B41FA5}">
                      <a16:colId xmlns:a16="http://schemas.microsoft.com/office/drawing/2014/main" val="1309425648"/>
                    </a:ext>
                  </a:extLst>
                </a:gridCol>
              </a:tblGrid>
              <a:tr h="228911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Browser</a:t>
                      </a:r>
                      <a:endParaRPr lang="en-US" sz="1800" dirty="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Audio</a:t>
                      </a:r>
                      <a:endParaRPr lang="en-US" sz="180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Recording</a:t>
                      </a:r>
                      <a:endParaRPr lang="en-US" sz="180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Screen Sharing</a:t>
                      </a:r>
                      <a:endParaRPr lang="en-US" sz="180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Whiteboard</a:t>
                      </a:r>
                      <a:endParaRPr lang="en-US" sz="180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69858"/>
                  </a:ext>
                </a:extLst>
              </a:tr>
              <a:tr h="676780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Desktop - </a:t>
                      </a:r>
                      <a:r>
                        <a:rPr lang="en-US" sz="1800">
                          <a:effectLst/>
                        </a:rPr>
                        <a:t>Google Chrome (latest release version)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684246"/>
                  </a:ext>
                </a:extLst>
              </a:tr>
              <a:tr h="587207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Desktop - </a:t>
                      </a:r>
                      <a:r>
                        <a:rPr lang="en-US" sz="1800">
                          <a:effectLst/>
                        </a:rPr>
                        <a:t>Firefox (latest release version)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44628"/>
                  </a:ext>
                </a:extLst>
              </a:tr>
              <a:tr h="676780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Desktop - </a:t>
                      </a:r>
                      <a:r>
                        <a:rPr lang="en-US" sz="1800">
                          <a:effectLst/>
                        </a:rPr>
                        <a:t>Microsoft Edge (latest release version)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No</a:t>
                      </a:r>
                      <a:endParaRPr lang="en-US" sz="180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408205"/>
                  </a:ext>
                </a:extLst>
              </a:tr>
              <a:tr h="676780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Android - </a:t>
                      </a:r>
                      <a:r>
                        <a:rPr lang="en-US" sz="1800">
                          <a:effectLst/>
                        </a:rPr>
                        <a:t>Google Chrome (latest release version)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131268"/>
                  </a:ext>
                </a:extLst>
              </a:tr>
              <a:tr h="766354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Android - </a:t>
                      </a:r>
                      <a:r>
                        <a:rPr lang="en-US" sz="1800">
                          <a:effectLst/>
                        </a:rPr>
                        <a:t>Samsung Internet (latest release version)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No</a:t>
                      </a:r>
                      <a:endParaRPr lang="en-US" sz="180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392254"/>
                  </a:ext>
                </a:extLst>
              </a:tr>
              <a:tr h="587207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Android - </a:t>
                      </a:r>
                      <a:r>
                        <a:rPr lang="en-US" sz="1800">
                          <a:effectLst/>
                        </a:rPr>
                        <a:t>Opera (latest release version)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No</a:t>
                      </a:r>
                      <a:endParaRPr lang="en-US" sz="180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532179"/>
                  </a:ext>
                </a:extLst>
              </a:tr>
              <a:tr h="676780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iOS - </a:t>
                      </a:r>
                      <a:r>
                        <a:rPr lang="en-US" sz="1800">
                          <a:effectLst/>
                        </a:rPr>
                        <a:t>Safari (latest release version 11 or above)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No</a:t>
                      </a:r>
                      <a:endParaRPr lang="en-US" sz="1800" dirty="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No</a:t>
                      </a:r>
                      <a:endParaRPr lang="en-US" sz="1800">
                        <a:effectLst/>
                      </a:endParaRP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24882" marR="24882" marT="24882" marB="248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718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3341D5-903A-CD40-83F5-B84ACB3527BF}"/>
              </a:ext>
            </a:extLst>
          </p:cNvPr>
          <p:cNvSpPr txBox="1"/>
          <p:nvPr/>
        </p:nvSpPr>
        <p:spPr>
          <a:xfrm>
            <a:off x="5518484" y="533400"/>
            <a:ext cx="413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that you are not using the browsers highlighted in yellow.</a:t>
            </a:r>
          </a:p>
        </p:txBody>
      </p:sp>
    </p:spTree>
    <p:extLst>
      <p:ext uri="{BB962C8B-B14F-4D97-AF65-F5344CB8AC3E}">
        <p14:creationId xmlns:p14="http://schemas.microsoft.com/office/powerpoint/2010/main" val="386115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56B0-8BAC-2443-BD26-6E29A2D3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it Consistent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B8CB-015C-3446-982C-4340F46A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ask that you only use devices you have tested on our system.</a:t>
            </a:r>
          </a:p>
          <a:p>
            <a:r>
              <a:rPr lang="en-US" dirty="0"/>
              <a:t>If you need to switch devices, make sure to test the new device well in advance of your session (We recommend the day before at the latest)</a:t>
            </a:r>
          </a:p>
        </p:txBody>
      </p:sp>
    </p:spTree>
    <p:extLst>
      <p:ext uri="{BB962C8B-B14F-4D97-AF65-F5344CB8AC3E}">
        <p14:creationId xmlns:p14="http://schemas.microsoft.com/office/powerpoint/2010/main" val="329804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8A65-3359-174F-A15A-EBC4B069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the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CAFAA-6B14-C648-8E73-3BA68A1C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this link to test your technology: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https://www.braincert.com/live/html5check.php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1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04C7-A3FB-8049-BC5F-3E391AAF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Troubleshooting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1C20C-630D-0947-B6D9-CB5A9B228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Here is documentation you will need to read in case of a technology issue:</a:t>
            </a:r>
          </a:p>
          <a:p>
            <a:pPr fontAlgn="t"/>
            <a:endParaRPr lang="en-US" dirty="0">
              <a:hlinkClick r:id="rId2"/>
            </a:endParaRPr>
          </a:p>
          <a:p>
            <a:pPr lvl="1" fontAlgn="t"/>
            <a:r>
              <a:rPr lang="en-US" dirty="0">
                <a:hlinkClick r:id="rId2"/>
              </a:rPr>
              <a:t>https://test.webrtc.org/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there is a specific issue with technology and it cannot be resolved through our documentation, take a screenshot and drop it into the chat box at the bottom right of your screen.</a:t>
            </a:r>
          </a:p>
          <a:p>
            <a:endParaRPr lang="en-US" dirty="0"/>
          </a:p>
          <a:p>
            <a:r>
              <a:rPr lang="en-US" dirty="0"/>
              <a:t>If you are unable to get the help you need, send an email to </a:t>
            </a:r>
            <a:r>
              <a:rPr lang="en-US" dirty="0" err="1"/>
              <a:t>techsupport@tutorgigs.io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to include in the email:</a:t>
            </a:r>
          </a:p>
          <a:p>
            <a:pPr lvl="1"/>
            <a:r>
              <a:rPr lang="en-US" dirty="0"/>
              <a:t>Your session link (copy and paste from browser)</a:t>
            </a:r>
          </a:p>
          <a:p>
            <a:pPr lvl="1"/>
            <a:r>
              <a:rPr lang="en-US" dirty="0"/>
              <a:t>Your First and Last Name</a:t>
            </a:r>
          </a:p>
          <a:p>
            <a:pPr lvl="1"/>
            <a:r>
              <a:rPr lang="en-US" dirty="0"/>
              <a:t>A brief description of the issue</a:t>
            </a:r>
          </a:p>
          <a:p>
            <a:pPr lvl="1"/>
            <a:r>
              <a:rPr lang="en-US" dirty="0"/>
              <a:t>A screenshot of the issue you are facing</a:t>
            </a:r>
          </a:p>
          <a:p>
            <a:pPr lvl="1"/>
            <a:r>
              <a:rPr lang="en-US" dirty="0"/>
              <a:t>Whether or not we need to find another tutor</a:t>
            </a:r>
          </a:p>
        </p:txBody>
      </p:sp>
    </p:spTree>
    <p:extLst>
      <p:ext uri="{BB962C8B-B14F-4D97-AF65-F5344CB8AC3E}">
        <p14:creationId xmlns:p14="http://schemas.microsoft.com/office/powerpoint/2010/main" val="2904047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larit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119</TotalTime>
  <Words>345</Words>
  <Application>Microsoft Macintosh PowerPoint</Application>
  <PresentationFormat>A4 Paper (210x297 mm)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</vt:lpstr>
      <vt:lpstr>Clarity</vt:lpstr>
      <vt:lpstr>Default Theme</vt:lpstr>
      <vt:lpstr>1_Clarity</vt:lpstr>
      <vt:lpstr>Technology testing</vt:lpstr>
      <vt:lpstr>System Requirements</vt:lpstr>
      <vt:lpstr>Browser Support</vt:lpstr>
      <vt:lpstr>Keep it Consistent</vt:lpstr>
      <vt:lpstr>Here’s the Link</vt:lpstr>
      <vt:lpstr>Technology Troubleshooting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TutorGigs Tutor Training</dc:title>
  <dc:creator>Mehul Shah</dc:creator>
  <cp:lastModifiedBy>Mehul Shah</cp:lastModifiedBy>
  <cp:revision>12</cp:revision>
  <dcterms:created xsi:type="dcterms:W3CDTF">2018-12-12T21:58:40Z</dcterms:created>
  <dcterms:modified xsi:type="dcterms:W3CDTF">2019-01-30T21:02:35Z</dcterms:modified>
</cp:coreProperties>
</file>