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316" r:id="rId3"/>
    <p:sldId id="285" r:id="rId4"/>
    <p:sldId id="277" r:id="rId5"/>
    <p:sldId id="278" r:id="rId6"/>
    <p:sldId id="317" r:id="rId7"/>
    <p:sldId id="333" r:id="rId8"/>
    <p:sldId id="334" r:id="rId9"/>
    <p:sldId id="343" r:id="rId10"/>
    <p:sldId id="344" r:id="rId11"/>
    <p:sldId id="348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5" r:id="rId21"/>
    <p:sldId id="346" r:id="rId22"/>
    <p:sldId id="347" r:id="rId23"/>
    <p:sldId id="349" r:id="rId24"/>
    <p:sldId id="374" r:id="rId25"/>
    <p:sldId id="375" r:id="rId26"/>
    <p:sldId id="373" r:id="rId27"/>
    <p:sldId id="376" r:id="rId28"/>
    <p:sldId id="377" r:id="rId29"/>
    <p:sldId id="378" r:id="rId30"/>
    <p:sldId id="379" r:id="rId31"/>
    <p:sldId id="380" r:id="rId32"/>
    <p:sldId id="381" r:id="rId33"/>
    <p:sldId id="382" r:id="rId34"/>
    <p:sldId id="383" r:id="rId35"/>
    <p:sldId id="384" r:id="rId36"/>
    <p:sldId id="385" r:id="rId37"/>
    <p:sldId id="386" r:id="rId38"/>
    <p:sldId id="387" r:id="rId39"/>
    <p:sldId id="388" r:id="rId40"/>
    <p:sldId id="389" r:id="rId41"/>
    <p:sldId id="390" r:id="rId42"/>
    <p:sldId id="391" r:id="rId43"/>
    <p:sldId id="364" r:id="rId44"/>
    <p:sldId id="366" r:id="rId45"/>
    <p:sldId id="365" r:id="rId46"/>
    <p:sldId id="367" r:id="rId47"/>
    <p:sldId id="368" r:id="rId48"/>
    <p:sldId id="369" r:id="rId49"/>
    <p:sldId id="370" r:id="rId50"/>
    <p:sldId id="371" r:id="rId51"/>
    <p:sldId id="372" r:id="rId52"/>
    <p:sldId id="350" r:id="rId53"/>
    <p:sldId id="352" r:id="rId54"/>
    <p:sldId id="351" r:id="rId55"/>
    <p:sldId id="353" r:id="rId56"/>
    <p:sldId id="354" r:id="rId57"/>
    <p:sldId id="355" r:id="rId58"/>
    <p:sldId id="356" r:id="rId59"/>
    <p:sldId id="357" r:id="rId60"/>
    <p:sldId id="358" r:id="rId61"/>
    <p:sldId id="359" r:id="rId62"/>
    <p:sldId id="360" r:id="rId63"/>
    <p:sldId id="361" r:id="rId64"/>
    <p:sldId id="362" r:id="rId65"/>
    <p:sldId id="363" r:id="rId66"/>
    <p:sldId id="332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35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754183"/>
            <a:ext cx="10058400" cy="1056979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040E837-FEC6-4EA6-A30E-3BFCAE58EFC5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99467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81" y="1385005"/>
            <a:ext cx="1408810" cy="131019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05467" y="4673600"/>
            <a:ext cx="225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PREPARED  BY</a:t>
            </a:r>
          </a:p>
          <a:p>
            <a:r>
              <a:rPr lang="en-US" sz="1600" b="1" dirty="0">
                <a:latin typeface="Georgia" panose="02040502050405020303" pitchFamily="18" charset="0"/>
              </a:rPr>
              <a:t>SWAPNIL  BISWAS</a:t>
            </a:r>
          </a:p>
        </p:txBody>
      </p:sp>
    </p:spTree>
    <p:extLst>
      <p:ext uri="{BB962C8B-B14F-4D97-AF65-F5344CB8AC3E}">
        <p14:creationId xmlns:p14="http://schemas.microsoft.com/office/powerpoint/2010/main" val="248263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40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42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4255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1073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6154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2881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901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0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hank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060852"/>
            <a:ext cx="10058400" cy="89172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1215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200" baseline="0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82533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81" y="1385005"/>
            <a:ext cx="1408810" cy="131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9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7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1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3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040E837-FEC6-4EA6-A30E-3BFCAE58EFC5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2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040E837-FEC6-4EA6-A30E-3BFCAE58EFC5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392" y="407469"/>
            <a:ext cx="1117546" cy="103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6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62A4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88719" y="4200144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52339" y="1404106"/>
            <a:ext cx="1376806" cy="127305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324" y="3002407"/>
            <a:ext cx="9839350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476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7202" y="4728541"/>
            <a:ext cx="2050414" cy="415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3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PREPARED</a:t>
            </a:r>
            <a:r>
              <a:rPr kumimoji="0" sz="1200" b="0" i="0" u="none" strike="noStrike" kern="1200" cap="none" spc="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BY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0" marR="0" lvl="0" indent="0" algn="l" defTabSz="914400" rtl="0" eaLnBrk="1" fontAlgn="auto" latinLnBrk="0" hangingPunct="1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SWAPNIL</a:t>
            </a:r>
            <a:r>
              <a:rPr kumimoji="0" sz="1600" b="1" i="0" u="none" strike="noStrike" kern="1200" cap="none" spc="3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BISWAS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3" y="3002407"/>
            <a:ext cx="8692296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34995" algn="l"/>
              </a:tabLst>
            </a:pPr>
            <a:r>
              <a:rPr lang="en-US" sz="3600" dirty="0"/>
              <a:t>Graph Searching Techniques</a:t>
            </a:r>
            <a:br>
              <a:rPr lang="en-US" sz="3600" dirty="0"/>
            </a:br>
            <a:r>
              <a:rPr lang="en-US" sz="3600" dirty="0"/>
              <a:t>Topological Sorting</a:t>
            </a:r>
            <a:endParaRPr sz="3600" dirty="0"/>
          </a:p>
        </p:txBody>
      </p:sp>
      <p:sp>
        <p:nvSpPr>
          <p:cNvPr id="4" name="object 4"/>
          <p:cNvSpPr/>
          <p:nvPr/>
        </p:nvSpPr>
        <p:spPr>
          <a:xfrm>
            <a:off x="1176324" y="4605033"/>
            <a:ext cx="2872740" cy="662940"/>
          </a:xfrm>
          <a:custGeom>
            <a:avLst/>
            <a:gdLst/>
            <a:ahLst/>
            <a:cxnLst/>
            <a:rect l="l" t="t" r="r" b="b"/>
            <a:pathLst>
              <a:path w="2872740" h="662939">
                <a:moveTo>
                  <a:pt x="2872740" y="0"/>
                </a:moveTo>
                <a:lnTo>
                  <a:pt x="0" y="0"/>
                </a:lnTo>
                <a:lnTo>
                  <a:pt x="0" y="662939"/>
                </a:lnTo>
                <a:lnTo>
                  <a:pt x="2872740" y="662939"/>
                </a:lnTo>
                <a:lnTo>
                  <a:pt x="28727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6324" y="4492497"/>
            <a:ext cx="28727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Prepared</a:t>
            </a:r>
            <a:r>
              <a:rPr kumimoji="0" sz="2400" b="1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by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1" u="none" strike="noStrike" kern="1200" cap="none" spc="-18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Lec</a:t>
            </a:r>
            <a:r>
              <a:rPr kumimoji="0" sz="2000" b="0" i="1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 </a:t>
            </a:r>
            <a:r>
              <a:rPr kumimoji="0" lang="en-US" sz="2000" b="0" i="1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 Shekh. Md. </a:t>
            </a:r>
            <a:r>
              <a:rPr kumimoji="0" sz="2000" b="0" i="1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S</a:t>
            </a:r>
            <a:r>
              <a:rPr kumimoji="0" sz="2000" b="0" i="1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a</a:t>
            </a:r>
            <a:r>
              <a:rPr kumimoji="0" sz="2000" b="0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i</a:t>
            </a:r>
            <a:r>
              <a:rPr kumimoji="0" sz="2000" b="0" i="1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fu</a:t>
            </a:r>
            <a:r>
              <a:rPr kumimoji="0" sz="2000" b="0" i="1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r</a:t>
            </a:r>
            <a:r>
              <a:rPr kumimoji="0" sz="2000" b="0" i="1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 </a:t>
            </a:r>
            <a:r>
              <a:rPr kumimoji="0" sz="2000" b="0" i="1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R</a:t>
            </a:r>
            <a:r>
              <a:rPr kumimoji="0" sz="2000" b="0" i="1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a</a:t>
            </a:r>
            <a:r>
              <a:rPr kumimoji="0" sz="2000" b="0" i="1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hm</a:t>
            </a:r>
            <a:r>
              <a:rPr kumimoji="0" sz="20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a</a:t>
            </a:r>
            <a:r>
              <a:rPr kumimoji="0" sz="2000" b="0" i="1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n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BFS – Algorithm (Auxiliary Space Complexity)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4B1F19-7906-4426-C824-A7F87E03B5CB}"/>
                  </a:ext>
                </a:extLst>
              </p:cNvPr>
              <p:cNvSpPr txBox="1"/>
              <p:nvPr/>
            </p:nvSpPr>
            <p:spPr>
              <a:xfrm>
                <a:off x="1342103" y="1824926"/>
                <a:ext cx="10271632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BFS (G, </a:t>
                </a:r>
                <a:r>
                  <a:rPr lang="en-US" dirty="0" err="1"/>
                  <a:t>src</a:t>
                </a:r>
                <a:r>
                  <a:rPr lang="en-US" dirty="0"/>
                  <a:t>) {</a:t>
                </a:r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do</a:t>
                </a:r>
              </a:p>
              <a:p>
                <a:r>
                  <a:rPr lang="en-US" dirty="0"/>
                  <a:t>            𝑣𝑖𝑠𝑖𝑡𝑒𝑑[𝑣]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False</a:t>
                </a:r>
              </a:p>
              <a:p>
                <a:r>
                  <a:rPr lang="en-US" dirty="0"/>
                  <a:t>      enqueue(Q, </a:t>
                </a:r>
                <a:r>
                  <a:rPr lang="en-US" dirty="0" err="1"/>
                  <a:t>src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      𝑣𝑖𝑠𝑖𝑡𝑒𝑑[</a:t>
                </a:r>
                <a:r>
                  <a:rPr lang="en-US" dirty="0" err="1"/>
                  <a:t>src</a:t>
                </a:r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True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𝑝𝑎𝑟𝑒𝑛𝑡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𝑠𝑟𝑐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-1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𝑑𝑒𝑝𝑡h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𝑠𝑟𝑐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while Q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 do</a:t>
                </a:r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dequeue(Q)</a:t>
                </a:r>
              </a:p>
              <a:p>
                <a:r>
                  <a:rPr lang="en-US" dirty="0"/>
                  <a:t>      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Adj[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do</a:t>
                </a:r>
              </a:p>
              <a:p>
                <a:r>
                  <a:rPr lang="en-US" dirty="0"/>
                  <a:t>              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False then</a:t>
                </a:r>
              </a:p>
              <a:p>
                <a:r>
                  <a:rPr lang="en-US" dirty="0"/>
                  <a:t>                        𝑣𝑖𝑠𝑖𝑡𝑒𝑑[𝑣]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True</a:t>
                </a:r>
              </a:p>
              <a:p>
                <a:r>
                  <a:rPr lang="en-US" dirty="0"/>
                  <a:t>                        enqueue(Q, v)</a:t>
                </a:r>
              </a:p>
              <a:p>
                <a:r>
                  <a:rPr lang="en-US" dirty="0"/>
                  <a:t>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𝑝𝑎𝑟𝑒𝑛𝑡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𝑑𝑒𝑝𝑡h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𝑑𝑒𝑝𝑡h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}</a:t>
                </a:r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4B1F19-7906-4426-C824-A7F87E03B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103" y="1824926"/>
                <a:ext cx="10271632" cy="4524315"/>
              </a:xfrm>
              <a:prstGeom prst="rect">
                <a:avLst/>
              </a:prstGeom>
              <a:blipFill>
                <a:blip r:embed="rId2"/>
                <a:stretch>
                  <a:fillRect l="-475" t="-673" b="-1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3167DF-EFE9-7551-F71F-20B040179805}"/>
              </a:ext>
            </a:extLst>
          </p:cNvPr>
          <p:cNvCxnSpPr>
            <a:cxnSpLocks/>
          </p:cNvCxnSpPr>
          <p:nvPr/>
        </p:nvCxnSpPr>
        <p:spPr>
          <a:xfrm flipH="1" flipV="1">
            <a:off x="3994030" y="2277374"/>
            <a:ext cx="2872596" cy="4485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40DF8E-2154-B336-CB7D-A351F8357AC2}"/>
              </a:ext>
            </a:extLst>
          </p:cNvPr>
          <p:cNvSpPr txBox="1"/>
          <p:nvPr/>
        </p:nvSpPr>
        <p:spPr>
          <a:xfrm>
            <a:off x="7047781" y="2541281"/>
            <a:ext cx="240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Store every vertex: O(V)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62CC1D-B895-FB9B-851B-ACAA5B4639A8}"/>
              </a:ext>
            </a:extLst>
          </p:cNvPr>
          <p:cNvCxnSpPr>
            <a:cxnSpLocks/>
          </p:cNvCxnSpPr>
          <p:nvPr/>
        </p:nvCxnSpPr>
        <p:spPr>
          <a:xfrm flipH="1">
            <a:off x="3265714" y="3926444"/>
            <a:ext cx="378206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9A47F0E-5877-1087-A461-1B997D309DD1}"/>
              </a:ext>
            </a:extLst>
          </p:cNvPr>
          <p:cNvSpPr txBox="1"/>
          <p:nvPr/>
        </p:nvSpPr>
        <p:spPr>
          <a:xfrm>
            <a:off x="7047781" y="3741778"/>
            <a:ext cx="405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Store every vertex, but only once. (Why?)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F47996-66D2-C1DD-647D-E0F8114E6FD5}"/>
              </a:ext>
            </a:extLst>
          </p:cNvPr>
          <p:cNvSpPr txBox="1"/>
          <p:nvPr/>
        </p:nvSpPr>
        <p:spPr>
          <a:xfrm>
            <a:off x="7047781" y="4942275"/>
            <a:ext cx="3035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Total required auxiliary space: </a:t>
            </a:r>
          </a:p>
          <a:p>
            <a:r>
              <a:rPr lang="en-GB" dirty="0">
                <a:solidFill>
                  <a:srgbClr val="FF0000"/>
                </a:solidFill>
              </a:rPr>
              <a:t>O(V)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607D8EE-3212-7524-02D8-D0F94BD252AF}"/>
              </a:ext>
            </a:extLst>
          </p:cNvPr>
          <p:cNvCxnSpPr>
            <a:cxnSpLocks/>
          </p:cNvCxnSpPr>
          <p:nvPr/>
        </p:nvCxnSpPr>
        <p:spPr>
          <a:xfrm flipH="1">
            <a:off x="3480318" y="2725947"/>
            <a:ext cx="3386308" cy="7030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7FC993-F3B9-ED73-2565-05CC0E775F42}"/>
              </a:ext>
            </a:extLst>
          </p:cNvPr>
          <p:cNvCxnSpPr>
            <a:cxnSpLocks/>
          </p:cNvCxnSpPr>
          <p:nvPr/>
        </p:nvCxnSpPr>
        <p:spPr>
          <a:xfrm flipH="1">
            <a:off x="3349690" y="2725947"/>
            <a:ext cx="3516936" cy="9409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16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BFS 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31A27C-6F59-0CFB-F01D-9544956EC172}"/>
              </a:ext>
            </a:extLst>
          </p:cNvPr>
          <p:cNvSpPr/>
          <p:nvPr/>
        </p:nvSpPr>
        <p:spPr>
          <a:xfrm>
            <a:off x="1811547" y="3605841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  <a:endParaRPr lang="en-GB" sz="3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2602302" y="2930106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GB" sz="3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0352E-2B61-A9AC-6289-C8F2A2D3ED53}"/>
              </a:ext>
            </a:extLst>
          </p:cNvPr>
          <p:cNvSpPr/>
          <p:nvPr/>
        </p:nvSpPr>
        <p:spPr>
          <a:xfrm>
            <a:off x="2602302" y="4249299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GB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11B16-048C-265C-356C-8EB11817BAC6}"/>
              </a:ext>
            </a:extLst>
          </p:cNvPr>
          <p:cNvSpPr/>
          <p:nvPr/>
        </p:nvSpPr>
        <p:spPr>
          <a:xfrm>
            <a:off x="3789872" y="2937295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GB" sz="3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C8870A-E876-7C0B-B475-937860FC53A1}"/>
              </a:ext>
            </a:extLst>
          </p:cNvPr>
          <p:cNvSpPr/>
          <p:nvPr/>
        </p:nvSpPr>
        <p:spPr>
          <a:xfrm>
            <a:off x="3789872" y="4249298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  <a:endParaRPr lang="en-GB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99DC8A-3E14-5EEC-8E06-D7EEB9664D4E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2164976" y="3305624"/>
            <a:ext cx="497965" cy="3646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9986D-6B6F-1DFE-5CC5-571E48B15D44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2164976" y="3981359"/>
            <a:ext cx="497965" cy="3323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39A20D-3E94-A7C2-A031-571A34CDD3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3016370" y="4469272"/>
            <a:ext cx="773502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1201CE-7FC4-5794-4054-36A73CD5C853}"/>
              </a:ext>
            </a:extLst>
          </p:cNvPr>
          <p:cNvCxnSpPr>
            <a:cxnSpLocks/>
          </p:cNvCxnSpPr>
          <p:nvPr/>
        </p:nvCxnSpPr>
        <p:spPr>
          <a:xfrm flipV="1">
            <a:off x="3022123" y="3163816"/>
            <a:ext cx="773502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DBCE47-5652-39FA-76C5-05B299ECBDEE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3996906" y="3377242"/>
            <a:ext cx="0" cy="8720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DFF5F4-821A-1338-8CCD-45F1AE6E1E59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2809336" y="3370053"/>
            <a:ext cx="0" cy="879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533CCE0-1236-B0F3-32E8-8E1522A1A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976580"/>
              </p:ext>
            </p:extLst>
          </p:nvPr>
        </p:nvGraphicFramePr>
        <p:xfrm>
          <a:off x="6461184" y="3023606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898ACF9-8A43-27DE-C167-8E5D1D103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891010"/>
              </p:ext>
            </p:extLst>
          </p:nvPr>
        </p:nvGraphicFramePr>
        <p:xfrm>
          <a:off x="6461184" y="3930737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22327FB-43DC-D047-5E1E-B908FFB3C86D}"/>
              </a:ext>
            </a:extLst>
          </p:cNvPr>
          <p:cNvSpPr txBox="1"/>
          <p:nvPr/>
        </p:nvSpPr>
        <p:spPr>
          <a:xfrm>
            <a:off x="5319133" y="3025114"/>
            <a:ext cx="82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A2D652-91EB-2825-F551-320B94403852}"/>
              </a:ext>
            </a:extLst>
          </p:cNvPr>
          <p:cNvSpPr txBox="1"/>
          <p:nvPr/>
        </p:nvSpPr>
        <p:spPr>
          <a:xfrm>
            <a:off x="5313871" y="388779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D7C021-8DBD-51C6-5E5D-6CFFDEB90038}"/>
              </a:ext>
            </a:extLst>
          </p:cNvPr>
          <p:cNvSpPr txBox="1"/>
          <p:nvPr/>
        </p:nvSpPr>
        <p:spPr>
          <a:xfrm>
            <a:off x="6596331" y="4653202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  <a:endParaRPr lang="en-GB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D13E13-BF6C-6167-B6D7-59B51BF08396}"/>
              </a:ext>
            </a:extLst>
          </p:cNvPr>
          <p:cNvCxnSpPr>
            <a:stCxn id="30" idx="0"/>
          </p:cNvCxnSpPr>
          <p:nvPr/>
        </p:nvCxnSpPr>
        <p:spPr>
          <a:xfrm flipH="1" flipV="1">
            <a:off x="7009745" y="4301577"/>
            <a:ext cx="1" cy="351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6" y="2090462"/>
            <a:ext cx="989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Step1</a:t>
            </a:r>
            <a:r>
              <a:rPr lang="en-US" dirty="0"/>
              <a:t>: Initially queue is empty and all nodes are unvisited (here, 0 means unvisited and 1 means visited).</a:t>
            </a:r>
            <a:endParaRPr lang="en-GB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68B74C2-E10F-32EA-E7AC-9FC7FDF1A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834953"/>
              </p:ext>
            </p:extLst>
          </p:nvPr>
        </p:nvGraphicFramePr>
        <p:xfrm>
          <a:off x="6461183" y="2609102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31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BFS 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31A27C-6F59-0CFB-F01D-9544956EC172}"/>
              </a:ext>
            </a:extLst>
          </p:cNvPr>
          <p:cNvSpPr/>
          <p:nvPr/>
        </p:nvSpPr>
        <p:spPr>
          <a:xfrm>
            <a:off x="1811547" y="3605841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  <a:endParaRPr lang="en-GB" sz="3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2602302" y="2930106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GB" sz="3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0352E-2B61-A9AC-6289-C8F2A2D3ED53}"/>
              </a:ext>
            </a:extLst>
          </p:cNvPr>
          <p:cNvSpPr/>
          <p:nvPr/>
        </p:nvSpPr>
        <p:spPr>
          <a:xfrm>
            <a:off x="2602302" y="4249299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GB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11B16-048C-265C-356C-8EB11817BAC6}"/>
              </a:ext>
            </a:extLst>
          </p:cNvPr>
          <p:cNvSpPr/>
          <p:nvPr/>
        </p:nvSpPr>
        <p:spPr>
          <a:xfrm>
            <a:off x="3789872" y="2937295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GB" sz="3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C8870A-E876-7C0B-B475-937860FC53A1}"/>
              </a:ext>
            </a:extLst>
          </p:cNvPr>
          <p:cNvSpPr/>
          <p:nvPr/>
        </p:nvSpPr>
        <p:spPr>
          <a:xfrm>
            <a:off x="3789872" y="4249298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  <a:endParaRPr lang="en-GB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99DC8A-3E14-5EEC-8E06-D7EEB9664D4E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2164976" y="3305624"/>
            <a:ext cx="497965" cy="3646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9986D-6B6F-1DFE-5CC5-571E48B15D44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2164976" y="3981359"/>
            <a:ext cx="497965" cy="3323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39A20D-3E94-A7C2-A031-571A34CDD3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3016370" y="4469272"/>
            <a:ext cx="773502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1201CE-7FC4-5794-4054-36A73CD5C853}"/>
              </a:ext>
            </a:extLst>
          </p:cNvPr>
          <p:cNvCxnSpPr>
            <a:cxnSpLocks/>
          </p:cNvCxnSpPr>
          <p:nvPr/>
        </p:nvCxnSpPr>
        <p:spPr>
          <a:xfrm flipV="1">
            <a:off x="3022123" y="3163816"/>
            <a:ext cx="773502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DBCE47-5652-39FA-76C5-05B299ECBDEE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3996906" y="3377242"/>
            <a:ext cx="0" cy="8720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DFF5F4-821A-1338-8CCD-45F1AE6E1E59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2809336" y="3370053"/>
            <a:ext cx="0" cy="879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533CCE0-1236-B0F3-32E8-8E1522A1A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845980"/>
              </p:ext>
            </p:extLst>
          </p:nvPr>
        </p:nvGraphicFramePr>
        <p:xfrm>
          <a:off x="6461184" y="3023606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898ACF9-8A43-27DE-C167-8E5D1D103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861320"/>
              </p:ext>
            </p:extLst>
          </p:nvPr>
        </p:nvGraphicFramePr>
        <p:xfrm>
          <a:off x="6461184" y="3930737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22327FB-43DC-D047-5E1E-B908FFB3C86D}"/>
              </a:ext>
            </a:extLst>
          </p:cNvPr>
          <p:cNvSpPr txBox="1"/>
          <p:nvPr/>
        </p:nvSpPr>
        <p:spPr>
          <a:xfrm>
            <a:off x="5319133" y="3025114"/>
            <a:ext cx="82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A2D652-91EB-2825-F551-320B94403852}"/>
              </a:ext>
            </a:extLst>
          </p:cNvPr>
          <p:cNvSpPr txBox="1"/>
          <p:nvPr/>
        </p:nvSpPr>
        <p:spPr>
          <a:xfrm>
            <a:off x="5313871" y="388779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D7C021-8DBD-51C6-5E5D-6CFFDEB90038}"/>
              </a:ext>
            </a:extLst>
          </p:cNvPr>
          <p:cNvSpPr txBox="1"/>
          <p:nvPr/>
        </p:nvSpPr>
        <p:spPr>
          <a:xfrm>
            <a:off x="6596331" y="4653202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  <a:endParaRPr lang="en-GB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D13E13-BF6C-6167-B6D7-59B51BF08396}"/>
              </a:ext>
            </a:extLst>
          </p:cNvPr>
          <p:cNvCxnSpPr>
            <a:stCxn id="30" idx="0"/>
          </p:cNvCxnSpPr>
          <p:nvPr/>
        </p:nvCxnSpPr>
        <p:spPr>
          <a:xfrm flipH="1" flipV="1">
            <a:off x="7009745" y="4301577"/>
            <a:ext cx="1" cy="351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6" y="2090462"/>
            <a:ext cx="496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2</a:t>
            </a:r>
            <a:r>
              <a:rPr lang="en-US" dirty="0"/>
              <a:t>: Push node 0 into queue and mark it visited.</a:t>
            </a:r>
            <a:endParaRPr lang="en-GB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68B74C2-E10F-32EA-E7AC-9FC7FDF1ABEA}"/>
              </a:ext>
            </a:extLst>
          </p:cNvPr>
          <p:cNvGraphicFramePr>
            <a:graphicFrameLocks noGrp="1"/>
          </p:cNvGraphicFramePr>
          <p:nvPr/>
        </p:nvGraphicFramePr>
        <p:xfrm>
          <a:off x="6461183" y="2609102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656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BFS 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31A27C-6F59-0CFB-F01D-9544956EC172}"/>
              </a:ext>
            </a:extLst>
          </p:cNvPr>
          <p:cNvSpPr/>
          <p:nvPr/>
        </p:nvSpPr>
        <p:spPr>
          <a:xfrm>
            <a:off x="1811547" y="3605841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  <a:endParaRPr lang="en-GB" sz="3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2602302" y="2930106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GB" sz="3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0352E-2B61-A9AC-6289-C8F2A2D3ED53}"/>
              </a:ext>
            </a:extLst>
          </p:cNvPr>
          <p:cNvSpPr/>
          <p:nvPr/>
        </p:nvSpPr>
        <p:spPr>
          <a:xfrm>
            <a:off x="2602302" y="4249299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GB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11B16-048C-265C-356C-8EB11817BAC6}"/>
              </a:ext>
            </a:extLst>
          </p:cNvPr>
          <p:cNvSpPr/>
          <p:nvPr/>
        </p:nvSpPr>
        <p:spPr>
          <a:xfrm>
            <a:off x="3789872" y="2937295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GB" sz="3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C8870A-E876-7C0B-B475-937860FC53A1}"/>
              </a:ext>
            </a:extLst>
          </p:cNvPr>
          <p:cNvSpPr/>
          <p:nvPr/>
        </p:nvSpPr>
        <p:spPr>
          <a:xfrm>
            <a:off x="3789872" y="4249298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  <a:endParaRPr lang="en-GB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99DC8A-3E14-5EEC-8E06-D7EEB9664D4E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2164976" y="3305624"/>
            <a:ext cx="497965" cy="36464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9986D-6B6F-1DFE-5CC5-571E48B15D44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2164976" y="3981359"/>
            <a:ext cx="497965" cy="33236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39A20D-3E94-A7C2-A031-571A34CDD3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3016370" y="4469272"/>
            <a:ext cx="773502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1201CE-7FC4-5794-4054-36A73CD5C853}"/>
              </a:ext>
            </a:extLst>
          </p:cNvPr>
          <p:cNvCxnSpPr>
            <a:cxnSpLocks/>
          </p:cNvCxnSpPr>
          <p:nvPr/>
        </p:nvCxnSpPr>
        <p:spPr>
          <a:xfrm flipV="1">
            <a:off x="3022123" y="3163816"/>
            <a:ext cx="773502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DBCE47-5652-39FA-76C5-05B299ECBDEE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3996906" y="3377242"/>
            <a:ext cx="0" cy="8720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DFF5F4-821A-1338-8CCD-45F1AE6E1E59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2809336" y="3370053"/>
            <a:ext cx="0" cy="879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533CCE0-1236-B0F3-32E8-8E1522A1A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453613"/>
              </p:ext>
            </p:extLst>
          </p:nvPr>
        </p:nvGraphicFramePr>
        <p:xfrm>
          <a:off x="6461184" y="3023606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898ACF9-8A43-27DE-C167-8E5D1D103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46185"/>
              </p:ext>
            </p:extLst>
          </p:nvPr>
        </p:nvGraphicFramePr>
        <p:xfrm>
          <a:off x="6461184" y="3930737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22327FB-43DC-D047-5E1E-B908FFB3C86D}"/>
              </a:ext>
            </a:extLst>
          </p:cNvPr>
          <p:cNvSpPr txBox="1"/>
          <p:nvPr/>
        </p:nvSpPr>
        <p:spPr>
          <a:xfrm>
            <a:off x="5319133" y="3025114"/>
            <a:ext cx="82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A2D652-91EB-2825-F551-320B94403852}"/>
              </a:ext>
            </a:extLst>
          </p:cNvPr>
          <p:cNvSpPr txBox="1"/>
          <p:nvPr/>
        </p:nvSpPr>
        <p:spPr>
          <a:xfrm>
            <a:off x="5313871" y="388779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D7C021-8DBD-51C6-5E5D-6CFFDEB90038}"/>
              </a:ext>
            </a:extLst>
          </p:cNvPr>
          <p:cNvSpPr txBox="1"/>
          <p:nvPr/>
        </p:nvSpPr>
        <p:spPr>
          <a:xfrm>
            <a:off x="6596331" y="4653202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  <a:endParaRPr lang="en-GB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D13E13-BF6C-6167-B6D7-59B51BF08396}"/>
              </a:ext>
            </a:extLst>
          </p:cNvPr>
          <p:cNvCxnSpPr>
            <a:stCxn id="30" idx="0"/>
          </p:cNvCxnSpPr>
          <p:nvPr/>
        </p:nvCxnSpPr>
        <p:spPr>
          <a:xfrm flipH="1" flipV="1">
            <a:off x="7009745" y="4301577"/>
            <a:ext cx="1" cy="351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6" y="2090462"/>
            <a:ext cx="10447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3</a:t>
            </a:r>
            <a:r>
              <a:rPr lang="en-US" dirty="0"/>
              <a:t>: Remove node 0 from the front of queue and visit the unvisited </a:t>
            </a:r>
            <a:r>
              <a:rPr lang="en-US" dirty="0" err="1"/>
              <a:t>neighbours</a:t>
            </a:r>
            <a:r>
              <a:rPr lang="en-US" dirty="0"/>
              <a:t> and push them into queue. </a:t>
            </a:r>
            <a:endParaRPr lang="en-GB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68B74C2-E10F-32EA-E7AC-9FC7FDF1ABEA}"/>
              </a:ext>
            </a:extLst>
          </p:cNvPr>
          <p:cNvGraphicFramePr>
            <a:graphicFrameLocks noGrp="1"/>
          </p:cNvGraphicFramePr>
          <p:nvPr/>
        </p:nvGraphicFramePr>
        <p:xfrm>
          <a:off x="6461183" y="2609102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657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BFS 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31A27C-6F59-0CFB-F01D-9544956EC172}"/>
              </a:ext>
            </a:extLst>
          </p:cNvPr>
          <p:cNvSpPr/>
          <p:nvPr/>
        </p:nvSpPr>
        <p:spPr>
          <a:xfrm>
            <a:off x="1811547" y="3605841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  <a:endParaRPr lang="en-GB" sz="3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2602302" y="2930106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GB" sz="3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0352E-2B61-A9AC-6289-C8F2A2D3ED53}"/>
              </a:ext>
            </a:extLst>
          </p:cNvPr>
          <p:cNvSpPr/>
          <p:nvPr/>
        </p:nvSpPr>
        <p:spPr>
          <a:xfrm>
            <a:off x="2602302" y="4249299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GB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11B16-048C-265C-356C-8EB11817BAC6}"/>
              </a:ext>
            </a:extLst>
          </p:cNvPr>
          <p:cNvSpPr/>
          <p:nvPr/>
        </p:nvSpPr>
        <p:spPr>
          <a:xfrm>
            <a:off x="3789872" y="2937295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GB" sz="3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C8870A-E876-7C0B-B475-937860FC53A1}"/>
              </a:ext>
            </a:extLst>
          </p:cNvPr>
          <p:cNvSpPr/>
          <p:nvPr/>
        </p:nvSpPr>
        <p:spPr>
          <a:xfrm>
            <a:off x="3789872" y="4249298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  <a:endParaRPr lang="en-GB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99DC8A-3E14-5EEC-8E06-D7EEB9664D4E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2164976" y="3305624"/>
            <a:ext cx="497965" cy="36464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9986D-6B6F-1DFE-5CC5-571E48B15D44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2164976" y="3981359"/>
            <a:ext cx="497965" cy="33236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39A20D-3E94-A7C2-A031-571A34CDD3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3016370" y="4469272"/>
            <a:ext cx="773502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1201CE-7FC4-5794-4054-36A73CD5C853}"/>
              </a:ext>
            </a:extLst>
          </p:cNvPr>
          <p:cNvCxnSpPr>
            <a:cxnSpLocks/>
          </p:cNvCxnSpPr>
          <p:nvPr/>
        </p:nvCxnSpPr>
        <p:spPr>
          <a:xfrm flipV="1">
            <a:off x="3022123" y="3163816"/>
            <a:ext cx="773502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DBCE47-5652-39FA-76C5-05B299ECBDEE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3996906" y="3377242"/>
            <a:ext cx="0" cy="8720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DFF5F4-821A-1338-8CCD-45F1AE6E1E59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2809336" y="3370053"/>
            <a:ext cx="0" cy="879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533CCE0-1236-B0F3-32E8-8E1522A1A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109275"/>
              </p:ext>
            </p:extLst>
          </p:nvPr>
        </p:nvGraphicFramePr>
        <p:xfrm>
          <a:off x="6461184" y="3023606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898ACF9-8A43-27DE-C167-8E5D1D103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985268"/>
              </p:ext>
            </p:extLst>
          </p:nvPr>
        </p:nvGraphicFramePr>
        <p:xfrm>
          <a:off x="6461184" y="3930737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22327FB-43DC-D047-5E1E-B908FFB3C86D}"/>
              </a:ext>
            </a:extLst>
          </p:cNvPr>
          <p:cNvSpPr txBox="1"/>
          <p:nvPr/>
        </p:nvSpPr>
        <p:spPr>
          <a:xfrm>
            <a:off x="5319133" y="3025114"/>
            <a:ext cx="82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A2D652-91EB-2825-F551-320B94403852}"/>
              </a:ext>
            </a:extLst>
          </p:cNvPr>
          <p:cNvSpPr txBox="1"/>
          <p:nvPr/>
        </p:nvSpPr>
        <p:spPr>
          <a:xfrm>
            <a:off x="5313871" y="388779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D7C021-8DBD-51C6-5E5D-6CFFDEB90038}"/>
              </a:ext>
            </a:extLst>
          </p:cNvPr>
          <p:cNvSpPr txBox="1"/>
          <p:nvPr/>
        </p:nvSpPr>
        <p:spPr>
          <a:xfrm>
            <a:off x="6596331" y="4653202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  <a:endParaRPr lang="en-GB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D13E13-BF6C-6167-B6D7-59B51BF08396}"/>
              </a:ext>
            </a:extLst>
          </p:cNvPr>
          <p:cNvCxnSpPr>
            <a:stCxn id="30" idx="0"/>
          </p:cNvCxnSpPr>
          <p:nvPr/>
        </p:nvCxnSpPr>
        <p:spPr>
          <a:xfrm flipH="1" flipV="1">
            <a:off x="7009745" y="4301577"/>
            <a:ext cx="1" cy="351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6" y="2090462"/>
            <a:ext cx="1062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4</a:t>
            </a:r>
            <a:r>
              <a:rPr lang="en-US" dirty="0"/>
              <a:t>: Remove node 1 from the front of queue and visit the unvisited </a:t>
            </a:r>
            <a:r>
              <a:rPr lang="en-US" dirty="0" err="1"/>
              <a:t>neighbours</a:t>
            </a:r>
            <a:r>
              <a:rPr lang="en-US" dirty="0"/>
              <a:t> and push them into queue. </a:t>
            </a:r>
            <a:endParaRPr lang="en-GB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68B74C2-E10F-32EA-E7AC-9FC7FDF1ABEA}"/>
              </a:ext>
            </a:extLst>
          </p:cNvPr>
          <p:cNvGraphicFramePr>
            <a:graphicFrameLocks noGrp="1"/>
          </p:cNvGraphicFramePr>
          <p:nvPr/>
        </p:nvGraphicFramePr>
        <p:xfrm>
          <a:off x="6461183" y="2609102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549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BFS 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31A27C-6F59-0CFB-F01D-9544956EC172}"/>
              </a:ext>
            </a:extLst>
          </p:cNvPr>
          <p:cNvSpPr/>
          <p:nvPr/>
        </p:nvSpPr>
        <p:spPr>
          <a:xfrm>
            <a:off x="1811547" y="3605841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  <a:endParaRPr lang="en-GB" sz="3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2602302" y="2930106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GB" sz="3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0352E-2B61-A9AC-6289-C8F2A2D3ED53}"/>
              </a:ext>
            </a:extLst>
          </p:cNvPr>
          <p:cNvSpPr/>
          <p:nvPr/>
        </p:nvSpPr>
        <p:spPr>
          <a:xfrm>
            <a:off x="2602302" y="4249299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GB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11B16-048C-265C-356C-8EB11817BAC6}"/>
              </a:ext>
            </a:extLst>
          </p:cNvPr>
          <p:cNvSpPr/>
          <p:nvPr/>
        </p:nvSpPr>
        <p:spPr>
          <a:xfrm>
            <a:off x="3789872" y="2937295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GB" sz="3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C8870A-E876-7C0B-B475-937860FC53A1}"/>
              </a:ext>
            </a:extLst>
          </p:cNvPr>
          <p:cNvSpPr/>
          <p:nvPr/>
        </p:nvSpPr>
        <p:spPr>
          <a:xfrm>
            <a:off x="3789872" y="4249298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  <a:endParaRPr lang="en-GB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99DC8A-3E14-5EEC-8E06-D7EEB9664D4E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2164976" y="3305624"/>
            <a:ext cx="497965" cy="36464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9986D-6B6F-1DFE-5CC5-571E48B15D44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2164976" y="3981359"/>
            <a:ext cx="497965" cy="33236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39A20D-3E94-A7C2-A031-571A34CDD3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3016370" y="4469272"/>
            <a:ext cx="773502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1201CE-7FC4-5794-4054-36A73CD5C853}"/>
              </a:ext>
            </a:extLst>
          </p:cNvPr>
          <p:cNvCxnSpPr>
            <a:cxnSpLocks/>
          </p:cNvCxnSpPr>
          <p:nvPr/>
        </p:nvCxnSpPr>
        <p:spPr>
          <a:xfrm flipV="1">
            <a:off x="3022123" y="3163816"/>
            <a:ext cx="773502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DBCE47-5652-39FA-76C5-05B299ECBDEE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3996906" y="3377242"/>
            <a:ext cx="0" cy="8720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DFF5F4-821A-1338-8CCD-45F1AE6E1E59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2809336" y="3370053"/>
            <a:ext cx="0" cy="879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533CCE0-1236-B0F3-32E8-8E1522A1A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394991"/>
              </p:ext>
            </p:extLst>
          </p:nvPr>
        </p:nvGraphicFramePr>
        <p:xfrm>
          <a:off x="6461184" y="3023606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898ACF9-8A43-27DE-C167-8E5D1D103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89597"/>
              </p:ext>
            </p:extLst>
          </p:nvPr>
        </p:nvGraphicFramePr>
        <p:xfrm>
          <a:off x="6461184" y="3930737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22327FB-43DC-D047-5E1E-B908FFB3C86D}"/>
              </a:ext>
            </a:extLst>
          </p:cNvPr>
          <p:cNvSpPr txBox="1"/>
          <p:nvPr/>
        </p:nvSpPr>
        <p:spPr>
          <a:xfrm>
            <a:off x="5319133" y="3025114"/>
            <a:ext cx="82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A2D652-91EB-2825-F551-320B94403852}"/>
              </a:ext>
            </a:extLst>
          </p:cNvPr>
          <p:cNvSpPr txBox="1"/>
          <p:nvPr/>
        </p:nvSpPr>
        <p:spPr>
          <a:xfrm>
            <a:off x="5313871" y="388779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D7C021-8DBD-51C6-5E5D-6CFFDEB90038}"/>
              </a:ext>
            </a:extLst>
          </p:cNvPr>
          <p:cNvSpPr txBox="1"/>
          <p:nvPr/>
        </p:nvSpPr>
        <p:spPr>
          <a:xfrm>
            <a:off x="6596331" y="4653202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  <a:endParaRPr lang="en-GB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D13E13-BF6C-6167-B6D7-59B51BF08396}"/>
              </a:ext>
            </a:extLst>
          </p:cNvPr>
          <p:cNvCxnSpPr>
            <a:stCxn id="30" idx="0"/>
          </p:cNvCxnSpPr>
          <p:nvPr/>
        </p:nvCxnSpPr>
        <p:spPr>
          <a:xfrm flipH="1" flipV="1">
            <a:off x="7009745" y="4301577"/>
            <a:ext cx="1" cy="351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6" y="2090462"/>
            <a:ext cx="1062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5</a:t>
            </a:r>
            <a:r>
              <a:rPr lang="en-US" dirty="0"/>
              <a:t>: Remove node 2 from the front of queue and visit the unvisited </a:t>
            </a:r>
            <a:r>
              <a:rPr lang="en-US" dirty="0" err="1"/>
              <a:t>neighbours</a:t>
            </a:r>
            <a:r>
              <a:rPr lang="en-US" dirty="0"/>
              <a:t> and push them into queue. </a:t>
            </a:r>
            <a:endParaRPr lang="en-GB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68B74C2-E10F-32EA-E7AC-9FC7FDF1ABEA}"/>
              </a:ext>
            </a:extLst>
          </p:cNvPr>
          <p:cNvGraphicFramePr>
            <a:graphicFrameLocks noGrp="1"/>
          </p:cNvGraphicFramePr>
          <p:nvPr/>
        </p:nvGraphicFramePr>
        <p:xfrm>
          <a:off x="6461183" y="2609102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890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BFS 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31A27C-6F59-0CFB-F01D-9544956EC172}"/>
              </a:ext>
            </a:extLst>
          </p:cNvPr>
          <p:cNvSpPr/>
          <p:nvPr/>
        </p:nvSpPr>
        <p:spPr>
          <a:xfrm>
            <a:off x="1811547" y="3605841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  <a:endParaRPr lang="en-GB" sz="3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2602302" y="2930106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GB" sz="3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0352E-2B61-A9AC-6289-C8F2A2D3ED53}"/>
              </a:ext>
            </a:extLst>
          </p:cNvPr>
          <p:cNvSpPr/>
          <p:nvPr/>
        </p:nvSpPr>
        <p:spPr>
          <a:xfrm>
            <a:off x="2602302" y="4249299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GB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11B16-048C-265C-356C-8EB11817BAC6}"/>
              </a:ext>
            </a:extLst>
          </p:cNvPr>
          <p:cNvSpPr/>
          <p:nvPr/>
        </p:nvSpPr>
        <p:spPr>
          <a:xfrm>
            <a:off x="3789872" y="2937295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GB" sz="3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C8870A-E876-7C0B-B475-937860FC53A1}"/>
              </a:ext>
            </a:extLst>
          </p:cNvPr>
          <p:cNvSpPr/>
          <p:nvPr/>
        </p:nvSpPr>
        <p:spPr>
          <a:xfrm>
            <a:off x="3789872" y="4249298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  <a:endParaRPr lang="en-GB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99DC8A-3E14-5EEC-8E06-D7EEB9664D4E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2164976" y="3305624"/>
            <a:ext cx="497965" cy="36464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9986D-6B6F-1DFE-5CC5-571E48B15D44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2164976" y="3981359"/>
            <a:ext cx="497965" cy="33236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39A20D-3E94-A7C2-A031-571A34CDD3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3016370" y="4469272"/>
            <a:ext cx="773502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1201CE-7FC4-5794-4054-36A73CD5C853}"/>
              </a:ext>
            </a:extLst>
          </p:cNvPr>
          <p:cNvCxnSpPr>
            <a:cxnSpLocks/>
          </p:cNvCxnSpPr>
          <p:nvPr/>
        </p:nvCxnSpPr>
        <p:spPr>
          <a:xfrm flipV="1">
            <a:off x="3022123" y="3163816"/>
            <a:ext cx="773502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DBCE47-5652-39FA-76C5-05B299ECBDEE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3996906" y="3377242"/>
            <a:ext cx="0" cy="8720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DFF5F4-821A-1338-8CCD-45F1AE6E1E59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2809336" y="3370053"/>
            <a:ext cx="0" cy="879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533CCE0-1236-B0F3-32E8-8E1522A1A186}"/>
              </a:ext>
            </a:extLst>
          </p:cNvPr>
          <p:cNvGraphicFramePr>
            <a:graphicFrameLocks noGrp="1"/>
          </p:cNvGraphicFramePr>
          <p:nvPr/>
        </p:nvGraphicFramePr>
        <p:xfrm>
          <a:off x="6461184" y="3023606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898ACF9-8A43-27DE-C167-8E5D1D103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429348"/>
              </p:ext>
            </p:extLst>
          </p:nvPr>
        </p:nvGraphicFramePr>
        <p:xfrm>
          <a:off x="6461184" y="3930737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22327FB-43DC-D047-5E1E-B908FFB3C86D}"/>
              </a:ext>
            </a:extLst>
          </p:cNvPr>
          <p:cNvSpPr txBox="1"/>
          <p:nvPr/>
        </p:nvSpPr>
        <p:spPr>
          <a:xfrm>
            <a:off x="5319133" y="3025114"/>
            <a:ext cx="82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A2D652-91EB-2825-F551-320B94403852}"/>
              </a:ext>
            </a:extLst>
          </p:cNvPr>
          <p:cNvSpPr txBox="1"/>
          <p:nvPr/>
        </p:nvSpPr>
        <p:spPr>
          <a:xfrm>
            <a:off x="5313871" y="388779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D7C021-8DBD-51C6-5E5D-6CFFDEB90038}"/>
              </a:ext>
            </a:extLst>
          </p:cNvPr>
          <p:cNvSpPr txBox="1"/>
          <p:nvPr/>
        </p:nvSpPr>
        <p:spPr>
          <a:xfrm>
            <a:off x="6596331" y="4653202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  <a:endParaRPr lang="en-GB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D13E13-BF6C-6167-B6D7-59B51BF08396}"/>
              </a:ext>
            </a:extLst>
          </p:cNvPr>
          <p:cNvCxnSpPr>
            <a:stCxn id="30" idx="0"/>
          </p:cNvCxnSpPr>
          <p:nvPr/>
        </p:nvCxnSpPr>
        <p:spPr>
          <a:xfrm flipH="1" flipV="1">
            <a:off x="7009745" y="4301577"/>
            <a:ext cx="1" cy="351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6" y="2090462"/>
            <a:ext cx="1062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6</a:t>
            </a:r>
            <a:r>
              <a:rPr lang="en-US" dirty="0"/>
              <a:t>: Remove node 3 from the front of queue and visit the unvisited </a:t>
            </a:r>
            <a:r>
              <a:rPr lang="en-US" dirty="0" err="1"/>
              <a:t>neighbours</a:t>
            </a:r>
            <a:r>
              <a:rPr lang="en-US" dirty="0"/>
              <a:t> and push them into queue. </a:t>
            </a:r>
            <a:endParaRPr lang="en-GB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68B74C2-E10F-32EA-E7AC-9FC7FDF1ABEA}"/>
              </a:ext>
            </a:extLst>
          </p:cNvPr>
          <p:cNvGraphicFramePr>
            <a:graphicFrameLocks noGrp="1"/>
          </p:cNvGraphicFramePr>
          <p:nvPr/>
        </p:nvGraphicFramePr>
        <p:xfrm>
          <a:off x="6461183" y="2609102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985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BFS 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31A27C-6F59-0CFB-F01D-9544956EC172}"/>
              </a:ext>
            </a:extLst>
          </p:cNvPr>
          <p:cNvSpPr/>
          <p:nvPr/>
        </p:nvSpPr>
        <p:spPr>
          <a:xfrm>
            <a:off x="1811547" y="3605841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  <a:endParaRPr lang="en-GB" sz="3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2602302" y="2930106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GB" sz="3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0352E-2B61-A9AC-6289-C8F2A2D3ED53}"/>
              </a:ext>
            </a:extLst>
          </p:cNvPr>
          <p:cNvSpPr/>
          <p:nvPr/>
        </p:nvSpPr>
        <p:spPr>
          <a:xfrm>
            <a:off x="2602302" y="4249299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GB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11B16-048C-265C-356C-8EB11817BAC6}"/>
              </a:ext>
            </a:extLst>
          </p:cNvPr>
          <p:cNvSpPr/>
          <p:nvPr/>
        </p:nvSpPr>
        <p:spPr>
          <a:xfrm>
            <a:off x="3789872" y="2937295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GB" sz="3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C8870A-E876-7C0B-B475-937860FC53A1}"/>
              </a:ext>
            </a:extLst>
          </p:cNvPr>
          <p:cNvSpPr/>
          <p:nvPr/>
        </p:nvSpPr>
        <p:spPr>
          <a:xfrm>
            <a:off x="3789872" y="4249298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  <a:endParaRPr lang="en-GB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99DC8A-3E14-5EEC-8E06-D7EEB9664D4E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2164976" y="3305624"/>
            <a:ext cx="497965" cy="36464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9986D-6B6F-1DFE-5CC5-571E48B15D44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2164976" y="3981359"/>
            <a:ext cx="497965" cy="33236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39A20D-3E94-A7C2-A031-571A34CDD3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3016370" y="4469272"/>
            <a:ext cx="773502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1201CE-7FC4-5794-4054-36A73CD5C853}"/>
              </a:ext>
            </a:extLst>
          </p:cNvPr>
          <p:cNvCxnSpPr>
            <a:cxnSpLocks/>
          </p:cNvCxnSpPr>
          <p:nvPr/>
        </p:nvCxnSpPr>
        <p:spPr>
          <a:xfrm flipV="1">
            <a:off x="3022123" y="3163816"/>
            <a:ext cx="773502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DBCE47-5652-39FA-76C5-05B299ECBDEE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3996906" y="3377242"/>
            <a:ext cx="0" cy="8720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DFF5F4-821A-1338-8CCD-45F1AE6E1E59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2809336" y="3370053"/>
            <a:ext cx="0" cy="879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533CCE0-1236-B0F3-32E8-8E1522A1A186}"/>
              </a:ext>
            </a:extLst>
          </p:cNvPr>
          <p:cNvGraphicFramePr>
            <a:graphicFrameLocks noGrp="1"/>
          </p:cNvGraphicFramePr>
          <p:nvPr/>
        </p:nvGraphicFramePr>
        <p:xfrm>
          <a:off x="6461184" y="3023606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898ACF9-8A43-27DE-C167-8E5D1D103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75825"/>
              </p:ext>
            </p:extLst>
          </p:nvPr>
        </p:nvGraphicFramePr>
        <p:xfrm>
          <a:off x="6461184" y="3930737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22327FB-43DC-D047-5E1E-B908FFB3C86D}"/>
              </a:ext>
            </a:extLst>
          </p:cNvPr>
          <p:cNvSpPr txBox="1"/>
          <p:nvPr/>
        </p:nvSpPr>
        <p:spPr>
          <a:xfrm>
            <a:off x="5319133" y="3025114"/>
            <a:ext cx="82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A2D652-91EB-2825-F551-320B94403852}"/>
              </a:ext>
            </a:extLst>
          </p:cNvPr>
          <p:cNvSpPr txBox="1"/>
          <p:nvPr/>
        </p:nvSpPr>
        <p:spPr>
          <a:xfrm>
            <a:off x="5313871" y="388779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D7C021-8DBD-51C6-5E5D-6CFFDEB90038}"/>
              </a:ext>
            </a:extLst>
          </p:cNvPr>
          <p:cNvSpPr txBox="1"/>
          <p:nvPr/>
        </p:nvSpPr>
        <p:spPr>
          <a:xfrm>
            <a:off x="6596331" y="4653202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  <a:endParaRPr lang="en-GB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D13E13-BF6C-6167-B6D7-59B51BF08396}"/>
              </a:ext>
            </a:extLst>
          </p:cNvPr>
          <p:cNvCxnSpPr>
            <a:stCxn id="30" idx="0"/>
          </p:cNvCxnSpPr>
          <p:nvPr/>
        </p:nvCxnSpPr>
        <p:spPr>
          <a:xfrm flipH="1" flipV="1">
            <a:off x="7009745" y="4301577"/>
            <a:ext cx="1" cy="351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6" y="2090462"/>
            <a:ext cx="1062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7</a:t>
            </a:r>
            <a:r>
              <a:rPr lang="en-US" dirty="0"/>
              <a:t>: Remove node 4 from the front of queue and visit the unvisited </a:t>
            </a:r>
            <a:r>
              <a:rPr lang="en-US" dirty="0" err="1"/>
              <a:t>neighbours</a:t>
            </a:r>
            <a:r>
              <a:rPr lang="en-US" dirty="0"/>
              <a:t> and push them into queue. </a:t>
            </a:r>
            <a:endParaRPr lang="en-GB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68B74C2-E10F-32EA-E7AC-9FC7FDF1ABEA}"/>
              </a:ext>
            </a:extLst>
          </p:cNvPr>
          <p:cNvGraphicFramePr>
            <a:graphicFrameLocks noGrp="1"/>
          </p:cNvGraphicFramePr>
          <p:nvPr/>
        </p:nvGraphicFramePr>
        <p:xfrm>
          <a:off x="6461183" y="2609102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8219FD2-402E-B0E5-CBF6-490E19B61B0D}"/>
              </a:ext>
            </a:extLst>
          </p:cNvPr>
          <p:cNvSpPr txBox="1"/>
          <p:nvPr/>
        </p:nvSpPr>
        <p:spPr>
          <a:xfrm>
            <a:off x="908882" y="5141663"/>
            <a:ext cx="668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Now, Queue becomes empty, So, terminate these process of iteration.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0866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BFS 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31A27C-6F59-0CFB-F01D-9544956EC172}"/>
              </a:ext>
            </a:extLst>
          </p:cNvPr>
          <p:cNvSpPr/>
          <p:nvPr/>
        </p:nvSpPr>
        <p:spPr>
          <a:xfrm>
            <a:off x="1811547" y="3605841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  <a:endParaRPr lang="en-GB" sz="3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2602302" y="2930106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GB" sz="3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0352E-2B61-A9AC-6289-C8F2A2D3ED53}"/>
              </a:ext>
            </a:extLst>
          </p:cNvPr>
          <p:cNvSpPr/>
          <p:nvPr/>
        </p:nvSpPr>
        <p:spPr>
          <a:xfrm>
            <a:off x="2602302" y="4249299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GB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11B16-048C-265C-356C-8EB11817BAC6}"/>
              </a:ext>
            </a:extLst>
          </p:cNvPr>
          <p:cNvSpPr/>
          <p:nvPr/>
        </p:nvSpPr>
        <p:spPr>
          <a:xfrm>
            <a:off x="3789872" y="2937295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GB" sz="3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C8870A-E876-7C0B-B475-937860FC53A1}"/>
              </a:ext>
            </a:extLst>
          </p:cNvPr>
          <p:cNvSpPr/>
          <p:nvPr/>
        </p:nvSpPr>
        <p:spPr>
          <a:xfrm>
            <a:off x="3789872" y="4249298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  <a:endParaRPr lang="en-GB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99DC8A-3E14-5EEC-8E06-D7EEB9664D4E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2164976" y="3305624"/>
            <a:ext cx="497965" cy="36464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9986D-6B6F-1DFE-5CC5-571E48B15D44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2164976" y="3981359"/>
            <a:ext cx="497965" cy="33236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39A20D-3E94-A7C2-A031-571A34CDD3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3016370" y="4469272"/>
            <a:ext cx="773502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1201CE-7FC4-5794-4054-36A73CD5C853}"/>
              </a:ext>
            </a:extLst>
          </p:cNvPr>
          <p:cNvCxnSpPr>
            <a:cxnSpLocks/>
          </p:cNvCxnSpPr>
          <p:nvPr/>
        </p:nvCxnSpPr>
        <p:spPr>
          <a:xfrm flipV="1">
            <a:off x="3022123" y="3163816"/>
            <a:ext cx="773502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6" y="209046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Output:</a:t>
            </a: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219FD2-402E-B0E5-CBF6-490E19B61B0D}"/>
              </a:ext>
            </a:extLst>
          </p:cNvPr>
          <p:cNvSpPr txBox="1"/>
          <p:nvPr/>
        </p:nvSpPr>
        <p:spPr>
          <a:xfrm>
            <a:off x="2225615" y="5055527"/>
            <a:ext cx="1895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BFS Spanning Tree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3965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BFS – disconnected Graph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5340665" y="3022115"/>
            <a:ext cx="755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?</a:t>
            </a:r>
            <a:endParaRPr lang="en-GB" sz="9600" dirty="0"/>
          </a:p>
        </p:txBody>
      </p:sp>
    </p:spTree>
    <p:extLst>
      <p:ext uri="{BB962C8B-B14F-4D97-AF65-F5344CB8AC3E}">
        <p14:creationId xmlns:p14="http://schemas.microsoft.com/office/powerpoint/2010/main" val="318442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Graph Searching</a:t>
            </a:r>
          </a:p>
        </p:txBody>
      </p:sp>
      <p:sp>
        <p:nvSpPr>
          <p:cNvPr id="59" name="Text Box 31">
            <a:extLst>
              <a:ext uri="{FF2B5EF4-FFF2-40B4-BE49-F238E27FC236}">
                <a16:creationId xmlns:a16="http://schemas.microsoft.com/office/drawing/2014/main" id="{693D49D8-7354-3205-D5C0-EC792F0D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286" y="1937548"/>
            <a:ext cx="10255582" cy="40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Given: a graph G = (V, E), directed or undirected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Goal: methodically explore every vertex and every edge.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Ultimately: build a tree on the graph</a:t>
            </a:r>
          </a:p>
          <a:p>
            <a:pPr marL="1028700"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Pick a vertex as the root</a:t>
            </a:r>
          </a:p>
          <a:p>
            <a:pPr marL="1028700"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Choose certain edges to produce a tree</a:t>
            </a:r>
          </a:p>
          <a:p>
            <a:pPr lvl="1" indent="0" algn="just">
              <a:lnSpc>
                <a:spcPct val="150000"/>
              </a:lnSpc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Note: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might also build a </a:t>
            </a:r>
            <a:r>
              <a:rPr lang="en-US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forest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if graph is not connected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There are two standard graph traversal techniques:</a:t>
            </a:r>
          </a:p>
          <a:p>
            <a:pPr marL="1028700"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Breadth-First Search (BFS)</a:t>
            </a:r>
          </a:p>
          <a:p>
            <a:pPr marL="1028700"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Depth-First Search (DFS)</a:t>
            </a:r>
          </a:p>
          <a:p>
            <a:pPr lvl="1" indent="0" algn="just">
              <a:lnSpc>
                <a:spcPct val="150000"/>
              </a:lnSpc>
            </a:pP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B99D50-2162-413B-7B6D-BE0CE2A268B8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782227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BFS – Properties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8CD5CD-F9BD-53A1-15C3-4992A97DE5D6}"/>
              </a:ext>
            </a:extLst>
          </p:cNvPr>
          <p:cNvSpPr txBox="1"/>
          <p:nvPr/>
        </p:nvSpPr>
        <p:spPr>
          <a:xfrm>
            <a:off x="1131286" y="2019300"/>
            <a:ext cx="9943114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BFS calculated the </a:t>
            </a:r>
            <a:r>
              <a:rPr lang="en-US" i="1" dirty="0">
                <a:solidFill>
                  <a:srgbClr val="FF0000"/>
                </a:solidFill>
              </a:rPr>
              <a:t>shortest-path distance</a:t>
            </a:r>
            <a:r>
              <a:rPr lang="en-US" dirty="0"/>
              <a:t> to the source node.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BFS builds </a:t>
            </a:r>
            <a:r>
              <a:rPr lang="en-US" i="1" dirty="0">
                <a:solidFill>
                  <a:srgbClr val="FF0000"/>
                </a:solidFill>
              </a:rPr>
              <a:t>breadth-first spanning tree (forest)</a:t>
            </a:r>
            <a:r>
              <a:rPr lang="en-US" dirty="0"/>
              <a:t>, in which paths to root(s) represent shortest paths in 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Thus can use BFS to calculate shortest path from one vertex to another in O(V + E) time in an unweighted graph.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2243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Depth-First Search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8CD5CD-F9BD-53A1-15C3-4992A97DE5D6}"/>
              </a:ext>
            </a:extLst>
          </p:cNvPr>
          <p:cNvSpPr txBox="1"/>
          <p:nvPr/>
        </p:nvSpPr>
        <p:spPr>
          <a:xfrm>
            <a:off x="1131286" y="2019300"/>
            <a:ext cx="9943114" cy="309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Depth-first search </a:t>
            </a:r>
            <a:r>
              <a:rPr lang="en-US" dirty="0"/>
              <a:t>is another strategy for exploring a graph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/>
              <a:t>Depth first Search or Depth first traversal is a </a:t>
            </a:r>
            <a:r>
              <a:rPr lang="en-GB" dirty="0">
                <a:solidFill>
                  <a:srgbClr val="FF0000"/>
                </a:solidFill>
              </a:rPr>
              <a:t>recursive algorithm </a:t>
            </a:r>
            <a:r>
              <a:rPr lang="en-GB" dirty="0"/>
              <a:t>for searching all the vertices of a graph.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We divide the vertices into two categories:</a:t>
            </a:r>
          </a:p>
          <a:p>
            <a:pPr marL="1028700"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Visited and</a:t>
            </a:r>
          </a:p>
          <a:p>
            <a:pPr marL="1028700"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Not visited.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Initially all vertices will be not visited.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/>
              <a:t>DFS employs a </a:t>
            </a:r>
            <a:r>
              <a:rPr lang="en-GB" dirty="0">
                <a:solidFill>
                  <a:srgbClr val="FF0000"/>
                </a:solidFill>
              </a:rPr>
              <a:t>backtracking technique</a:t>
            </a:r>
            <a:r>
              <a:rPr lang="en-GB" dirty="0"/>
              <a:t> for traversing graphs and trees.</a:t>
            </a:r>
          </a:p>
        </p:txBody>
      </p:sp>
    </p:spTree>
    <p:extLst>
      <p:ext uri="{BB962C8B-B14F-4D97-AF65-F5344CB8AC3E}">
        <p14:creationId xmlns:p14="http://schemas.microsoft.com/office/powerpoint/2010/main" val="1043192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DFS -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12BA8E-9F6C-1B82-649A-7C4C8251199C}"/>
                  </a:ext>
                </a:extLst>
              </p:cNvPr>
              <p:cNvSpPr txBox="1"/>
              <p:nvPr/>
            </p:nvSpPr>
            <p:spPr>
              <a:xfrm>
                <a:off x="1354667" y="2133600"/>
                <a:ext cx="3314818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DFS(G) {</a:t>
                </a:r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do</a:t>
                </a:r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False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do</a:t>
                </a:r>
              </a:p>
              <a:p>
                <a:r>
                  <a:rPr lang="en-US" dirty="0"/>
                  <a:t>        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 False then</a:t>
                </a:r>
              </a:p>
              <a:p>
                <a:r>
                  <a:rPr lang="en-US" dirty="0"/>
                  <a:t>                  </a:t>
                </a:r>
                <a:r>
                  <a:rPr lang="en-US" dirty="0" err="1"/>
                  <a:t>DFS_visit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 </a:t>
                </a:r>
              </a:p>
              <a:p>
                <a:r>
                  <a:rPr lang="en-US" dirty="0"/>
                  <a:t>}</a:t>
                </a:r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12BA8E-9F6C-1B82-649A-7C4C82511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667" y="2133600"/>
                <a:ext cx="3314818" cy="2308324"/>
              </a:xfrm>
              <a:prstGeom prst="rect">
                <a:avLst/>
              </a:prstGeom>
              <a:blipFill>
                <a:blip r:embed="rId2"/>
                <a:stretch>
                  <a:fillRect l="-1471" t="-1319" r="-919" b="-31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05DE01-7AA7-5112-178E-52C606D3FCF8}"/>
              </a:ext>
            </a:extLst>
          </p:cNvPr>
          <p:cNvCxnSpPr/>
          <p:nvPr/>
        </p:nvCxnSpPr>
        <p:spPr>
          <a:xfrm>
            <a:off x="5417389" y="1923691"/>
            <a:ext cx="0" cy="4037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029F93-5E31-3467-D666-6A3784A9298A}"/>
                  </a:ext>
                </a:extLst>
              </p:cNvPr>
              <p:cNvSpPr txBox="1"/>
              <p:nvPr/>
            </p:nvSpPr>
            <p:spPr>
              <a:xfrm>
                <a:off x="5734011" y="2133600"/>
                <a:ext cx="3261919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DFS</a:t>
                </a:r>
                <a:r>
                  <a:rPr lang="en-US"/>
                  <a:t>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) {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True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++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</m:oMath>
                </a14:m>
                <a:r>
                  <a:rPr lang="en-US" dirty="0"/>
                  <a:t> Adj[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] do</a:t>
                </a:r>
              </a:p>
              <a:p>
                <a:r>
                  <a:rPr lang="en-US" dirty="0"/>
                  <a:t>        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False then</a:t>
                </a:r>
              </a:p>
              <a:p>
                <a:r>
                  <a:rPr lang="en-US" dirty="0"/>
                  <a:t>                  </a:t>
                </a:r>
                <a:r>
                  <a:rPr lang="en-US" dirty="0" err="1"/>
                  <a:t>DFS_visit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++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}</a:t>
                </a:r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029F93-5E31-3467-D666-6A3784A92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011" y="2133600"/>
                <a:ext cx="3261919" cy="2862322"/>
              </a:xfrm>
              <a:prstGeom prst="rect">
                <a:avLst/>
              </a:prstGeom>
              <a:blipFill>
                <a:blip r:embed="rId3"/>
                <a:stretch>
                  <a:fillRect l="-1682" t="-1064" r="-748" b="-23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492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DFS – Algorithm (Time complexity analysis)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12BA8E-9F6C-1B82-649A-7C4C8251199C}"/>
                  </a:ext>
                </a:extLst>
              </p:cNvPr>
              <p:cNvSpPr txBox="1"/>
              <p:nvPr/>
            </p:nvSpPr>
            <p:spPr>
              <a:xfrm>
                <a:off x="1354667" y="2133600"/>
                <a:ext cx="3314818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DFS(G) {</a:t>
                </a:r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do</a:t>
                </a:r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False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do</a:t>
                </a:r>
              </a:p>
              <a:p>
                <a:r>
                  <a:rPr lang="en-US" dirty="0"/>
                  <a:t>        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 False then</a:t>
                </a:r>
              </a:p>
              <a:p>
                <a:r>
                  <a:rPr lang="en-US" dirty="0"/>
                  <a:t>                  </a:t>
                </a:r>
                <a:r>
                  <a:rPr lang="en-US" dirty="0" err="1"/>
                  <a:t>DFS_visit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 </a:t>
                </a:r>
              </a:p>
              <a:p>
                <a:r>
                  <a:rPr lang="en-US" dirty="0"/>
                  <a:t>}</a:t>
                </a:r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12BA8E-9F6C-1B82-649A-7C4C82511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667" y="2133600"/>
                <a:ext cx="3314818" cy="2308324"/>
              </a:xfrm>
              <a:prstGeom prst="rect">
                <a:avLst/>
              </a:prstGeom>
              <a:blipFill>
                <a:blip r:embed="rId2"/>
                <a:stretch>
                  <a:fillRect l="-1471" t="-1319" r="-919" b="-31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05DE01-7AA7-5112-178E-52C606D3FCF8}"/>
              </a:ext>
            </a:extLst>
          </p:cNvPr>
          <p:cNvCxnSpPr/>
          <p:nvPr/>
        </p:nvCxnSpPr>
        <p:spPr>
          <a:xfrm>
            <a:off x="5417389" y="1923691"/>
            <a:ext cx="0" cy="4037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029F93-5E31-3467-D666-6A3784A9298A}"/>
                  </a:ext>
                </a:extLst>
              </p:cNvPr>
              <p:cNvSpPr txBox="1"/>
              <p:nvPr/>
            </p:nvSpPr>
            <p:spPr>
              <a:xfrm>
                <a:off x="5734011" y="2133600"/>
                <a:ext cx="3261919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DFS_visit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) {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True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++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</m:oMath>
                </a14:m>
                <a:r>
                  <a:rPr lang="en-US" dirty="0"/>
                  <a:t> Adj[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] do</a:t>
                </a:r>
              </a:p>
              <a:p>
                <a:r>
                  <a:rPr lang="en-US" dirty="0"/>
                  <a:t>        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False then</a:t>
                </a:r>
              </a:p>
              <a:p>
                <a:r>
                  <a:rPr lang="en-US" dirty="0"/>
                  <a:t>                  </a:t>
                </a:r>
                <a:r>
                  <a:rPr lang="en-US" dirty="0" err="1"/>
                  <a:t>DFS_visit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++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}</a:t>
                </a:r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029F93-5E31-3467-D666-6A3784A92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011" y="2133600"/>
                <a:ext cx="3261919" cy="2862322"/>
              </a:xfrm>
              <a:prstGeom prst="rect">
                <a:avLst/>
              </a:prstGeom>
              <a:blipFill>
                <a:blip r:embed="rId3"/>
                <a:stretch>
                  <a:fillRect l="-1682" t="-1064" r="-748" b="-23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640DF8E-2154-B336-CB7D-A351F8357AC2}"/>
              </a:ext>
            </a:extLst>
          </p:cNvPr>
          <p:cNvSpPr txBox="1"/>
          <p:nvPr/>
        </p:nvSpPr>
        <p:spPr>
          <a:xfrm>
            <a:off x="284374" y="4770708"/>
            <a:ext cx="2486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Touch every vertex: O(V)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1" name="Curved Connector 10"/>
          <p:cNvCxnSpPr/>
          <p:nvPr/>
        </p:nvCxnSpPr>
        <p:spPr>
          <a:xfrm rot="5400000">
            <a:off x="157656" y="3121575"/>
            <a:ext cx="2112578" cy="1008992"/>
          </a:xfrm>
          <a:prstGeom prst="curvedConnector3">
            <a:avLst>
              <a:gd name="adj1" fmla="val -1493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5400000">
            <a:off x="663215" y="3663088"/>
            <a:ext cx="1254694" cy="783855"/>
          </a:xfrm>
          <a:prstGeom prst="curvedConnector3">
            <a:avLst>
              <a:gd name="adj1" fmla="val -528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D7A698-16F1-60EE-FAD7-F7E02BB51522}"/>
                  </a:ext>
                </a:extLst>
              </p:cNvPr>
              <p:cNvSpPr txBox="1"/>
              <p:nvPr/>
            </p:nvSpPr>
            <p:spPr>
              <a:xfrm>
                <a:off x="9333222" y="3060131"/>
                <a:ext cx="2740237" cy="7350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𝑑𝑒𝑔𝑟𝑒𝑒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D7A698-16F1-60EE-FAD7-F7E02BB51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222" y="3060131"/>
                <a:ext cx="2740237" cy="7350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26" idx="1"/>
          </p:cNvCxnSpPr>
          <p:nvPr/>
        </p:nvCxnSpPr>
        <p:spPr>
          <a:xfrm flipH="1">
            <a:off x="8418786" y="3427668"/>
            <a:ext cx="9144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96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DFS – Algorithm (Time complexity analysis)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12BA8E-9F6C-1B82-649A-7C4C8251199C}"/>
                  </a:ext>
                </a:extLst>
              </p:cNvPr>
              <p:cNvSpPr txBox="1"/>
              <p:nvPr/>
            </p:nvSpPr>
            <p:spPr>
              <a:xfrm>
                <a:off x="1354667" y="2133600"/>
                <a:ext cx="3314818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DFS(G) {</a:t>
                </a:r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do</a:t>
                </a:r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False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do</a:t>
                </a:r>
              </a:p>
              <a:p>
                <a:r>
                  <a:rPr lang="en-US" dirty="0"/>
                  <a:t>        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 False then</a:t>
                </a:r>
              </a:p>
              <a:p>
                <a:r>
                  <a:rPr lang="en-US" dirty="0"/>
                  <a:t>                  </a:t>
                </a:r>
                <a:r>
                  <a:rPr lang="en-US" dirty="0" err="1"/>
                  <a:t>DFS_visit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 </a:t>
                </a:r>
              </a:p>
              <a:p>
                <a:r>
                  <a:rPr lang="en-US" dirty="0"/>
                  <a:t>}</a:t>
                </a:r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12BA8E-9F6C-1B82-649A-7C4C82511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667" y="2133600"/>
                <a:ext cx="3314818" cy="2308324"/>
              </a:xfrm>
              <a:prstGeom prst="rect">
                <a:avLst/>
              </a:prstGeom>
              <a:blipFill>
                <a:blip r:embed="rId2"/>
                <a:stretch>
                  <a:fillRect l="-1471" t="-1319" r="-919" b="-31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05DE01-7AA7-5112-178E-52C606D3FCF8}"/>
              </a:ext>
            </a:extLst>
          </p:cNvPr>
          <p:cNvCxnSpPr/>
          <p:nvPr/>
        </p:nvCxnSpPr>
        <p:spPr>
          <a:xfrm>
            <a:off x="5417389" y="1923691"/>
            <a:ext cx="0" cy="4037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029F93-5E31-3467-D666-6A3784A9298A}"/>
                  </a:ext>
                </a:extLst>
              </p:cNvPr>
              <p:cNvSpPr txBox="1"/>
              <p:nvPr/>
            </p:nvSpPr>
            <p:spPr>
              <a:xfrm>
                <a:off x="5734011" y="2133600"/>
                <a:ext cx="3261919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DFS_visit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) {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True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++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</m:oMath>
                </a14:m>
                <a:r>
                  <a:rPr lang="en-US" dirty="0"/>
                  <a:t> Adj[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] do</a:t>
                </a:r>
              </a:p>
              <a:p>
                <a:r>
                  <a:rPr lang="en-US" dirty="0"/>
                  <a:t>        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False then</a:t>
                </a:r>
              </a:p>
              <a:p>
                <a:r>
                  <a:rPr lang="en-US" dirty="0"/>
                  <a:t>                  </a:t>
                </a:r>
                <a:r>
                  <a:rPr lang="en-US" dirty="0" err="1"/>
                  <a:t>DFS_visit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++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}</a:t>
                </a:r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029F93-5E31-3467-D666-6A3784A92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011" y="2133600"/>
                <a:ext cx="3261919" cy="2862322"/>
              </a:xfrm>
              <a:prstGeom prst="rect">
                <a:avLst/>
              </a:prstGeom>
              <a:blipFill>
                <a:blip r:embed="rId3"/>
                <a:stretch>
                  <a:fillRect l="-1682" t="-1064" r="-748" b="-23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640DF8E-2154-B336-CB7D-A351F8357AC2}"/>
              </a:ext>
            </a:extLst>
          </p:cNvPr>
          <p:cNvSpPr txBox="1"/>
          <p:nvPr/>
        </p:nvSpPr>
        <p:spPr>
          <a:xfrm>
            <a:off x="284374" y="4770708"/>
            <a:ext cx="2486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Touch every vertex: O(V)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1" name="Curved Connector 10"/>
          <p:cNvCxnSpPr/>
          <p:nvPr/>
        </p:nvCxnSpPr>
        <p:spPr>
          <a:xfrm rot="5400000">
            <a:off x="157656" y="3121575"/>
            <a:ext cx="2112578" cy="1008992"/>
          </a:xfrm>
          <a:prstGeom prst="curvedConnector3">
            <a:avLst>
              <a:gd name="adj1" fmla="val -1493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5400000">
            <a:off x="663215" y="3663088"/>
            <a:ext cx="1254694" cy="783855"/>
          </a:xfrm>
          <a:prstGeom prst="curvedConnector3">
            <a:avLst>
              <a:gd name="adj1" fmla="val -528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D7A698-16F1-60EE-FAD7-F7E02BB51522}"/>
                  </a:ext>
                </a:extLst>
              </p:cNvPr>
              <p:cNvSpPr txBox="1"/>
              <p:nvPr/>
            </p:nvSpPr>
            <p:spPr>
              <a:xfrm>
                <a:off x="9333222" y="3427668"/>
                <a:ext cx="559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D7A698-16F1-60EE-FAD7-F7E02BB51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222" y="3427668"/>
                <a:ext cx="559704" cy="276999"/>
              </a:xfrm>
              <a:prstGeom prst="rect">
                <a:avLst/>
              </a:prstGeom>
              <a:blipFill>
                <a:blip r:embed="rId4"/>
                <a:stretch>
                  <a:fillRect l="-8696" t="-2174" r="-1413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ight Brace 28"/>
          <p:cNvSpPr/>
          <p:nvPr/>
        </p:nvSpPr>
        <p:spPr>
          <a:xfrm>
            <a:off x="8995930" y="2333297"/>
            <a:ext cx="226898" cy="2437411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urved Connector 29"/>
          <p:cNvCxnSpPr/>
          <p:nvPr/>
        </p:nvCxnSpPr>
        <p:spPr>
          <a:xfrm rot="16200000" flipH="1">
            <a:off x="3516034" y="4319429"/>
            <a:ext cx="889430" cy="227923"/>
          </a:xfrm>
          <a:prstGeom prst="curvedConnector3">
            <a:avLst>
              <a:gd name="adj1" fmla="val -494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3D7A698-16F1-60EE-FAD7-F7E02BB51522}"/>
                  </a:ext>
                </a:extLst>
              </p:cNvPr>
              <p:cNvSpPr txBox="1"/>
              <p:nvPr/>
            </p:nvSpPr>
            <p:spPr>
              <a:xfrm>
                <a:off x="3794859" y="4955374"/>
                <a:ext cx="559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3D7A698-16F1-60EE-FAD7-F7E02BB51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859" y="4955374"/>
                <a:ext cx="559704" cy="276999"/>
              </a:xfrm>
              <a:prstGeom prst="rect">
                <a:avLst/>
              </a:prstGeom>
              <a:blipFill>
                <a:blip r:embed="rId5"/>
                <a:stretch>
                  <a:fillRect l="-9890" t="-2222" r="-1538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640DF8E-2154-B336-CB7D-A351F8357AC2}"/>
                  </a:ext>
                </a:extLst>
              </p:cNvPr>
              <p:cNvSpPr txBox="1"/>
              <p:nvPr/>
            </p:nvSpPr>
            <p:spPr>
              <a:xfrm>
                <a:off x="898634" y="5631992"/>
                <a:ext cx="2286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Running time: O(V*E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640DF8E-2154-B336-CB7D-A351F8357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634" y="5631992"/>
                <a:ext cx="2286203" cy="369332"/>
              </a:xfrm>
              <a:prstGeom prst="rect">
                <a:avLst/>
              </a:prstGeom>
              <a:blipFill>
                <a:blip r:embed="rId6"/>
                <a:stretch>
                  <a:fillRect l="-213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119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DFS – Algorithm (Time complexity analysis)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12BA8E-9F6C-1B82-649A-7C4C8251199C}"/>
                  </a:ext>
                </a:extLst>
              </p:cNvPr>
              <p:cNvSpPr txBox="1"/>
              <p:nvPr/>
            </p:nvSpPr>
            <p:spPr>
              <a:xfrm>
                <a:off x="1354667" y="2133600"/>
                <a:ext cx="3314818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DFS(G) {</a:t>
                </a:r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do</a:t>
                </a:r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False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do</a:t>
                </a:r>
              </a:p>
              <a:p>
                <a:r>
                  <a:rPr lang="en-US" dirty="0"/>
                  <a:t>        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 False then</a:t>
                </a:r>
              </a:p>
              <a:p>
                <a:r>
                  <a:rPr lang="en-US" dirty="0"/>
                  <a:t>                  </a:t>
                </a:r>
                <a:r>
                  <a:rPr lang="en-US" dirty="0" err="1"/>
                  <a:t>DFS_visit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 </a:t>
                </a:r>
              </a:p>
              <a:p>
                <a:r>
                  <a:rPr lang="en-US" dirty="0"/>
                  <a:t>}</a:t>
                </a:r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12BA8E-9F6C-1B82-649A-7C4C82511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667" y="2133600"/>
                <a:ext cx="3314818" cy="2308324"/>
              </a:xfrm>
              <a:prstGeom prst="rect">
                <a:avLst/>
              </a:prstGeom>
              <a:blipFill>
                <a:blip r:embed="rId2"/>
                <a:stretch>
                  <a:fillRect l="-1471" t="-1319" r="-919" b="-31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05DE01-7AA7-5112-178E-52C606D3FCF8}"/>
              </a:ext>
            </a:extLst>
          </p:cNvPr>
          <p:cNvCxnSpPr/>
          <p:nvPr/>
        </p:nvCxnSpPr>
        <p:spPr>
          <a:xfrm>
            <a:off x="5417389" y="1923691"/>
            <a:ext cx="0" cy="4037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029F93-5E31-3467-D666-6A3784A9298A}"/>
                  </a:ext>
                </a:extLst>
              </p:cNvPr>
              <p:cNvSpPr txBox="1"/>
              <p:nvPr/>
            </p:nvSpPr>
            <p:spPr>
              <a:xfrm>
                <a:off x="5734011" y="2133600"/>
                <a:ext cx="3261919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DFS_visit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) {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True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++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</m:oMath>
                </a14:m>
                <a:r>
                  <a:rPr lang="en-US" dirty="0"/>
                  <a:t> Adj[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] do</a:t>
                </a:r>
              </a:p>
              <a:p>
                <a:r>
                  <a:rPr lang="en-US" dirty="0"/>
                  <a:t>        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False then</a:t>
                </a:r>
              </a:p>
              <a:p>
                <a:r>
                  <a:rPr lang="en-US" dirty="0"/>
                  <a:t>                  </a:t>
                </a:r>
                <a:r>
                  <a:rPr lang="en-US" dirty="0" err="1"/>
                  <a:t>DFS_visit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++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}</a:t>
                </a:r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029F93-5E31-3467-D666-6A3784A92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011" y="2133600"/>
                <a:ext cx="3261919" cy="2862322"/>
              </a:xfrm>
              <a:prstGeom prst="rect">
                <a:avLst/>
              </a:prstGeom>
              <a:blipFill>
                <a:blip r:embed="rId3"/>
                <a:stretch>
                  <a:fillRect l="-1682" t="-1064" r="-748" b="-23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640DF8E-2154-B336-CB7D-A351F8357AC2}"/>
              </a:ext>
            </a:extLst>
          </p:cNvPr>
          <p:cNvSpPr txBox="1"/>
          <p:nvPr/>
        </p:nvSpPr>
        <p:spPr>
          <a:xfrm>
            <a:off x="284374" y="4770708"/>
            <a:ext cx="2486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Touch every vertex: O(V)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1" name="Curved Connector 10"/>
          <p:cNvCxnSpPr/>
          <p:nvPr/>
        </p:nvCxnSpPr>
        <p:spPr>
          <a:xfrm rot="5400000">
            <a:off x="157656" y="3121575"/>
            <a:ext cx="2112578" cy="1008992"/>
          </a:xfrm>
          <a:prstGeom prst="curvedConnector3">
            <a:avLst>
              <a:gd name="adj1" fmla="val -1493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5400000">
            <a:off x="663215" y="3663088"/>
            <a:ext cx="1254694" cy="783855"/>
          </a:xfrm>
          <a:prstGeom prst="curvedConnector3">
            <a:avLst>
              <a:gd name="adj1" fmla="val -528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D7A698-16F1-60EE-FAD7-F7E02BB51522}"/>
                  </a:ext>
                </a:extLst>
              </p:cNvPr>
              <p:cNvSpPr txBox="1"/>
              <p:nvPr/>
            </p:nvSpPr>
            <p:spPr>
              <a:xfrm>
                <a:off x="9333222" y="3427668"/>
                <a:ext cx="559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D7A698-16F1-60EE-FAD7-F7E02BB51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222" y="3427668"/>
                <a:ext cx="559704" cy="276999"/>
              </a:xfrm>
              <a:prstGeom prst="rect">
                <a:avLst/>
              </a:prstGeom>
              <a:blipFill>
                <a:blip r:embed="rId4"/>
                <a:stretch>
                  <a:fillRect l="-8696" t="-2174" r="-1413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ight Brace 28"/>
          <p:cNvSpPr/>
          <p:nvPr/>
        </p:nvSpPr>
        <p:spPr>
          <a:xfrm>
            <a:off x="8995930" y="2333297"/>
            <a:ext cx="226898" cy="2437411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urved Connector 29"/>
          <p:cNvCxnSpPr/>
          <p:nvPr/>
        </p:nvCxnSpPr>
        <p:spPr>
          <a:xfrm rot="16200000" flipH="1">
            <a:off x="3516034" y="4319429"/>
            <a:ext cx="889430" cy="227923"/>
          </a:xfrm>
          <a:prstGeom prst="curvedConnector3">
            <a:avLst>
              <a:gd name="adj1" fmla="val -494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3D7A698-16F1-60EE-FAD7-F7E02BB51522}"/>
                  </a:ext>
                </a:extLst>
              </p:cNvPr>
              <p:cNvSpPr txBox="1"/>
              <p:nvPr/>
            </p:nvSpPr>
            <p:spPr>
              <a:xfrm>
                <a:off x="3794859" y="4955374"/>
                <a:ext cx="559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3D7A698-16F1-60EE-FAD7-F7E02BB51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859" y="4955374"/>
                <a:ext cx="559704" cy="276999"/>
              </a:xfrm>
              <a:prstGeom prst="rect">
                <a:avLst/>
              </a:prstGeom>
              <a:blipFill>
                <a:blip r:embed="rId5"/>
                <a:stretch>
                  <a:fillRect l="-9890" t="-2222" r="-1538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0640DF8E-2154-B336-CB7D-A351F8357AC2}"/>
              </a:ext>
            </a:extLst>
          </p:cNvPr>
          <p:cNvSpPr txBox="1"/>
          <p:nvPr/>
        </p:nvSpPr>
        <p:spPr>
          <a:xfrm>
            <a:off x="898634" y="5631992"/>
            <a:ext cx="4906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But, there is actually a tighter bound.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How many times will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DFS_visit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() actually be called?</a:t>
            </a:r>
          </a:p>
        </p:txBody>
      </p:sp>
    </p:spTree>
    <p:extLst>
      <p:ext uri="{BB962C8B-B14F-4D97-AF65-F5344CB8AC3E}">
        <p14:creationId xmlns:p14="http://schemas.microsoft.com/office/powerpoint/2010/main" val="2803795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DFS – Algorithm (Time complexity analysis)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12BA8E-9F6C-1B82-649A-7C4C8251199C}"/>
                  </a:ext>
                </a:extLst>
              </p:cNvPr>
              <p:cNvSpPr txBox="1"/>
              <p:nvPr/>
            </p:nvSpPr>
            <p:spPr>
              <a:xfrm>
                <a:off x="1354667" y="2133600"/>
                <a:ext cx="3314818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DFS(G) {</a:t>
                </a:r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do</a:t>
                </a:r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False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do</a:t>
                </a:r>
              </a:p>
              <a:p>
                <a:r>
                  <a:rPr lang="en-US" dirty="0"/>
                  <a:t>        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 False then</a:t>
                </a:r>
              </a:p>
              <a:p>
                <a:r>
                  <a:rPr lang="en-US" dirty="0"/>
                  <a:t>                  </a:t>
                </a:r>
                <a:r>
                  <a:rPr lang="en-US" dirty="0" err="1"/>
                  <a:t>DFS_visit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 </a:t>
                </a:r>
              </a:p>
              <a:p>
                <a:r>
                  <a:rPr lang="en-US" dirty="0"/>
                  <a:t>}</a:t>
                </a:r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12BA8E-9F6C-1B82-649A-7C4C82511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667" y="2133600"/>
                <a:ext cx="3314818" cy="2308324"/>
              </a:xfrm>
              <a:prstGeom prst="rect">
                <a:avLst/>
              </a:prstGeom>
              <a:blipFill>
                <a:blip r:embed="rId2"/>
                <a:stretch>
                  <a:fillRect l="-1471" t="-1319" r="-919" b="-31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05DE01-7AA7-5112-178E-52C606D3FCF8}"/>
              </a:ext>
            </a:extLst>
          </p:cNvPr>
          <p:cNvCxnSpPr/>
          <p:nvPr/>
        </p:nvCxnSpPr>
        <p:spPr>
          <a:xfrm>
            <a:off x="5417389" y="1923691"/>
            <a:ext cx="0" cy="4037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029F93-5E31-3467-D666-6A3784A9298A}"/>
                  </a:ext>
                </a:extLst>
              </p:cNvPr>
              <p:cNvSpPr txBox="1"/>
              <p:nvPr/>
            </p:nvSpPr>
            <p:spPr>
              <a:xfrm>
                <a:off x="5734011" y="2133600"/>
                <a:ext cx="3261919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DFS_visit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) {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True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++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</m:oMath>
                </a14:m>
                <a:r>
                  <a:rPr lang="en-US" dirty="0"/>
                  <a:t> Adj[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] do</a:t>
                </a:r>
              </a:p>
              <a:p>
                <a:r>
                  <a:rPr lang="en-US" dirty="0"/>
                  <a:t>        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False then</a:t>
                </a:r>
              </a:p>
              <a:p>
                <a:r>
                  <a:rPr lang="en-US" dirty="0"/>
                  <a:t>                  </a:t>
                </a:r>
                <a:r>
                  <a:rPr lang="en-US" dirty="0" err="1"/>
                  <a:t>DFS_visit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++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}</a:t>
                </a:r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029F93-5E31-3467-D666-6A3784A92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011" y="2133600"/>
                <a:ext cx="3261919" cy="2862322"/>
              </a:xfrm>
              <a:prstGeom prst="rect">
                <a:avLst/>
              </a:prstGeom>
              <a:blipFill>
                <a:blip r:embed="rId3"/>
                <a:stretch>
                  <a:fillRect l="-1682" t="-1064" r="-748" b="-23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640DF8E-2154-B336-CB7D-A351F8357AC2}"/>
              </a:ext>
            </a:extLst>
          </p:cNvPr>
          <p:cNvSpPr txBox="1"/>
          <p:nvPr/>
        </p:nvSpPr>
        <p:spPr>
          <a:xfrm>
            <a:off x="284374" y="4770708"/>
            <a:ext cx="2486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Touch every vertex: O(V)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1" name="Curved Connector 10"/>
          <p:cNvCxnSpPr/>
          <p:nvPr/>
        </p:nvCxnSpPr>
        <p:spPr>
          <a:xfrm rot="5400000">
            <a:off x="157656" y="3121575"/>
            <a:ext cx="2112578" cy="1008992"/>
          </a:xfrm>
          <a:prstGeom prst="curvedConnector3">
            <a:avLst>
              <a:gd name="adj1" fmla="val -1493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5400000">
            <a:off x="663215" y="3663088"/>
            <a:ext cx="1254694" cy="783855"/>
          </a:xfrm>
          <a:prstGeom prst="curvedConnector3">
            <a:avLst>
              <a:gd name="adj1" fmla="val -528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D7A698-16F1-60EE-FAD7-F7E02BB51522}"/>
                  </a:ext>
                </a:extLst>
              </p:cNvPr>
              <p:cNvSpPr txBox="1"/>
              <p:nvPr/>
            </p:nvSpPr>
            <p:spPr>
              <a:xfrm>
                <a:off x="9333222" y="3427668"/>
                <a:ext cx="559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D7A698-16F1-60EE-FAD7-F7E02BB51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222" y="3427668"/>
                <a:ext cx="559704" cy="276999"/>
              </a:xfrm>
              <a:prstGeom prst="rect">
                <a:avLst/>
              </a:prstGeom>
              <a:blipFill>
                <a:blip r:embed="rId4"/>
                <a:stretch>
                  <a:fillRect l="-8696" t="-2174" r="-1413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ight Brace 28"/>
          <p:cNvSpPr/>
          <p:nvPr/>
        </p:nvSpPr>
        <p:spPr>
          <a:xfrm>
            <a:off x="8995930" y="2333297"/>
            <a:ext cx="226898" cy="2437411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urved Connector 29"/>
          <p:cNvCxnSpPr/>
          <p:nvPr/>
        </p:nvCxnSpPr>
        <p:spPr>
          <a:xfrm rot="16200000" flipH="1">
            <a:off x="3516034" y="4319429"/>
            <a:ext cx="889430" cy="227923"/>
          </a:xfrm>
          <a:prstGeom prst="curvedConnector3">
            <a:avLst>
              <a:gd name="adj1" fmla="val -494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3D7A698-16F1-60EE-FAD7-F7E02BB51522}"/>
                  </a:ext>
                </a:extLst>
              </p:cNvPr>
              <p:cNvSpPr txBox="1"/>
              <p:nvPr/>
            </p:nvSpPr>
            <p:spPr>
              <a:xfrm>
                <a:off x="3794859" y="4955374"/>
                <a:ext cx="559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3D7A698-16F1-60EE-FAD7-F7E02BB51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859" y="4955374"/>
                <a:ext cx="559704" cy="276999"/>
              </a:xfrm>
              <a:prstGeom prst="rect">
                <a:avLst/>
              </a:prstGeom>
              <a:blipFill>
                <a:blip r:embed="rId5"/>
                <a:stretch>
                  <a:fillRect l="-9890" t="-2222" r="-1538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0640DF8E-2154-B336-CB7D-A351F8357AC2}"/>
              </a:ext>
            </a:extLst>
          </p:cNvPr>
          <p:cNvSpPr txBox="1"/>
          <p:nvPr/>
        </p:nvSpPr>
        <p:spPr>
          <a:xfrm>
            <a:off x="898634" y="5631992"/>
            <a:ext cx="3253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So, running time of DFS = O(V+E)</a:t>
            </a:r>
          </a:p>
        </p:txBody>
      </p:sp>
    </p:spTree>
    <p:extLst>
      <p:ext uri="{BB962C8B-B14F-4D97-AF65-F5344CB8AC3E}">
        <p14:creationId xmlns:p14="http://schemas.microsoft.com/office/powerpoint/2010/main" val="11326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DFS – Algorithm (Space complexity analysis)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12BA8E-9F6C-1B82-649A-7C4C8251199C}"/>
                  </a:ext>
                </a:extLst>
              </p:cNvPr>
              <p:cNvSpPr txBox="1"/>
              <p:nvPr/>
            </p:nvSpPr>
            <p:spPr>
              <a:xfrm>
                <a:off x="1354667" y="2133600"/>
                <a:ext cx="3314818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DFS(G) {</a:t>
                </a:r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do</a:t>
                </a:r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False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do</a:t>
                </a:r>
              </a:p>
              <a:p>
                <a:r>
                  <a:rPr lang="en-US" dirty="0"/>
                  <a:t>        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 False then</a:t>
                </a:r>
              </a:p>
              <a:p>
                <a:r>
                  <a:rPr lang="en-US" dirty="0"/>
                  <a:t>                  </a:t>
                </a:r>
                <a:r>
                  <a:rPr lang="en-US" dirty="0" err="1"/>
                  <a:t>DFS_visit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 </a:t>
                </a:r>
              </a:p>
              <a:p>
                <a:r>
                  <a:rPr lang="en-US" dirty="0"/>
                  <a:t>}</a:t>
                </a:r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12BA8E-9F6C-1B82-649A-7C4C82511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667" y="2133600"/>
                <a:ext cx="3314818" cy="2308324"/>
              </a:xfrm>
              <a:prstGeom prst="rect">
                <a:avLst/>
              </a:prstGeom>
              <a:blipFill>
                <a:blip r:embed="rId2"/>
                <a:stretch>
                  <a:fillRect l="-1471" t="-1319" r="-919" b="-31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05DE01-7AA7-5112-178E-52C606D3FCF8}"/>
              </a:ext>
            </a:extLst>
          </p:cNvPr>
          <p:cNvCxnSpPr/>
          <p:nvPr/>
        </p:nvCxnSpPr>
        <p:spPr>
          <a:xfrm>
            <a:off x="5417389" y="1923691"/>
            <a:ext cx="0" cy="4037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029F93-5E31-3467-D666-6A3784A9298A}"/>
                  </a:ext>
                </a:extLst>
              </p:cNvPr>
              <p:cNvSpPr txBox="1"/>
              <p:nvPr/>
            </p:nvSpPr>
            <p:spPr>
              <a:xfrm>
                <a:off x="5734011" y="2133600"/>
                <a:ext cx="3261919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DFS_visit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) {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True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++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</m:oMath>
                </a14:m>
                <a:r>
                  <a:rPr lang="en-US" dirty="0"/>
                  <a:t> Adj[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] do</a:t>
                </a:r>
              </a:p>
              <a:p>
                <a:r>
                  <a:rPr lang="en-US" dirty="0"/>
                  <a:t>        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False then</a:t>
                </a:r>
              </a:p>
              <a:p>
                <a:r>
                  <a:rPr lang="en-US" dirty="0"/>
                  <a:t>                  </a:t>
                </a:r>
                <a:r>
                  <a:rPr lang="en-US" dirty="0" err="1"/>
                  <a:t>DFS_visit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++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}</a:t>
                </a:r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029F93-5E31-3467-D666-6A3784A92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011" y="2133600"/>
                <a:ext cx="3261919" cy="2862322"/>
              </a:xfrm>
              <a:prstGeom prst="rect">
                <a:avLst/>
              </a:prstGeom>
              <a:blipFill>
                <a:blip r:embed="rId3"/>
                <a:stretch>
                  <a:fillRect l="-1682" t="-1064" r="-748" b="-23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0640DF8E-2154-B336-CB7D-A351F8357AC2}"/>
              </a:ext>
            </a:extLst>
          </p:cNvPr>
          <p:cNvSpPr txBox="1"/>
          <p:nvPr/>
        </p:nvSpPr>
        <p:spPr>
          <a:xfrm>
            <a:off x="898634" y="5631992"/>
            <a:ext cx="365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Total required Auxiliary Space = O(V) </a:t>
            </a:r>
          </a:p>
        </p:txBody>
      </p:sp>
    </p:spTree>
    <p:extLst>
      <p:ext uri="{BB962C8B-B14F-4D97-AF65-F5344CB8AC3E}">
        <p14:creationId xmlns:p14="http://schemas.microsoft.com/office/powerpoint/2010/main" val="3125001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DFS 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vertex</a:t>
            </a:r>
          </a:p>
        </p:txBody>
      </p:sp>
    </p:spTree>
    <p:extLst>
      <p:ext uri="{BB962C8B-B14F-4D97-AF65-F5344CB8AC3E}">
        <p14:creationId xmlns:p14="http://schemas.microsoft.com/office/powerpoint/2010/main" val="781684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DFS 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vertex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07663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Level of a Graph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1097279" y="1877382"/>
            <a:ext cx="177003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What is level?</a:t>
            </a:r>
          </a:p>
        </p:txBody>
      </p:sp>
      <p:sp>
        <p:nvSpPr>
          <p:cNvPr id="67" name="Oval 66"/>
          <p:cNvSpPr/>
          <p:nvPr/>
        </p:nvSpPr>
        <p:spPr>
          <a:xfrm>
            <a:off x="8797409" y="2174826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886114" y="22337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5</a:t>
            </a:r>
          </a:p>
        </p:txBody>
      </p:sp>
      <p:sp>
        <p:nvSpPr>
          <p:cNvPr id="69" name="Oval 68"/>
          <p:cNvSpPr/>
          <p:nvPr/>
        </p:nvSpPr>
        <p:spPr>
          <a:xfrm>
            <a:off x="8112321" y="2852771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201026" y="291166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71" name="Oval 70"/>
          <p:cNvSpPr/>
          <p:nvPr/>
        </p:nvSpPr>
        <p:spPr>
          <a:xfrm>
            <a:off x="9040964" y="2852771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9129669" y="291166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73" name="Oval 72"/>
          <p:cNvSpPr/>
          <p:nvPr/>
        </p:nvSpPr>
        <p:spPr>
          <a:xfrm>
            <a:off x="9969607" y="2852771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10058312" y="291166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6</a:t>
            </a:r>
          </a:p>
        </p:txBody>
      </p:sp>
      <p:sp>
        <p:nvSpPr>
          <p:cNvPr id="75" name="Oval 74"/>
          <p:cNvSpPr/>
          <p:nvPr/>
        </p:nvSpPr>
        <p:spPr>
          <a:xfrm>
            <a:off x="7671017" y="3646105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759722" y="37049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7</a:t>
            </a:r>
          </a:p>
        </p:txBody>
      </p:sp>
      <p:sp>
        <p:nvSpPr>
          <p:cNvPr id="77" name="Oval 76"/>
          <p:cNvSpPr/>
          <p:nvPr/>
        </p:nvSpPr>
        <p:spPr>
          <a:xfrm>
            <a:off x="8634072" y="3648566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8722777" y="370745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79" name="Oval 78"/>
          <p:cNvSpPr/>
          <p:nvPr/>
        </p:nvSpPr>
        <p:spPr>
          <a:xfrm>
            <a:off x="9597127" y="3646105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9685832" y="37049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81" name="Oval 80"/>
          <p:cNvSpPr/>
          <p:nvPr/>
        </p:nvSpPr>
        <p:spPr>
          <a:xfrm>
            <a:off x="10560182" y="3646105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0648887" y="37049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3</a:t>
            </a:r>
          </a:p>
        </p:txBody>
      </p:sp>
      <p:cxnSp>
        <p:nvCxnSpPr>
          <p:cNvPr id="5" name="Straight Connector 4"/>
          <p:cNvCxnSpPr>
            <a:stCxn id="67" idx="3"/>
            <a:endCxn id="69" idx="0"/>
          </p:cNvCxnSpPr>
          <p:nvPr/>
        </p:nvCxnSpPr>
        <p:spPr>
          <a:xfrm flipH="1">
            <a:off x="8355876" y="2590600"/>
            <a:ext cx="512869" cy="2621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7" idx="4"/>
            <a:endCxn id="71" idx="0"/>
          </p:cNvCxnSpPr>
          <p:nvPr/>
        </p:nvCxnSpPr>
        <p:spPr>
          <a:xfrm>
            <a:off x="9040964" y="2661936"/>
            <a:ext cx="243555" cy="19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7" idx="5"/>
            <a:endCxn id="73" idx="0"/>
          </p:cNvCxnSpPr>
          <p:nvPr/>
        </p:nvCxnSpPr>
        <p:spPr>
          <a:xfrm>
            <a:off x="9213183" y="2590600"/>
            <a:ext cx="999979" cy="2621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9" idx="3"/>
            <a:endCxn id="75" idx="0"/>
          </p:cNvCxnSpPr>
          <p:nvPr/>
        </p:nvCxnSpPr>
        <p:spPr>
          <a:xfrm flipH="1">
            <a:off x="7914572" y="3268545"/>
            <a:ext cx="269085" cy="3775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9" idx="5"/>
            <a:endCxn id="77" idx="1"/>
          </p:cNvCxnSpPr>
          <p:nvPr/>
        </p:nvCxnSpPr>
        <p:spPr>
          <a:xfrm>
            <a:off x="8528095" y="3268545"/>
            <a:ext cx="177313" cy="4513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1" idx="3"/>
            <a:endCxn id="77" idx="7"/>
          </p:cNvCxnSpPr>
          <p:nvPr/>
        </p:nvCxnSpPr>
        <p:spPr>
          <a:xfrm flipH="1">
            <a:off x="9049846" y="3268545"/>
            <a:ext cx="62454" cy="4513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3" idx="3"/>
            <a:endCxn id="79" idx="0"/>
          </p:cNvCxnSpPr>
          <p:nvPr/>
        </p:nvCxnSpPr>
        <p:spPr>
          <a:xfrm flipH="1">
            <a:off x="9840682" y="3268545"/>
            <a:ext cx="200261" cy="3775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3" idx="5"/>
            <a:endCxn id="81" idx="0"/>
          </p:cNvCxnSpPr>
          <p:nvPr/>
        </p:nvCxnSpPr>
        <p:spPr>
          <a:xfrm>
            <a:off x="10385381" y="3268545"/>
            <a:ext cx="418356" cy="3775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8797409" y="2175651"/>
            <a:ext cx="487110" cy="48711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8886114" y="223454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20595" y="2249530"/>
            <a:ext cx="332334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Source vertex is from Level-0</a:t>
            </a:r>
          </a:p>
        </p:txBody>
      </p:sp>
      <p:sp>
        <p:nvSpPr>
          <p:cNvPr id="2" name="Rectangle 1"/>
          <p:cNvSpPr/>
          <p:nvPr/>
        </p:nvSpPr>
        <p:spPr>
          <a:xfrm>
            <a:off x="7413358" y="2157734"/>
            <a:ext cx="3742322" cy="5341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500272" y="2249530"/>
            <a:ext cx="93968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Level-0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420595" y="2580381"/>
            <a:ext cx="45782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Level-i+1 contains all the undiscovered adjacent vertices of Level-</a:t>
            </a:r>
            <a:r>
              <a:rPr lang="en-US" sz="1700" dirty="0" err="1">
                <a:latin typeface="Bahnschrift" panose="020B0502040204020203" pitchFamily="34" charset="0"/>
              </a:rPr>
              <a:t>i</a:t>
            </a:r>
            <a:r>
              <a:rPr lang="en-US" sz="1700" dirty="0">
                <a:latin typeface="Bahnschrift" panose="020B0502040204020203" pitchFamily="34" charset="0"/>
              </a:rPr>
              <a:t>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413358" y="2832057"/>
            <a:ext cx="3742322" cy="5341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509876" y="2923260"/>
            <a:ext cx="89159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Level-1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439953" y="3637228"/>
            <a:ext cx="3742322" cy="5341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526867" y="3729024"/>
            <a:ext cx="93166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Level-2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97280" y="4340093"/>
            <a:ext cx="181011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Level-0 vertices: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97119" y="4331452"/>
            <a:ext cx="30328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97279" y="4678080"/>
            <a:ext cx="365196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Undiscovered Adjacent vertices of 5: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743941" y="4681426"/>
            <a:ext cx="2568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11621" y="4678079"/>
            <a:ext cx="30809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79301" y="4678078"/>
            <a:ext cx="29687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437964" y="3194409"/>
            <a:ext cx="470194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Level is considered as the minimum distance from the source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97279" y="5047195"/>
            <a:ext cx="246413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So, Level-1 vertices are: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561415" y="5047195"/>
            <a:ext cx="2568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929095" y="5043848"/>
            <a:ext cx="30809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296775" y="5043847"/>
            <a:ext cx="29687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6</a:t>
            </a:r>
          </a:p>
        </p:txBody>
      </p:sp>
      <p:sp>
        <p:nvSpPr>
          <p:cNvPr id="66" name="Oval 65"/>
          <p:cNvSpPr/>
          <p:nvPr/>
        </p:nvSpPr>
        <p:spPr>
          <a:xfrm>
            <a:off x="8109471" y="2854444"/>
            <a:ext cx="487110" cy="4871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8198176" y="291333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86" name="Oval 85"/>
          <p:cNvSpPr/>
          <p:nvPr/>
        </p:nvSpPr>
        <p:spPr>
          <a:xfrm>
            <a:off x="9040964" y="2851676"/>
            <a:ext cx="487110" cy="4871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9129669" y="2910565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88" name="Oval 87"/>
          <p:cNvSpPr/>
          <p:nvPr/>
        </p:nvSpPr>
        <p:spPr>
          <a:xfrm>
            <a:off x="9969607" y="2849425"/>
            <a:ext cx="487110" cy="4871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10058312" y="290831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6</a:t>
            </a:r>
          </a:p>
        </p:txBody>
      </p:sp>
      <p:sp>
        <p:nvSpPr>
          <p:cNvPr id="3" name="Rectangle 2"/>
          <p:cNvSpPr/>
          <p:nvPr/>
        </p:nvSpPr>
        <p:spPr>
          <a:xfrm>
            <a:off x="922946" y="4264351"/>
            <a:ext cx="5216962" cy="1444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624319" y="4267380"/>
            <a:ext cx="176202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Level-1 vertices: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24158" y="4258739"/>
            <a:ext cx="86113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1     4     6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624318" y="4605367"/>
            <a:ext cx="409759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Undiscovered Adjacent vertices of {1,4,6}: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787116" y="4599219"/>
            <a:ext cx="119455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7     2     0     3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24318" y="4974482"/>
            <a:ext cx="250421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So, Level-2 vertices are:</a:t>
            </a:r>
          </a:p>
        </p:txBody>
      </p:sp>
      <p:sp>
        <p:nvSpPr>
          <p:cNvPr id="90" name="Oval 89"/>
          <p:cNvSpPr/>
          <p:nvPr/>
        </p:nvSpPr>
        <p:spPr>
          <a:xfrm>
            <a:off x="7675826" y="3654372"/>
            <a:ext cx="487110" cy="48711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7764531" y="371326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7</a:t>
            </a:r>
          </a:p>
        </p:txBody>
      </p:sp>
      <p:sp>
        <p:nvSpPr>
          <p:cNvPr id="94" name="Oval 93"/>
          <p:cNvSpPr/>
          <p:nvPr/>
        </p:nvSpPr>
        <p:spPr>
          <a:xfrm>
            <a:off x="8630178" y="3654372"/>
            <a:ext cx="487110" cy="48711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8718883" y="371326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96" name="Oval 95"/>
          <p:cNvSpPr/>
          <p:nvPr/>
        </p:nvSpPr>
        <p:spPr>
          <a:xfrm>
            <a:off x="9596325" y="3654372"/>
            <a:ext cx="487110" cy="48711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9685030" y="371326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98" name="Oval 97"/>
          <p:cNvSpPr/>
          <p:nvPr/>
        </p:nvSpPr>
        <p:spPr>
          <a:xfrm>
            <a:off x="10566521" y="3654372"/>
            <a:ext cx="487110" cy="48711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10655226" y="371326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146662" y="4976801"/>
            <a:ext cx="119455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7     2     0     3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805191-89F2-1EA8-03E9-8A675103FF20}"/>
              </a:ext>
            </a:extLst>
          </p:cNvPr>
          <p:cNvSpPr txBox="1"/>
          <p:nvPr/>
        </p:nvSpPr>
        <p:spPr>
          <a:xfrm>
            <a:off x="6711351" y="6487741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281393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/>
      <p:bldP spid="32" grpId="0"/>
      <p:bldP spid="2" grpId="0" animBg="1"/>
      <p:bldP spid="34" grpId="0"/>
      <p:bldP spid="35" grpId="0"/>
      <p:bldP spid="36" grpId="0" animBg="1"/>
      <p:bldP spid="37" grpId="0"/>
      <p:bldP spid="38" grpId="0" animBg="1"/>
      <p:bldP spid="39" grpId="0"/>
      <p:bldP spid="40" grpId="0"/>
      <p:bldP spid="41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66" grpId="0" animBg="1"/>
      <p:bldP spid="85" grpId="0"/>
      <p:bldP spid="86" grpId="0" animBg="1"/>
      <p:bldP spid="87" grpId="0"/>
      <p:bldP spid="88" grpId="0" animBg="1"/>
      <p:bldP spid="89" grpId="0"/>
      <p:bldP spid="3" grpId="0" animBg="1"/>
      <p:bldP spid="53" grpId="0"/>
      <p:bldP spid="54" grpId="0"/>
      <p:bldP spid="55" grpId="0"/>
      <p:bldP spid="56" grpId="0"/>
      <p:bldP spid="59" grpId="0"/>
      <p:bldP spid="90" grpId="0" animBg="1"/>
      <p:bldP spid="91" grpId="0"/>
      <p:bldP spid="94" grpId="0" animBg="1"/>
      <p:bldP spid="95" grpId="0"/>
      <p:bldP spid="96" grpId="0" animBg="1"/>
      <p:bldP spid="97" grpId="0"/>
      <p:bldP spid="98" grpId="0" animBg="1"/>
      <p:bldP spid="99" grpId="0"/>
      <p:bldP spid="10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DFS 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vertex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983427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DFS 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vertex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455358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DFS 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vertex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82192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DFS 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vertex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0621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94962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DFS 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vertex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0621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8782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257131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DFS 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vertex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0621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8782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15324" y="3851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864960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DFS 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vertex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0621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8782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15324" y="3851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2095" y="295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7946511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DFS 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vertex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0621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8782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15324" y="3851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2095" y="295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908928" y="3833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9562018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DFS 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vertex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0621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8782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15324" y="3851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2095" y="295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908928" y="3833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305418" y="38339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5932833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DFS 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vertex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0621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8782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15324" y="3851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2095" y="295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908928" y="3833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305418" y="38339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17229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988370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Level of a Graph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1097279" y="1877382"/>
            <a:ext cx="103076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Find the total number of levels in the graph and list down the vertices of all level considering 5 as source</a:t>
            </a:r>
          </a:p>
        </p:txBody>
      </p:sp>
      <p:sp>
        <p:nvSpPr>
          <p:cNvPr id="67" name="Oval 66"/>
          <p:cNvSpPr/>
          <p:nvPr/>
        </p:nvSpPr>
        <p:spPr>
          <a:xfrm>
            <a:off x="8899458" y="2636721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988163" y="269561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5</a:t>
            </a:r>
          </a:p>
        </p:txBody>
      </p:sp>
      <p:sp>
        <p:nvSpPr>
          <p:cNvPr id="69" name="Oval 68"/>
          <p:cNvSpPr/>
          <p:nvPr/>
        </p:nvSpPr>
        <p:spPr>
          <a:xfrm>
            <a:off x="8214370" y="3314666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303075" y="337355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71" name="Oval 70"/>
          <p:cNvSpPr/>
          <p:nvPr/>
        </p:nvSpPr>
        <p:spPr>
          <a:xfrm>
            <a:off x="9143013" y="3314666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9231718" y="3373555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73" name="Oval 72"/>
          <p:cNvSpPr/>
          <p:nvPr/>
        </p:nvSpPr>
        <p:spPr>
          <a:xfrm>
            <a:off x="10071656" y="3314666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10160361" y="337355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6</a:t>
            </a:r>
          </a:p>
        </p:txBody>
      </p:sp>
      <p:sp>
        <p:nvSpPr>
          <p:cNvPr id="75" name="Oval 74"/>
          <p:cNvSpPr/>
          <p:nvPr/>
        </p:nvSpPr>
        <p:spPr>
          <a:xfrm>
            <a:off x="7773066" y="4108000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861771" y="41668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7</a:t>
            </a:r>
          </a:p>
        </p:txBody>
      </p:sp>
      <p:sp>
        <p:nvSpPr>
          <p:cNvPr id="77" name="Oval 76"/>
          <p:cNvSpPr/>
          <p:nvPr/>
        </p:nvSpPr>
        <p:spPr>
          <a:xfrm>
            <a:off x="8736121" y="4110461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8824826" y="416935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79" name="Oval 78"/>
          <p:cNvSpPr/>
          <p:nvPr/>
        </p:nvSpPr>
        <p:spPr>
          <a:xfrm>
            <a:off x="9699176" y="4108000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9787881" y="41668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81" name="Oval 80"/>
          <p:cNvSpPr/>
          <p:nvPr/>
        </p:nvSpPr>
        <p:spPr>
          <a:xfrm>
            <a:off x="10662231" y="4108000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0750936" y="41668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3</a:t>
            </a:r>
          </a:p>
        </p:txBody>
      </p:sp>
      <p:cxnSp>
        <p:nvCxnSpPr>
          <p:cNvPr id="5" name="Straight Connector 4"/>
          <p:cNvCxnSpPr>
            <a:stCxn id="67" idx="3"/>
            <a:endCxn id="69" idx="0"/>
          </p:cNvCxnSpPr>
          <p:nvPr/>
        </p:nvCxnSpPr>
        <p:spPr>
          <a:xfrm flipH="1">
            <a:off x="8457925" y="3052495"/>
            <a:ext cx="512869" cy="2621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7" idx="4"/>
            <a:endCxn id="71" idx="0"/>
          </p:cNvCxnSpPr>
          <p:nvPr/>
        </p:nvCxnSpPr>
        <p:spPr>
          <a:xfrm>
            <a:off x="9143013" y="3123831"/>
            <a:ext cx="243555" cy="19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7" idx="5"/>
            <a:endCxn id="73" idx="0"/>
          </p:cNvCxnSpPr>
          <p:nvPr/>
        </p:nvCxnSpPr>
        <p:spPr>
          <a:xfrm>
            <a:off x="9315232" y="3052495"/>
            <a:ext cx="999979" cy="2621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9" idx="3"/>
            <a:endCxn id="75" idx="0"/>
          </p:cNvCxnSpPr>
          <p:nvPr/>
        </p:nvCxnSpPr>
        <p:spPr>
          <a:xfrm flipH="1">
            <a:off x="8016621" y="3730440"/>
            <a:ext cx="269085" cy="3775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9" idx="5"/>
            <a:endCxn id="77" idx="1"/>
          </p:cNvCxnSpPr>
          <p:nvPr/>
        </p:nvCxnSpPr>
        <p:spPr>
          <a:xfrm>
            <a:off x="8630144" y="3730440"/>
            <a:ext cx="177313" cy="4513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1" idx="3"/>
            <a:endCxn id="77" idx="7"/>
          </p:cNvCxnSpPr>
          <p:nvPr/>
        </p:nvCxnSpPr>
        <p:spPr>
          <a:xfrm flipH="1">
            <a:off x="9151895" y="3730440"/>
            <a:ext cx="62454" cy="4513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3" idx="3"/>
            <a:endCxn id="79" idx="0"/>
          </p:cNvCxnSpPr>
          <p:nvPr/>
        </p:nvCxnSpPr>
        <p:spPr>
          <a:xfrm flipH="1">
            <a:off x="9942731" y="3730440"/>
            <a:ext cx="200261" cy="3775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3" idx="5"/>
            <a:endCxn id="81" idx="0"/>
          </p:cNvCxnSpPr>
          <p:nvPr/>
        </p:nvCxnSpPr>
        <p:spPr>
          <a:xfrm>
            <a:off x="10487430" y="3730440"/>
            <a:ext cx="418356" cy="3775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8899458" y="2637546"/>
            <a:ext cx="487110" cy="48711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8211520" y="3316339"/>
            <a:ext cx="487110" cy="4871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9143013" y="3313571"/>
            <a:ext cx="487110" cy="4871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0071656" y="3311320"/>
            <a:ext cx="487110" cy="4871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7777875" y="4116267"/>
            <a:ext cx="487110" cy="48711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8732227" y="4116267"/>
            <a:ext cx="487110" cy="4871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9698374" y="4116267"/>
            <a:ext cx="487110" cy="48711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0668570" y="4116267"/>
            <a:ext cx="487110" cy="48711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83" idx="4"/>
            <a:endCxn id="94" idx="0"/>
          </p:cNvCxnSpPr>
          <p:nvPr/>
        </p:nvCxnSpPr>
        <p:spPr>
          <a:xfrm flipH="1">
            <a:off x="8975782" y="3124656"/>
            <a:ext cx="167231" cy="9916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360774" y="2307067"/>
            <a:ext cx="131478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Level-0 :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671903" y="2314653"/>
            <a:ext cx="46038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{5}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369459" y="2662468"/>
            <a:ext cx="126669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Level-1 :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693069" y="2672264"/>
            <a:ext cx="102143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{1, 2, 4, 6}</a:t>
            </a:r>
          </a:p>
        </p:txBody>
      </p:sp>
      <p:sp>
        <p:nvSpPr>
          <p:cNvPr id="103" name="Oval 102"/>
          <p:cNvSpPr/>
          <p:nvPr/>
        </p:nvSpPr>
        <p:spPr>
          <a:xfrm>
            <a:off x="8281632" y="4992734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8370337" y="505162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8</a:t>
            </a:r>
          </a:p>
        </p:txBody>
      </p:sp>
      <p:sp>
        <p:nvSpPr>
          <p:cNvPr id="105" name="Oval 104"/>
          <p:cNvSpPr/>
          <p:nvPr/>
        </p:nvSpPr>
        <p:spPr>
          <a:xfrm>
            <a:off x="8286418" y="4992734"/>
            <a:ext cx="487110" cy="48711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90" idx="4"/>
            <a:endCxn id="103" idx="1"/>
          </p:cNvCxnSpPr>
          <p:nvPr/>
        </p:nvCxnSpPr>
        <p:spPr>
          <a:xfrm>
            <a:off x="8021430" y="4603377"/>
            <a:ext cx="331538" cy="4606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4" idx="4"/>
            <a:endCxn id="103" idx="7"/>
          </p:cNvCxnSpPr>
          <p:nvPr/>
        </p:nvCxnSpPr>
        <p:spPr>
          <a:xfrm flipH="1">
            <a:off x="8697406" y="4603377"/>
            <a:ext cx="278376" cy="4606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369459" y="3047535"/>
            <a:ext cx="130676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Level-2 :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693069" y="3057331"/>
            <a:ext cx="106952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{0, 3, 7, 8}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97279" y="3432098"/>
            <a:ext cx="565389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So, here number of level=3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97279" y="3785450"/>
            <a:ext cx="618867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In short: Level of a vertex denotes its shortest distance from the source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97279" y="4367516"/>
            <a:ext cx="565389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Levels of a graph is not fixed. It depends on the source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097279" y="4883142"/>
            <a:ext cx="684088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Here, consider vertex-0 as source and then identify different levels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385908" y="5372713"/>
            <a:ext cx="131478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Level-0 :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697037" y="5380299"/>
            <a:ext cx="46198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{0}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385908" y="5703094"/>
            <a:ext cx="126669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Level-1 :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697037" y="5710680"/>
            <a:ext cx="45397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{6}</a:t>
            </a:r>
          </a:p>
        </p:txBody>
      </p:sp>
      <p:sp>
        <p:nvSpPr>
          <p:cNvPr id="117" name="Oval 116"/>
          <p:cNvSpPr/>
          <p:nvPr/>
        </p:nvSpPr>
        <p:spPr>
          <a:xfrm>
            <a:off x="9698374" y="4116267"/>
            <a:ext cx="487110" cy="48711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8899458" y="2642527"/>
            <a:ext cx="487110" cy="4871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10071656" y="3316214"/>
            <a:ext cx="487110" cy="4871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10668570" y="4119832"/>
            <a:ext cx="487110" cy="4871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9787079" y="41751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23" name="Oval 122"/>
          <p:cNvSpPr/>
          <p:nvPr/>
        </p:nvSpPr>
        <p:spPr>
          <a:xfrm>
            <a:off x="9148001" y="3313496"/>
            <a:ext cx="487110" cy="4871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8215661" y="3314666"/>
            <a:ext cx="487110" cy="4871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7775013" y="4121369"/>
            <a:ext cx="487110" cy="4871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8737269" y="4116267"/>
            <a:ext cx="487110" cy="4871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8291204" y="4983099"/>
            <a:ext cx="487110" cy="4871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10071656" y="3317762"/>
            <a:ext cx="487110" cy="48711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10160361" y="337020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6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385908" y="6059927"/>
            <a:ext cx="130676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Level-2 :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697037" y="6067513"/>
            <a:ext cx="6254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{3,5}</a:t>
            </a:r>
          </a:p>
        </p:txBody>
      </p:sp>
      <p:sp>
        <p:nvSpPr>
          <p:cNvPr id="132" name="Oval 131"/>
          <p:cNvSpPr/>
          <p:nvPr/>
        </p:nvSpPr>
        <p:spPr>
          <a:xfrm>
            <a:off x="10663528" y="4117900"/>
            <a:ext cx="487110" cy="48711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10757275" y="41751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133" name="Oval 132"/>
          <p:cNvSpPr/>
          <p:nvPr/>
        </p:nvSpPr>
        <p:spPr>
          <a:xfrm>
            <a:off x="8894470" y="2641992"/>
            <a:ext cx="487110" cy="48711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8988163" y="269643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5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799103" y="5380371"/>
            <a:ext cx="130997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Level-3 :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067271" y="5387957"/>
            <a:ext cx="74892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{1,2,4}</a:t>
            </a:r>
          </a:p>
        </p:txBody>
      </p:sp>
      <p:sp>
        <p:nvSpPr>
          <p:cNvPr id="137" name="Oval 136"/>
          <p:cNvSpPr/>
          <p:nvPr/>
        </p:nvSpPr>
        <p:spPr>
          <a:xfrm>
            <a:off x="9147116" y="3317762"/>
            <a:ext cx="487110" cy="4871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9231718" y="337246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138" name="Oval 137"/>
          <p:cNvSpPr/>
          <p:nvPr/>
        </p:nvSpPr>
        <p:spPr>
          <a:xfrm>
            <a:off x="8216508" y="3317762"/>
            <a:ext cx="487110" cy="4871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8300225" y="337522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139" name="Oval 138"/>
          <p:cNvSpPr/>
          <p:nvPr/>
        </p:nvSpPr>
        <p:spPr>
          <a:xfrm>
            <a:off x="8731958" y="4116840"/>
            <a:ext cx="487110" cy="4871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8820932" y="417515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762593" y="5777226"/>
            <a:ext cx="131799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Level-4 :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5073722" y="5784812"/>
            <a:ext cx="62388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{7,8}</a:t>
            </a:r>
          </a:p>
        </p:txBody>
      </p:sp>
      <p:sp>
        <p:nvSpPr>
          <p:cNvPr id="142" name="Oval 141"/>
          <p:cNvSpPr/>
          <p:nvPr/>
        </p:nvSpPr>
        <p:spPr>
          <a:xfrm>
            <a:off x="8285812" y="4993307"/>
            <a:ext cx="487110" cy="48711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7774497" y="4110619"/>
            <a:ext cx="487110" cy="48711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7866580" y="417515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7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386521" y="504403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A428EB-C833-9BDD-898B-8BC7D7899AB2}"/>
              </a:ext>
            </a:extLst>
          </p:cNvPr>
          <p:cNvSpPr txBox="1"/>
          <p:nvPr/>
        </p:nvSpPr>
        <p:spPr>
          <a:xfrm>
            <a:off x="6711351" y="6487741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149273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/>
      <p:bldP spid="83" grpId="0" animBg="1"/>
      <p:bldP spid="66" grpId="0" animBg="1"/>
      <p:bldP spid="86" grpId="0" animBg="1"/>
      <p:bldP spid="88" grpId="0" animBg="1"/>
      <p:bldP spid="90" grpId="0" animBg="1"/>
      <p:bldP spid="94" grpId="0" animBg="1"/>
      <p:bldP spid="96" grpId="0" animBg="1"/>
      <p:bldP spid="98" grpId="0" animBg="1"/>
      <p:bldP spid="92" grpId="0"/>
      <p:bldP spid="93" grpId="0"/>
      <p:bldP spid="101" grpId="0"/>
      <p:bldP spid="102" grpId="0"/>
      <p:bldP spid="105" grpId="0" animBg="1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 animBg="1"/>
      <p:bldP spid="119" grpId="0" animBg="1"/>
      <p:bldP spid="121" grpId="0" animBg="1"/>
      <p:bldP spid="122" grpId="0" animBg="1"/>
      <p:bldP spid="97" grpId="0"/>
      <p:bldP spid="123" grpId="0" animBg="1"/>
      <p:bldP spid="124" grpId="0" animBg="1"/>
      <p:bldP spid="125" grpId="0" animBg="1"/>
      <p:bldP spid="126" grpId="0" animBg="1"/>
      <p:bldP spid="127" grpId="0" animBg="1"/>
      <p:bldP spid="129" grpId="0" animBg="1"/>
      <p:bldP spid="89" grpId="0"/>
      <p:bldP spid="130" grpId="0"/>
      <p:bldP spid="131" grpId="0"/>
      <p:bldP spid="132" grpId="0" animBg="1"/>
      <p:bldP spid="99" grpId="0"/>
      <p:bldP spid="133" grpId="0" animBg="1"/>
      <p:bldP spid="84" grpId="0"/>
      <p:bldP spid="134" grpId="0"/>
      <p:bldP spid="135" grpId="0"/>
      <p:bldP spid="137" grpId="0" animBg="1"/>
      <p:bldP spid="87" grpId="0"/>
      <p:bldP spid="138" grpId="0" animBg="1"/>
      <p:bldP spid="85" grpId="0"/>
      <p:bldP spid="139" grpId="0" animBg="1"/>
      <p:bldP spid="95" grpId="0"/>
      <p:bldP spid="140" grpId="0"/>
      <p:bldP spid="141" grpId="0"/>
      <p:bldP spid="142" grpId="0" animBg="1"/>
      <p:bldP spid="144" grpId="0" animBg="1"/>
      <p:bldP spid="91" grpId="0"/>
      <p:bldP spid="10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DFS 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vertex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0621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8782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15324" y="3851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2095" y="295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908928" y="3833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305418" y="38339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17229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36962" y="2970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5399430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DFS 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vertex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0621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8782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15324" y="3851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2095" y="295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908928" y="3833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305418" y="38339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17229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36962" y="2970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4832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5045070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DFS 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vertex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0621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8782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15324" y="3851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2095" y="295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908928" y="3833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305418" y="38339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17229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36962" y="2970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4832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748320" y="47101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6546762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DFS 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vertex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0621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8782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15324" y="3851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2095" y="295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908928" y="3833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305418" y="38339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17229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36962" y="2970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4832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748320" y="47101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202982" y="4698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8772323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DFS 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vertex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0621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8782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15324" y="3851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2095" y="295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908928" y="3833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305418" y="38339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17229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36962" y="2970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4832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748320" y="47101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202982" y="4698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202982" y="292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755556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DFS 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vertex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0621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8782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15324" y="3851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2095" y="295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908928" y="3833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305418" y="38339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17229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36962" y="2970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4832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748320" y="47101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202982" y="4698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202982" y="292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625598" y="1723704"/>
            <a:ext cx="8590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DFS introduces an important </a:t>
            </a:r>
            <a:r>
              <a:rPr lang="en-US" sz="2000" i="1" dirty="0">
                <a:solidFill>
                  <a:srgbClr val="FF0000"/>
                </a:solidFill>
              </a:rPr>
              <a:t>distinction among edges</a:t>
            </a:r>
            <a:r>
              <a:rPr lang="en-US" sz="2000" dirty="0"/>
              <a:t> in the original graph:</a:t>
            </a:r>
          </a:p>
        </p:txBody>
      </p:sp>
    </p:spTree>
    <p:extLst>
      <p:ext uri="{BB962C8B-B14F-4D97-AF65-F5344CB8AC3E}">
        <p14:creationId xmlns:p14="http://schemas.microsoft.com/office/powerpoint/2010/main" val="20634472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DFS 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vertex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0621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8782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15324" y="3851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2095" y="295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908928" y="3833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305418" y="38339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17229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36962" y="2970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4832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748320" y="47101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202982" y="4698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202982" y="292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625598" y="1723704"/>
            <a:ext cx="8590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DFS introduces an important </a:t>
            </a:r>
            <a:r>
              <a:rPr lang="en-US" sz="2000" i="1" dirty="0">
                <a:solidFill>
                  <a:srgbClr val="FF0000"/>
                </a:solidFill>
              </a:rPr>
              <a:t>distinction among edges</a:t>
            </a:r>
            <a:r>
              <a:rPr lang="en-US" sz="2000" dirty="0"/>
              <a:t> in the original graph: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410984" y="5548177"/>
            <a:ext cx="8590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Tree Edge</a:t>
            </a:r>
          </a:p>
        </p:txBody>
      </p:sp>
    </p:spTree>
    <p:extLst>
      <p:ext uri="{BB962C8B-B14F-4D97-AF65-F5344CB8AC3E}">
        <p14:creationId xmlns:p14="http://schemas.microsoft.com/office/powerpoint/2010/main" val="38089133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DFS 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vertex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0621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8782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15324" y="3851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2095" y="295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908928" y="3833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305418" y="38339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17229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36962" y="2970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4832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748320" y="47101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202982" y="4698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202982" y="292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625598" y="1723704"/>
            <a:ext cx="8590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DFS introduces an important </a:t>
            </a:r>
            <a:r>
              <a:rPr lang="en-US" sz="2000" i="1" dirty="0">
                <a:solidFill>
                  <a:srgbClr val="FF0000"/>
                </a:solidFill>
              </a:rPr>
              <a:t>distinction among edges</a:t>
            </a:r>
            <a:r>
              <a:rPr lang="en-US" sz="2000" dirty="0"/>
              <a:t> in the original graph: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410984" y="5548177"/>
            <a:ext cx="8590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Back Edge</a:t>
            </a:r>
            <a:r>
              <a:rPr lang="en-US" sz="2000" b="1" dirty="0"/>
              <a:t>: </a:t>
            </a:r>
            <a:r>
              <a:rPr lang="en-US" sz="2000" dirty="0"/>
              <a:t>from descendent to ancestor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141161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DFS 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vertex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0621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8782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15324" y="3851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2095" y="295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908928" y="3833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305418" y="38339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17229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36962" y="2970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4832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748320" y="47101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202982" y="4698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202982" y="292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625598" y="1723704"/>
            <a:ext cx="8590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DFS introduces an important </a:t>
            </a:r>
            <a:r>
              <a:rPr lang="en-US" sz="2000" i="1" dirty="0">
                <a:solidFill>
                  <a:srgbClr val="FF0000"/>
                </a:solidFill>
              </a:rPr>
              <a:t>distinction among edges</a:t>
            </a:r>
            <a:r>
              <a:rPr lang="en-US" sz="2000" dirty="0"/>
              <a:t> in the original graph: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410984" y="5548177"/>
            <a:ext cx="8590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Forward Edge</a:t>
            </a:r>
            <a:r>
              <a:rPr lang="en-US" sz="2000" b="1" dirty="0"/>
              <a:t>: </a:t>
            </a:r>
            <a:r>
              <a:rPr lang="en-US" sz="2000" dirty="0"/>
              <a:t>from ancestor to descendent</a:t>
            </a:r>
            <a:r>
              <a:rPr lang="en-US" sz="2000" b="1" dirty="0"/>
              <a:t> (not a tree edge though)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53515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DFS 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vertex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0621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8782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15324" y="3851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2095" y="295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908928" y="3833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305418" y="38339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17229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36962" y="2970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4832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748320" y="47101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202982" y="4698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202982" y="292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625598" y="1723704"/>
            <a:ext cx="8590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DFS introduces an important </a:t>
            </a:r>
            <a:r>
              <a:rPr lang="en-US" sz="2000" i="1" dirty="0">
                <a:solidFill>
                  <a:srgbClr val="FF0000"/>
                </a:solidFill>
              </a:rPr>
              <a:t>distinction among edges</a:t>
            </a:r>
            <a:r>
              <a:rPr lang="en-US" sz="2000" dirty="0"/>
              <a:t> in the original graph: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410984" y="5548177"/>
            <a:ext cx="8590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Cross Edge</a:t>
            </a:r>
            <a:r>
              <a:rPr lang="en-US" sz="2000" b="1" dirty="0"/>
              <a:t>: </a:t>
            </a:r>
            <a:r>
              <a:rPr lang="en-US" sz="2000" dirty="0"/>
              <a:t>between  trees or between subtrees</a:t>
            </a:r>
          </a:p>
        </p:txBody>
      </p:sp>
    </p:spTree>
    <p:extLst>
      <p:ext uri="{BB962C8B-B14F-4D97-AF65-F5344CB8AC3E}">
        <p14:creationId xmlns:p14="http://schemas.microsoft.com/office/powerpoint/2010/main" val="324772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Breadth-First Search (BFS)</a:t>
            </a:r>
          </a:p>
        </p:txBody>
      </p:sp>
      <p:sp>
        <p:nvSpPr>
          <p:cNvPr id="3" name="Text Box 31">
            <a:extLst>
              <a:ext uri="{FF2B5EF4-FFF2-40B4-BE49-F238E27FC236}">
                <a16:creationId xmlns:a16="http://schemas.microsoft.com/office/drawing/2014/main" id="{49CB113B-D5EC-4BBB-4384-F43B78924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286" y="2003816"/>
            <a:ext cx="10070114" cy="2810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BFS involves visiting all the connected nodes of a graph in a </a:t>
            </a:r>
            <a:r>
              <a:rPr lang="en-US" sz="1800" dirty="0">
                <a:solidFill>
                  <a:schemeClr val="accent6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level-by-level manner.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Builds a tree over the graph – BFS Spanning tree</a:t>
            </a: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Pick a </a:t>
            </a:r>
            <a:r>
              <a:rPr lang="en-US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source vertex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to be the root</a:t>
            </a: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Find (“discover”) its children, then their children, etc.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Applications:</a:t>
            </a: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BFS is commonly used in algorithms for </a:t>
            </a:r>
            <a:r>
              <a:rPr lang="en-US" sz="1800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pathfinding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, </a:t>
            </a:r>
            <a:r>
              <a:rPr lang="en-US" sz="1800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connected components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, and </a:t>
            </a:r>
            <a:r>
              <a:rPr lang="en-US" sz="1800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shortest path problems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 graphs.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20608451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DFS 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vertex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0621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8782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15324" y="3851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2095" y="295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908928" y="3833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305418" y="38339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17229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36962" y="2970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4832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748320" y="47101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202982" y="4698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202982" y="292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625598" y="1723704"/>
            <a:ext cx="8590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DFS introduces an important </a:t>
            </a:r>
            <a:r>
              <a:rPr lang="en-US" sz="2000" i="1" dirty="0">
                <a:solidFill>
                  <a:srgbClr val="FF0000"/>
                </a:solidFill>
              </a:rPr>
              <a:t>distinction among edges</a:t>
            </a:r>
            <a:r>
              <a:rPr lang="en-US" sz="2000" dirty="0"/>
              <a:t> in the original graph: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420641" y="5326536"/>
            <a:ext cx="8590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Tree Edges 	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Back edges</a:t>
            </a:r>
            <a:r>
              <a:rPr lang="en-US" sz="2000" b="1" dirty="0">
                <a:solidFill>
                  <a:srgbClr val="FF0000"/>
                </a:solidFill>
              </a:rPr>
              <a:t>	</a:t>
            </a:r>
            <a:r>
              <a:rPr lang="en-US" sz="2000" b="1" dirty="0">
                <a:solidFill>
                  <a:srgbClr val="7030A0"/>
                </a:solidFill>
              </a:rPr>
              <a:t>Forward edges</a:t>
            </a:r>
            <a:r>
              <a:rPr lang="en-US" sz="2000" b="1" dirty="0">
                <a:solidFill>
                  <a:srgbClr val="FF0000"/>
                </a:solidFill>
              </a:rPr>
              <a:t>	</a:t>
            </a:r>
            <a:r>
              <a:rPr lang="en-US" sz="2000" b="1" dirty="0">
                <a:solidFill>
                  <a:srgbClr val="0070C0"/>
                </a:solidFill>
              </a:rPr>
              <a:t>Cross edges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131286" y="5779338"/>
            <a:ext cx="9999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Note: </a:t>
            </a:r>
            <a:r>
              <a:rPr lang="en-US" sz="2000" dirty="0"/>
              <a:t>tree and back edges are very important; some algorithms use forward and cross edges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002481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Directed Acyclic Graphs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6" y="2090462"/>
            <a:ext cx="711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directed acyclic graph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DAG</a:t>
            </a:r>
            <a:r>
              <a:rPr lang="en-US" dirty="0"/>
              <a:t> is a directed graph with no directed cycles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F58E67-8F9F-7629-61B1-75CA11506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133" y="2636587"/>
            <a:ext cx="7221733" cy="352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665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Topological Sort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6" y="2090462"/>
            <a:ext cx="10482449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topological sort</a:t>
            </a:r>
            <a:r>
              <a:rPr lang="en-US" dirty="0"/>
              <a:t> of a DAG is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/>
              <a:t>A linear ordering of all vertices of the graph G such that vertex u comes before vertex v if (u, v) is an edge in 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DAG indicates precedence among events: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Events are graph vertices, edge from u to v means event u has precedence over even v.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/>
              <a:t>Real-world example: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/>
              <a:t>Course registration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/>
              <a:t>Tasks for eating meal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995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Precedence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7" y="2090462"/>
            <a:ext cx="4572828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Tasks that have to be done to eat breakfast: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/>
              <a:t>Get glass, pour juice, get bowl, pour cereal, pour milk, get spoon, eat.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Certain evens must happen in a certain order (ex: get bowl before pouring milk)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/>
              <a:t>For other evens, it doesn’t matter (ex: get bowl and get spoon)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7708F1-4F37-2627-B160-BBDD50600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115" y="2090462"/>
            <a:ext cx="5449060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23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Why Acyclic?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7" y="2090462"/>
            <a:ext cx="10306208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Why must directed graph by acyclic for the topological sort problem?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Otherwise, no way to order events linearly without violating a precedence constraint.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32674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Topological Sort: Using In-degree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7" y="2090462"/>
            <a:ext cx="103062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Steps for finding the topological ordering of DAG: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b="1" dirty="0"/>
              <a:t>Step-1:</a:t>
            </a:r>
            <a:r>
              <a:rPr lang="en-GB" dirty="0"/>
              <a:t> </a:t>
            </a:r>
            <a:r>
              <a:rPr lang="en-GB" b="1" dirty="0"/>
              <a:t>Compute in-degree</a:t>
            </a:r>
            <a:r>
              <a:rPr lang="en-GB" dirty="0"/>
              <a:t> for each of the vertices present in the DAG and initialize the count of visited nodes as 0;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b="1" dirty="0"/>
              <a:t>Step-2: </a:t>
            </a:r>
            <a:r>
              <a:rPr lang="en-GB" dirty="0"/>
              <a:t>Add all </a:t>
            </a:r>
            <a:r>
              <a:rPr lang="en-GB" b="1" dirty="0"/>
              <a:t>vertices with in-degree equal 0 </a:t>
            </a:r>
            <a:r>
              <a:rPr lang="en-GB" dirty="0"/>
              <a:t>into a queue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b="1" dirty="0"/>
              <a:t>Step-3: </a:t>
            </a:r>
            <a:r>
              <a:rPr lang="en-GB" dirty="0"/>
              <a:t>Remove a vertex from the queue and then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GB" dirty="0"/>
              <a:t>Increment count of visited nodes by 1;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GB" dirty="0"/>
              <a:t>Decrease in-degree by 1 for all its </a:t>
            </a:r>
            <a:r>
              <a:rPr lang="en-GB" dirty="0" err="1"/>
              <a:t>neighboring</a:t>
            </a:r>
            <a:r>
              <a:rPr lang="en-GB" dirty="0"/>
              <a:t> nodes;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GB" dirty="0"/>
              <a:t>If in-degree of a </a:t>
            </a:r>
            <a:r>
              <a:rPr lang="en-GB" dirty="0" err="1"/>
              <a:t>neighboring</a:t>
            </a:r>
            <a:r>
              <a:rPr lang="en-GB" dirty="0"/>
              <a:t> node is reduced to zero, then add it to the queue;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b="1" dirty="0"/>
              <a:t>Step-4: </a:t>
            </a:r>
            <a:r>
              <a:rPr lang="en-GB" dirty="0"/>
              <a:t>Repeat Step-3 until </a:t>
            </a:r>
            <a:r>
              <a:rPr lang="en-GB" b="1" dirty="0"/>
              <a:t>the queue is empty;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b="1" dirty="0"/>
              <a:t>Step 5: </a:t>
            </a:r>
            <a:r>
              <a:rPr lang="en-GB" dirty="0"/>
              <a:t>If count of visited nodes is not equal to the number of nodes in the graph then the topological sort is not possible for the given graph.</a:t>
            </a:r>
          </a:p>
        </p:txBody>
      </p:sp>
    </p:spTree>
    <p:extLst>
      <p:ext uri="{BB962C8B-B14F-4D97-AF65-F5344CB8AC3E}">
        <p14:creationId xmlns:p14="http://schemas.microsoft.com/office/powerpoint/2010/main" val="36546591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Topological Sort: Using In-degree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C30882D-54EE-78DD-97D5-153BB7D9F92B}"/>
              </a:ext>
            </a:extLst>
          </p:cNvPr>
          <p:cNvSpPr/>
          <p:nvPr/>
        </p:nvSpPr>
        <p:spPr>
          <a:xfrm>
            <a:off x="2733368" y="237940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D7123EF-0623-FA58-ABEC-C4EE8E813D09}"/>
              </a:ext>
            </a:extLst>
          </p:cNvPr>
          <p:cNvSpPr/>
          <p:nvPr/>
        </p:nvSpPr>
        <p:spPr>
          <a:xfrm>
            <a:off x="3711677" y="237940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008D53-10D2-A205-DD42-73D34ECCE802}"/>
              </a:ext>
            </a:extLst>
          </p:cNvPr>
          <p:cNvSpPr/>
          <p:nvPr/>
        </p:nvSpPr>
        <p:spPr>
          <a:xfrm>
            <a:off x="4689986" y="237940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F733A4-C50C-7681-2A8D-C86D7D71E90E}"/>
              </a:ext>
            </a:extLst>
          </p:cNvPr>
          <p:cNvSpPr/>
          <p:nvPr/>
        </p:nvSpPr>
        <p:spPr>
          <a:xfrm>
            <a:off x="4689985" y="3731341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774E4A-57C5-3C7E-287B-EFA439D9D10D}"/>
              </a:ext>
            </a:extLst>
          </p:cNvPr>
          <p:cNvSpPr/>
          <p:nvPr/>
        </p:nvSpPr>
        <p:spPr>
          <a:xfrm>
            <a:off x="5501146" y="305045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D055F3-F6AC-15CC-DD8B-44787E3BC62B}"/>
              </a:ext>
            </a:extLst>
          </p:cNvPr>
          <p:cNvSpPr/>
          <p:nvPr/>
        </p:nvSpPr>
        <p:spPr>
          <a:xfrm>
            <a:off x="6534370" y="305045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52E4D9-538C-01E4-82D8-F04B742F8758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3087329" y="2566220"/>
            <a:ext cx="62434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EE97DC-5BC7-2BB1-3546-3A815AF95D90}"/>
              </a:ext>
            </a:extLst>
          </p:cNvPr>
          <p:cNvCxnSpPr/>
          <p:nvPr/>
        </p:nvCxnSpPr>
        <p:spPr>
          <a:xfrm>
            <a:off x="4065638" y="2566219"/>
            <a:ext cx="62434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FE1A6B-EEC9-1CB8-46F2-F04104EE6853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4866966" y="2753033"/>
            <a:ext cx="1" cy="978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70B005-5A08-8134-CFDC-879D87217FB4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4992111" y="2698317"/>
            <a:ext cx="560871" cy="4068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E42F25-D90B-B382-0B83-A7C5AF0ED7A0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4992110" y="3369367"/>
            <a:ext cx="560872" cy="4166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E2066B-E572-DFB4-9DBC-8DDA2DC6DBB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855107" y="3237269"/>
            <a:ext cx="67926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4F36CB-97DB-8FAB-AA92-1F0EAF9F115E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5043947" y="2566220"/>
            <a:ext cx="1542259" cy="5389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CF6A408-FA84-DCBE-761A-27EA3AEF372B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5043946" y="3369367"/>
            <a:ext cx="1542260" cy="5487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09A5B8-1F50-EEDB-6070-7345485BADEE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4013802" y="2698317"/>
            <a:ext cx="728019" cy="10877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5417852-B1D4-1D20-FCB1-08366A291310}"/>
              </a:ext>
            </a:extLst>
          </p:cNvPr>
          <p:cNvCxnSpPr>
            <a:cxnSpLocks/>
            <a:stCxn id="3" idx="5"/>
            <a:endCxn id="7" idx="2"/>
          </p:cNvCxnSpPr>
          <p:nvPr/>
        </p:nvCxnSpPr>
        <p:spPr>
          <a:xfrm>
            <a:off x="3035493" y="2698317"/>
            <a:ext cx="1654492" cy="12198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0719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Topological Sort: Using In-degree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C30882D-54EE-78DD-97D5-153BB7D9F92B}"/>
              </a:ext>
            </a:extLst>
          </p:cNvPr>
          <p:cNvSpPr/>
          <p:nvPr/>
        </p:nvSpPr>
        <p:spPr>
          <a:xfrm>
            <a:off x="2733368" y="237940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D7123EF-0623-FA58-ABEC-C4EE8E813D09}"/>
              </a:ext>
            </a:extLst>
          </p:cNvPr>
          <p:cNvSpPr/>
          <p:nvPr/>
        </p:nvSpPr>
        <p:spPr>
          <a:xfrm>
            <a:off x="3711677" y="237940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008D53-10D2-A205-DD42-73D34ECCE802}"/>
              </a:ext>
            </a:extLst>
          </p:cNvPr>
          <p:cNvSpPr/>
          <p:nvPr/>
        </p:nvSpPr>
        <p:spPr>
          <a:xfrm>
            <a:off x="4689986" y="237940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F733A4-C50C-7681-2A8D-C86D7D71E90E}"/>
              </a:ext>
            </a:extLst>
          </p:cNvPr>
          <p:cNvSpPr/>
          <p:nvPr/>
        </p:nvSpPr>
        <p:spPr>
          <a:xfrm>
            <a:off x="4689985" y="3731341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774E4A-57C5-3C7E-287B-EFA439D9D10D}"/>
              </a:ext>
            </a:extLst>
          </p:cNvPr>
          <p:cNvSpPr/>
          <p:nvPr/>
        </p:nvSpPr>
        <p:spPr>
          <a:xfrm>
            <a:off x="5501146" y="305045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D055F3-F6AC-15CC-DD8B-44787E3BC62B}"/>
              </a:ext>
            </a:extLst>
          </p:cNvPr>
          <p:cNvSpPr/>
          <p:nvPr/>
        </p:nvSpPr>
        <p:spPr>
          <a:xfrm>
            <a:off x="6534370" y="305045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52E4D9-538C-01E4-82D8-F04B742F8758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3087329" y="2566220"/>
            <a:ext cx="62434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EE97DC-5BC7-2BB1-3546-3A815AF95D90}"/>
              </a:ext>
            </a:extLst>
          </p:cNvPr>
          <p:cNvCxnSpPr/>
          <p:nvPr/>
        </p:nvCxnSpPr>
        <p:spPr>
          <a:xfrm>
            <a:off x="4065638" y="2566219"/>
            <a:ext cx="62434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FE1A6B-EEC9-1CB8-46F2-F04104EE6853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4866966" y="2753033"/>
            <a:ext cx="1" cy="978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70B005-5A08-8134-CFDC-879D87217FB4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4992111" y="2698317"/>
            <a:ext cx="560871" cy="4068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E42F25-D90B-B382-0B83-A7C5AF0ED7A0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4992110" y="3369367"/>
            <a:ext cx="560872" cy="4166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E2066B-E572-DFB4-9DBC-8DDA2DC6DBB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855107" y="3237269"/>
            <a:ext cx="67926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4F36CB-97DB-8FAB-AA92-1F0EAF9F115E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5043947" y="2566220"/>
            <a:ext cx="1542259" cy="5389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CF6A408-FA84-DCBE-761A-27EA3AEF372B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5043946" y="3369367"/>
            <a:ext cx="1542260" cy="5487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09A5B8-1F50-EEDB-6070-7345485BADEE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4013802" y="2698317"/>
            <a:ext cx="728019" cy="10877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5417852-B1D4-1D20-FCB1-08366A291310}"/>
              </a:ext>
            </a:extLst>
          </p:cNvPr>
          <p:cNvCxnSpPr>
            <a:cxnSpLocks/>
            <a:stCxn id="3" idx="5"/>
            <a:endCxn id="7" idx="2"/>
          </p:cNvCxnSpPr>
          <p:nvPr/>
        </p:nvCxnSpPr>
        <p:spPr>
          <a:xfrm>
            <a:off x="3035493" y="2698317"/>
            <a:ext cx="1654492" cy="12198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1C54BC-AE81-E70F-05A5-067AE4F8F639}"/>
              </a:ext>
            </a:extLst>
          </p:cNvPr>
          <p:cNvSpPr txBox="1"/>
          <p:nvPr/>
        </p:nvSpPr>
        <p:spPr>
          <a:xfrm>
            <a:off x="2268336" y="4689987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Queue: 0 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F5EECB-8386-54BC-569D-4BA0B46F236F}"/>
              </a:ext>
            </a:extLst>
          </p:cNvPr>
          <p:cNvSpPr txBox="1"/>
          <p:nvPr/>
        </p:nvSpPr>
        <p:spPr>
          <a:xfrm>
            <a:off x="5412950" y="4689987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degree </a:t>
            </a:r>
            <a:endParaRPr lang="en-GB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F679601-82CF-DB4E-45F7-5923E0CA0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263404"/>
              </p:ext>
            </p:extLst>
          </p:nvPr>
        </p:nvGraphicFramePr>
        <p:xfrm>
          <a:off x="6774788" y="4689233"/>
          <a:ext cx="4437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05">
                  <a:extLst>
                    <a:ext uri="{9D8B030D-6E8A-4147-A177-3AD203B41FA5}">
                      <a16:colId xmlns:a16="http://schemas.microsoft.com/office/drawing/2014/main" val="94144972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187786969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613601756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10441038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779203553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487932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72092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01F0C8C-2C8F-CFC5-EE8C-96C82A0D6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416439"/>
              </p:ext>
            </p:extLst>
          </p:nvPr>
        </p:nvGraphicFramePr>
        <p:xfrm>
          <a:off x="6774788" y="5067004"/>
          <a:ext cx="4437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05">
                  <a:extLst>
                    <a:ext uri="{9D8B030D-6E8A-4147-A177-3AD203B41FA5}">
                      <a16:colId xmlns:a16="http://schemas.microsoft.com/office/drawing/2014/main" val="94144972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187786969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613601756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10441038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779203553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487932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72092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32A9785-96C6-7088-CFD0-277114C0DE0C}"/>
              </a:ext>
            </a:extLst>
          </p:cNvPr>
          <p:cNvSpPr txBox="1"/>
          <p:nvPr/>
        </p:nvSpPr>
        <p:spPr>
          <a:xfrm>
            <a:off x="5412950" y="5491921"/>
            <a:ext cx="405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Sequence: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64254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Topological Sort: Using In-degree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D7123EF-0623-FA58-ABEC-C4EE8E813D09}"/>
              </a:ext>
            </a:extLst>
          </p:cNvPr>
          <p:cNvSpPr/>
          <p:nvPr/>
        </p:nvSpPr>
        <p:spPr>
          <a:xfrm>
            <a:off x="3711677" y="237940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008D53-10D2-A205-DD42-73D34ECCE802}"/>
              </a:ext>
            </a:extLst>
          </p:cNvPr>
          <p:cNvSpPr/>
          <p:nvPr/>
        </p:nvSpPr>
        <p:spPr>
          <a:xfrm>
            <a:off x="4689986" y="237940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F733A4-C50C-7681-2A8D-C86D7D71E90E}"/>
              </a:ext>
            </a:extLst>
          </p:cNvPr>
          <p:cNvSpPr/>
          <p:nvPr/>
        </p:nvSpPr>
        <p:spPr>
          <a:xfrm>
            <a:off x="4689985" y="3731341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774E4A-57C5-3C7E-287B-EFA439D9D10D}"/>
              </a:ext>
            </a:extLst>
          </p:cNvPr>
          <p:cNvSpPr/>
          <p:nvPr/>
        </p:nvSpPr>
        <p:spPr>
          <a:xfrm>
            <a:off x="5501146" y="305045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D055F3-F6AC-15CC-DD8B-44787E3BC62B}"/>
              </a:ext>
            </a:extLst>
          </p:cNvPr>
          <p:cNvSpPr/>
          <p:nvPr/>
        </p:nvSpPr>
        <p:spPr>
          <a:xfrm>
            <a:off x="6534370" y="305045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EE97DC-5BC7-2BB1-3546-3A815AF95D90}"/>
              </a:ext>
            </a:extLst>
          </p:cNvPr>
          <p:cNvCxnSpPr/>
          <p:nvPr/>
        </p:nvCxnSpPr>
        <p:spPr>
          <a:xfrm>
            <a:off x="4065638" y="2566219"/>
            <a:ext cx="62434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FE1A6B-EEC9-1CB8-46F2-F04104EE6853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4866966" y="2753033"/>
            <a:ext cx="1" cy="978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70B005-5A08-8134-CFDC-879D87217FB4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4992111" y="2698317"/>
            <a:ext cx="560871" cy="4068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E42F25-D90B-B382-0B83-A7C5AF0ED7A0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4992110" y="3369367"/>
            <a:ext cx="560872" cy="4166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E2066B-E572-DFB4-9DBC-8DDA2DC6DBB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855107" y="3237269"/>
            <a:ext cx="67926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4F36CB-97DB-8FAB-AA92-1F0EAF9F115E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5043947" y="2566220"/>
            <a:ext cx="1542259" cy="5389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CF6A408-FA84-DCBE-761A-27EA3AEF372B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5043946" y="3369367"/>
            <a:ext cx="1542260" cy="5487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09A5B8-1F50-EEDB-6070-7345485BADEE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4013802" y="2698317"/>
            <a:ext cx="728019" cy="10877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1C54BC-AE81-E70F-05A5-067AE4F8F639}"/>
              </a:ext>
            </a:extLst>
          </p:cNvPr>
          <p:cNvSpPr txBox="1"/>
          <p:nvPr/>
        </p:nvSpPr>
        <p:spPr>
          <a:xfrm>
            <a:off x="2268336" y="4689987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Queue: 1 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F5EECB-8386-54BC-569D-4BA0B46F236F}"/>
              </a:ext>
            </a:extLst>
          </p:cNvPr>
          <p:cNvSpPr txBox="1"/>
          <p:nvPr/>
        </p:nvSpPr>
        <p:spPr>
          <a:xfrm>
            <a:off x="5412950" y="4689987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degree </a:t>
            </a:r>
            <a:endParaRPr lang="en-GB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F679601-82CF-DB4E-45F7-5923E0CA0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695696"/>
              </p:ext>
            </p:extLst>
          </p:nvPr>
        </p:nvGraphicFramePr>
        <p:xfrm>
          <a:off x="6774788" y="4689233"/>
          <a:ext cx="4437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05">
                  <a:extLst>
                    <a:ext uri="{9D8B030D-6E8A-4147-A177-3AD203B41FA5}">
                      <a16:colId xmlns:a16="http://schemas.microsoft.com/office/drawing/2014/main" val="94144972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187786969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613601756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10441038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779203553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487932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72092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01F0C8C-2C8F-CFC5-EE8C-96C82A0D6E42}"/>
              </a:ext>
            </a:extLst>
          </p:cNvPr>
          <p:cNvGraphicFramePr>
            <a:graphicFrameLocks noGrp="1"/>
          </p:cNvGraphicFramePr>
          <p:nvPr/>
        </p:nvGraphicFramePr>
        <p:xfrm>
          <a:off x="6774788" y="5067004"/>
          <a:ext cx="4437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05">
                  <a:extLst>
                    <a:ext uri="{9D8B030D-6E8A-4147-A177-3AD203B41FA5}">
                      <a16:colId xmlns:a16="http://schemas.microsoft.com/office/drawing/2014/main" val="94144972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187786969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613601756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10441038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779203553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487932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72092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32A9785-96C6-7088-CFD0-277114C0DE0C}"/>
              </a:ext>
            </a:extLst>
          </p:cNvPr>
          <p:cNvSpPr txBox="1"/>
          <p:nvPr/>
        </p:nvSpPr>
        <p:spPr>
          <a:xfrm>
            <a:off x="5412950" y="5491921"/>
            <a:ext cx="405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Sequence: 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56360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Topological Sort: Using In-degree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008D53-10D2-A205-DD42-73D34ECCE802}"/>
              </a:ext>
            </a:extLst>
          </p:cNvPr>
          <p:cNvSpPr/>
          <p:nvPr/>
        </p:nvSpPr>
        <p:spPr>
          <a:xfrm>
            <a:off x="4689986" y="237940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F733A4-C50C-7681-2A8D-C86D7D71E90E}"/>
              </a:ext>
            </a:extLst>
          </p:cNvPr>
          <p:cNvSpPr/>
          <p:nvPr/>
        </p:nvSpPr>
        <p:spPr>
          <a:xfrm>
            <a:off x="4689985" y="3731341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774E4A-57C5-3C7E-287B-EFA439D9D10D}"/>
              </a:ext>
            </a:extLst>
          </p:cNvPr>
          <p:cNvSpPr/>
          <p:nvPr/>
        </p:nvSpPr>
        <p:spPr>
          <a:xfrm>
            <a:off x="5501146" y="305045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D055F3-F6AC-15CC-DD8B-44787E3BC62B}"/>
              </a:ext>
            </a:extLst>
          </p:cNvPr>
          <p:cNvSpPr/>
          <p:nvPr/>
        </p:nvSpPr>
        <p:spPr>
          <a:xfrm>
            <a:off x="6534370" y="305045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FE1A6B-EEC9-1CB8-46F2-F04104EE6853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4866966" y="2753033"/>
            <a:ext cx="1" cy="978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70B005-5A08-8134-CFDC-879D87217FB4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4992111" y="2698317"/>
            <a:ext cx="560871" cy="4068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E42F25-D90B-B382-0B83-A7C5AF0ED7A0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4992110" y="3369367"/>
            <a:ext cx="560872" cy="4166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E2066B-E572-DFB4-9DBC-8DDA2DC6DBB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855107" y="3237269"/>
            <a:ext cx="67926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4F36CB-97DB-8FAB-AA92-1F0EAF9F115E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5043947" y="2566220"/>
            <a:ext cx="1542259" cy="5389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CF6A408-FA84-DCBE-761A-27EA3AEF372B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5043946" y="3369367"/>
            <a:ext cx="1542260" cy="5487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1C54BC-AE81-E70F-05A5-067AE4F8F639}"/>
              </a:ext>
            </a:extLst>
          </p:cNvPr>
          <p:cNvSpPr txBox="1"/>
          <p:nvPr/>
        </p:nvSpPr>
        <p:spPr>
          <a:xfrm>
            <a:off x="2268336" y="4689987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Queue: 2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F5EECB-8386-54BC-569D-4BA0B46F236F}"/>
              </a:ext>
            </a:extLst>
          </p:cNvPr>
          <p:cNvSpPr txBox="1"/>
          <p:nvPr/>
        </p:nvSpPr>
        <p:spPr>
          <a:xfrm>
            <a:off x="5412950" y="4689987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degree </a:t>
            </a:r>
            <a:endParaRPr lang="en-GB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F679601-82CF-DB4E-45F7-5923E0CA0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191582"/>
              </p:ext>
            </p:extLst>
          </p:nvPr>
        </p:nvGraphicFramePr>
        <p:xfrm>
          <a:off x="6774788" y="4689233"/>
          <a:ext cx="4437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05">
                  <a:extLst>
                    <a:ext uri="{9D8B030D-6E8A-4147-A177-3AD203B41FA5}">
                      <a16:colId xmlns:a16="http://schemas.microsoft.com/office/drawing/2014/main" val="94144972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187786969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613601756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10441038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779203553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487932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72092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01F0C8C-2C8F-CFC5-EE8C-96C82A0D6E42}"/>
              </a:ext>
            </a:extLst>
          </p:cNvPr>
          <p:cNvGraphicFramePr>
            <a:graphicFrameLocks noGrp="1"/>
          </p:cNvGraphicFramePr>
          <p:nvPr/>
        </p:nvGraphicFramePr>
        <p:xfrm>
          <a:off x="6774788" y="5067004"/>
          <a:ext cx="4437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05">
                  <a:extLst>
                    <a:ext uri="{9D8B030D-6E8A-4147-A177-3AD203B41FA5}">
                      <a16:colId xmlns:a16="http://schemas.microsoft.com/office/drawing/2014/main" val="94144972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187786969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613601756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10441038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779203553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487932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72092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32A9785-96C6-7088-CFD0-277114C0DE0C}"/>
              </a:ext>
            </a:extLst>
          </p:cNvPr>
          <p:cNvSpPr txBox="1"/>
          <p:nvPr/>
        </p:nvSpPr>
        <p:spPr>
          <a:xfrm>
            <a:off x="5412950" y="5491921"/>
            <a:ext cx="405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Sequence: 0  1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4630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Breadth-First Search (BFS)</a:t>
            </a:r>
          </a:p>
        </p:txBody>
      </p:sp>
      <p:sp>
        <p:nvSpPr>
          <p:cNvPr id="3" name="Text Box 31">
            <a:extLst>
              <a:ext uri="{FF2B5EF4-FFF2-40B4-BE49-F238E27FC236}">
                <a16:creationId xmlns:a16="http://schemas.microsoft.com/office/drawing/2014/main" id="{49CB113B-D5EC-4BBB-4384-F43B78924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286" y="2003816"/>
            <a:ext cx="10070114" cy="2256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We divide the vertices into two categories:</a:t>
            </a:r>
          </a:p>
          <a:p>
            <a:pPr marL="1028700"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Visited and</a:t>
            </a:r>
          </a:p>
          <a:p>
            <a:pPr marL="1028700"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Not visited.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Initially all vertices will be not visited.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BFS uses a queue data structure for traversal. </a:t>
            </a:r>
          </a:p>
          <a:p>
            <a:pPr lvl="1" indent="0" algn="just">
              <a:lnSpc>
                <a:spcPct val="150000"/>
              </a:lnSpc>
            </a:pP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9974244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Topological Sort: Using In-degree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F733A4-C50C-7681-2A8D-C86D7D71E90E}"/>
              </a:ext>
            </a:extLst>
          </p:cNvPr>
          <p:cNvSpPr/>
          <p:nvPr/>
        </p:nvSpPr>
        <p:spPr>
          <a:xfrm>
            <a:off x="4689985" y="3731341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774E4A-57C5-3C7E-287B-EFA439D9D10D}"/>
              </a:ext>
            </a:extLst>
          </p:cNvPr>
          <p:cNvSpPr/>
          <p:nvPr/>
        </p:nvSpPr>
        <p:spPr>
          <a:xfrm>
            <a:off x="5501146" y="305045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D055F3-F6AC-15CC-DD8B-44787E3BC62B}"/>
              </a:ext>
            </a:extLst>
          </p:cNvPr>
          <p:cNvSpPr/>
          <p:nvPr/>
        </p:nvSpPr>
        <p:spPr>
          <a:xfrm>
            <a:off x="6534370" y="305045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E42F25-D90B-B382-0B83-A7C5AF0ED7A0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4992110" y="3369367"/>
            <a:ext cx="560872" cy="4166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E2066B-E572-DFB4-9DBC-8DDA2DC6DBB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855107" y="3237269"/>
            <a:ext cx="67926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CF6A408-FA84-DCBE-761A-27EA3AEF372B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5043946" y="3369367"/>
            <a:ext cx="1542260" cy="5487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1C54BC-AE81-E70F-05A5-067AE4F8F639}"/>
              </a:ext>
            </a:extLst>
          </p:cNvPr>
          <p:cNvSpPr txBox="1"/>
          <p:nvPr/>
        </p:nvSpPr>
        <p:spPr>
          <a:xfrm>
            <a:off x="2268336" y="4689987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Queue: 3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F5EECB-8386-54BC-569D-4BA0B46F236F}"/>
              </a:ext>
            </a:extLst>
          </p:cNvPr>
          <p:cNvSpPr txBox="1"/>
          <p:nvPr/>
        </p:nvSpPr>
        <p:spPr>
          <a:xfrm>
            <a:off x="5412950" y="4689987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degree </a:t>
            </a:r>
            <a:endParaRPr lang="en-GB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F679601-82CF-DB4E-45F7-5923E0CA0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143285"/>
              </p:ext>
            </p:extLst>
          </p:nvPr>
        </p:nvGraphicFramePr>
        <p:xfrm>
          <a:off x="6774788" y="4689233"/>
          <a:ext cx="4437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05">
                  <a:extLst>
                    <a:ext uri="{9D8B030D-6E8A-4147-A177-3AD203B41FA5}">
                      <a16:colId xmlns:a16="http://schemas.microsoft.com/office/drawing/2014/main" val="94144972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187786969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613601756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10441038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779203553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487932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72092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01F0C8C-2C8F-CFC5-EE8C-96C82A0D6E42}"/>
              </a:ext>
            </a:extLst>
          </p:cNvPr>
          <p:cNvGraphicFramePr>
            <a:graphicFrameLocks noGrp="1"/>
          </p:cNvGraphicFramePr>
          <p:nvPr/>
        </p:nvGraphicFramePr>
        <p:xfrm>
          <a:off x="6774788" y="5067004"/>
          <a:ext cx="4437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05">
                  <a:extLst>
                    <a:ext uri="{9D8B030D-6E8A-4147-A177-3AD203B41FA5}">
                      <a16:colId xmlns:a16="http://schemas.microsoft.com/office/drawing/2014/main" val="94144972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187786969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613601756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10441038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779203553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487932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72092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32A9785-96C6-7088-CFD0-277114C0DE0C}"/>
              </a:ext>
            </a:extLst>
          </p:cNvPr>
          <p:cNvSpPr txBox="1"/>
          <p:nvPr/>
        </p:nvSpPr>
        <p:spPr>
          <a:xfrm>
            <a:off x="5412950" y="5491921"/>
            <a:ext cx="405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Sequence: 0  1  2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62981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Topological Sort: Using In-degree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774E4A-57C5-3C7E-287B-EFA439D9D10D}"/>
              </a:ext>
            </a:extLst>
          </p:cNvPr>
          <p:cNvSpPr/>
          <p:nvPr/>
        </p:nvSpPr>
        <p:spPr>
          <a:xfrm>
            <a:off x="5501146" y="305045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D055F3-F6AC-15CC-DD8B-44787E3BC62B}"/>
              </a:ext>
            </a:extLst>
          </p:cNvPr>
          <p:cNvSpPr/>
          <p:nvPr/>
        </p:nvSpPr>
        <p:spPr>
          <a:xfrm>
            <a:off x="6534370" y="305045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GB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E2066B-E572-DFB4-9DBC-8DDA2DC6DBB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855107" y="3237269"/>
            <a:ext cx="67926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1C54BC-AE81-E70F-05A5-067AE4F8F639}"/>
              </a:ext>
            </a:extLst>
          </p:cNvPr>
          <p:cNvSpPr txBox="1"/>
          <p:nvPr/>
        </p:nvSpPr>
        <p:spPr>
          <a:xfrm>
            <a:off x="2268336" y="4689987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Queue: 4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F5EECB-8386-54BC-569D-4BA0B46F236F}"/>
              </a:ext>
            </a:extLst>
          </p:cNvPr>
          <p:cNvSpPr txBox="1"/>
          <p:nvPr/>
        </p:nvSpPr>
        <p:spPr>
          <a:xfrm>
            <a:off x="5412950" y="4689987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degree </a:t>
            </a:r>
            <a:endParaRPr lang="en-GB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F679601-82CF-DB4E-45F7-5923E0CA0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799375"/>
              </p:ext>
            </p:extLst>
          </p:nvPr>
        </p:nvGraphicFramePr>
        <p:xfrm>
          <a:off x="6774788" y="4689233"/>
          <a:ext cx="4437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05">
                  <a:extLst>
                    <a:ext uri="{9D8B030D-6E8A-4147-A177-3AD203B41FA5}">
                      <a16:colId xmlns:a16="http://schemas.microsoft.com/office/drawing/2014/main" val="94144972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187786969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613601756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10441038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779203553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487932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72092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01F0C8C-2C8F-CFC5-EE8C-96C82A0D6E42}"/>
              </a:ext>
            </a:extLst>
          </p:cNvPr>
          <p:cNvGraphicFramePr>
            <a:graphicFrameLocks noGrp="1"/>
          </p:cNvGraphicFramePr>
          <p:nvPr/>
        </p:nvGraphicFramePr>
        <p:xfrm>
          <a:off x="6774788" y="5067004"/>
          <a:ext cx="4437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05">
                  <a:extLst>
                    <a:ext uri="{9D8B030D-6E8A-4147-A177-3AD203B41FA5}">
                      <a16:colId xmlns:a16="http://schemas.microsoft.com/office/drawing/2014/main" val="94144972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187786969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613601756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10441038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779203553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487932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72092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32A9785-96C6-7088-CFD0-277114C0DE0C}"/>
              </a:ext>
            </a:extLst>
          </p:cNvPr>
          <p:cNvSpPr txBox="1"/>
          <p:nvPr/>
        </p:nvSpPr>
        <p:spPr>
          <a:xfrm>
            <a:off x="5412950" y="5491921"/>
            <a:ext cx="405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Sequence: 0  1  2  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78394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Topological Sort: Using In-degree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D055F3-F6AC-15CC-DD8B-44787E3BC62B}"/>
              </a:ext>
            </a:extLst>
          </p:cNvPr>
          <p:cNvSpPr/>
          <p:nvPr/>
        </p:nvSpPr>
        <p:spPr>
          <a:xfrm>
            <a:off x="6534370" y="305045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1C54BC-AE81-E70F-05A5-067AE4F8F639}"/>
              </a:ext>
            </a:extLst>
          </p:cNvPr>
          <p:cNvSpPr txBox="1"/>
          <p:nvPr/>
        </p:nvSpPr>
        <p:spPr>
          <a:xfrm>
            <a:off x="2268336" y="4689987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Queue: 5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F5EECB-8386-54BC-569D-4BA0B46F236F}"/>
              </a:ext>
            </a:extLst>
          </p:cNvPr>
          <p:cNvSpPr txBox="1"/>
          <p:nvPr/>
        </p:nvSpPr>
        <p:spPr>
          <a:xfrm>
            <a:off x="5412950" y="4689987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degree </a:t>
            </a:r>
            <a:endParaRPr lang="en-GB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F679601-82CF-DB4E-45F7-5923E0CA0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800000"/>
              </p:ext>
            </p:extLst>
          </p:nvPr>
        </p:nvGraphicFramePr>
        <p:xfrm>
          <a:off x="6774788" y="4689233"/>
          <a:ext cx="4437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05">
                  <a:extLst>
                    <a:ext uri="{9D8B030D-6E8A-4147-A177-3AD203B41FA5}">
                      <a16:colId xmlns:a16="http://schemas.microsoft.com/office/drawing/2014/main" val="94144972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187786969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613601756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10441038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779203553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487932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72092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01F0C8C-2C8F-CFC5-EE8C-96C82A0D6E42}"/>
              </a:ext>
            </a:extLst>
          </p:cNvPr>
          <p:cNvGraphicFramePr>
            <a:graphicFrameLocks noGrp="1"/>
          </p:cNvGraphicFramePr>
          <p:nvPr/>
        </p:nvGraphicFramePr>
        <p:xfrm>
          <a:off x="6774788" y="5067004"/>
          <a:ext cx="4437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05">
                  <a:extLst>
                    <a:ext uri="{9D8B030D-6E8A-4147-A177-3AD203B41FA5}">
                      <a16:colId xmlns:a16="http://schemas.microsoft.com/office/drawing/2014/main" val="94144972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187786969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613601756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10441038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779203553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487932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72092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32A9785-96C6-7088-CFD0-277114C0DE0C}"/>
              </a:ext>
            </a:extLst>
          </p:cNvPr>
          <p:cNvSpPr txBox="1"/>
          <p:nvPr/>
        </p:nvSpPr>
        <p:spPr>
          <a:xfrm>
            <a:off x="5412950" y="5491921"/>
            <a:ext cx="405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Sequence: 0  1  2  3  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03480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Topological Sort: Using In-degree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1C54BC-AE81-E70F-05A5-067AE4F8F639}"/>
              </a:ext>
            </a:extLst>
          </p:cNvPr>
          <p:cNvSpPr txBox="1"/>
          <p:nvPr/>
        </p:nvSpPr>
        <p:spPr>
          <a:xfrm>
            <a:off x="2268336" y="4689987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Queue: 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F5EECB-8386-54BC-569D-4BA0B46F236F}"/>
              </a:ext>
            </a:extLst>
          </p:cNvPr>
          <p:cNvSpPr txBox="1"/>
          <p:nvPr/>
        </p:nvSpPr>
        <p:spPr>
          <a:xfrm>
            <a:off x="5412950" y="4689987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degree </a:t>
            </a:r>
            <a:endParaRPr lang="en-GB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F679601-82CF-DB4E-45F7-5923E0CA0AFE}"/>
              </a:ext>
            </a:extLst>
          </p:cNvPr>
          <p:cNvGraphicFramePr>
            <a:graphicFrameLocks noGrp="1"/>
          </p:cNvGraphicFramePr>
          <p:nvPr/>
        </p:nvGraphicFramePr>
        <p:xfrm>
          <a:off x="6774788" y="4689233"/>
          <a:ext cx="4437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05">
                  <a:extLst>
                    <a:ext uri="{9D8B030D-6E8A-4147-A177-3AD203B41FA5}">
                      <a16:colId xmlns:a16="http://schemas.microsoft.com/office/drawing/2014/main" val="94144972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187786969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613601756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10441038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779203553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487932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72092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01F0C8C-2C8F-CFC5-EE8C-96C82A0D6E42}"/>
              </a:ext>
            </a:extLst>
          </p:cNvPr>
          <p:cNvGraphicFramePr>
            <a:graphicFrameLocks noGrp="1"/>
          </p:cNvGraphicFramePr>
          <p:nvPr/>
        </p:nvGraphicFramePr>
        <p:xfrm>
          <a:off x="6774788" y="5067004"/>
          <a:ext cx="4437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05">
                  <a:extLst>
                    <a:ext uri="{9D8B030D-6E8A-4147-A177-3AD203B41FA5}">
                      <a16:colId xmlns:a16="http://schemas.microsoft.com/office/drawing/2014/main" val="94144972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187786969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613601756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10441038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779203553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487932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72092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32A9785-96C6-7088-CFD0-277114C0DE0C}"/>
              </a:ext>
            </a:extLst>
          </p:cNvPr>
          <p:cNvSpPr txBox="1"/>
          <p:nvPr/>
        </p:nvSpPr>
        <p:spPr>
          <a:xfrm>
            <a:off x="5412950" y="5491921"/>
            <a:ext cx="405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Sequence: 0  1  2  3  4 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15299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Topological Sort: Using In-degree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107AA-41F6-462F-6C4A-E36AF0DAC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810" y="1909129"/>
            <a:ext cx="4808380" cy="42896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52E8EB-7CC0-62CA-E23D-93307884B275}"/>
              </a:ext>
            </a:extLst>
          </p:cNvPr>
          <p:cNvSpPr txBox="1"/>
          <p:nvPr/>
        </p:nvSpPr>
        <p:spPr>
          <a:xfrm>
            <a:off x="6241351" y="5737097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??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712214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6581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BFS - Algorithm</a:t>
            </a:r>
          </a:p>
        </p:txBody>
      </p:sp>
      <p:sp>
        <p:nvSpPr>
          <p:cNvPr id="3" name="Text Box 31">
            <a:extLst>
              <a:ext uri="{FF2B5EF4-FFF2-40B4-BE49-F238E27FC236}">
                <a16:creationId xmlns:a16="http://schemas.microsoft.com/office/drawing/2014/main" id="{49CB113B-D5EC-4BBB-4384-F43B78924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286" y="2003816"/>
            <a:ext cx="10070114" cy="3641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Let’s discuss the algorithm for the BFS:</a:t>
            </a:r>
          </a:p>
          <a:p>
            <a:pPr marL="57150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Initialization: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Enqueue the source node into the queue and mark it as visited.</a:t>
            </a:r>
          </a:p>
          <a:p>
            <a:pPr marL="57150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Exploration: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While the queue is not empty:</a:t>
            </a:r>
          </a:p>
          <a:p>
            <a:pPr marL="8572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Dequeue a node from the queue</a:t>
            </a:r>
          </a:p>
          <a:p>
            <a:pPr marL="8572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For each unvisited neighbor of the dequeued node:</a:t>
            </a:r>
          </a:p>
          <a:p>
            <a:pPr marL="1600200"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Enqueue the neighbor into the queue.</a:t>
            </a:r>
          </a:p>
          <a:p>
            <a:pPr marL="1600200"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Mark the neighbor as visited.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57150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Termination: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Repeat step 2 until the queue is empty. </a:t>
            </a:r>
          </a:p>
          <a:p>
            <a:pPr lvl="1" indent="0" algn="just">
              <a:lnSpc>
                <a:spcPct val="150000"/>
              </a:lnSpc>
            </a:pP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5C7C3-90B0-D9C4-01EE-84DA714B1130}"/>
              </a:ext>
            </a:extLst>
          </p:cNvPr>
          <p:cNvSpPr txBox="1"/>
          <p:nvPr/>
        </p:nvSpPr>
        <p:spPr>
          <a:xfrm>
            <a:off x="900242" y="5645519"/>
            <a:ext cx="10944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algorithm ensures that all nodes in the graph are visited in a breadth-first manner, starting from a source vertex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07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BFS -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4B1F19-7906-4426-C824-A7F87E03B5CB}"/>
                  </a:ext>
                </a:extLst>
              </p:cNvPr>
              <p:cNvSpPr txBox="1"/>
              <p:nvPr/>
            </p:nvSpPr>
            <p:spPr>
              <a:xfrm>
                <a:off x="6634065" y="1679096"/>
                <a:ext cx="497967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BFS (G, </a:t>
                </a:r>
                <a:r>
                  <a:rPr lang="en-US" dirty="0" err="1"/>
                  <a:t>src</a:t>
                </a:r>
                <a:r>
                  <a:rPr lang="en-US" dirty="0"/>
                  <a:t>) {</a:t>
                </a:r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do</a:t>
                </a:r>
              </a:p>
              <a:p>
                <a:r>
                  <a:rPr lang="en-US" dirty="0"/>
                  <a:t>            𝑣𝑖𝑠𝑖𝑡𝑒𝑑[𝑣]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False      </a:t>
                </a:r>
              </a:p>
              <a:p>
                <a:r>
                  <a:rPr lang="en-US" dirty="0"/>
                  <a:t>      enqueue(Q, </a:t>
                </a:r>
                <a:r>
                  <a:rPr lang="en-US" dirty="0" err="1"/>
                  <a:t>src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      𝑣𝑖𝑠𝑖𝑡𝑒𝑑[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𝑠𝑟𝑐</m:t>
                    </m:r>
                  </m:oMath>
                </a14:m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True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𝑝𝑎𝑟𝑒𝑛𝑡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𝑠𝑟𝑐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-1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𝑑𝑒𝑝𝑡h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𝑠𝑟𝑐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while Q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 do</a:t>
                </a:r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dequeue(Q)</a:t>
                </a:r>
              </a:p>
              <a:p>
                <a:r>
                  <a:rPr lang="en-US" dirty="0"/>
                  <a:t>      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Adj[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do</a:t>
                </a:r>
              </a:p>
              <a:p>
                <a:r>
                  <a:rPr lang="en-US" dirty="0"/>
                  <a:t>              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False then</a:t>
                </a:r>
              </a:p>
              <a:p>
                <a:r>
                  <a:rPr lang="en-US" dirty="0"/>
                  <a:t>                        enqueue(Q, v)</a:t>
                </a:r>
              </a:p>
              <a:p>
                <a:r>
                  <a:rPr lang="en-US" dirty="0"/>
                  <a:t>                        𝑣𝑖𝑠𝑖𝑡𝑒𝑑[𝑣]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True </a:t>
                </a:r>
              </a:p>
              <a:p>
                <a:r>
                  <a:rPr lang="en-US" dirty="0"/>
                  <a:t>	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𝑝𝑎𝑟𝑒𝑛𝑡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𝑑𝑒𝑝𝑡h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𝑑𝑒𝑝𝑡h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}</a:t>
                </a:r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4B1F19-7906-4426-C824-A7F87E03B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065" y="1679096"/>
                <a:ext cx="4979670" cy="4524315"/>
              </a:xfrm>
              <a:prstGeom prst="rect">
                <a:avLst/>
              </a:prstGeom>
              <a:blipFill>
                <a:blip r:embed="rId2"/>
                <a:stretch>
                  <a:fillRect l="-979" t="-673" b="-1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31">
            <a:extLst>
              <a:ext uri="{FF2B5EF4-FFF2-40B4-BE49-F238E27FC236}">
                <a16:creationId xmlns:a16="http://schemas.microsoft.com/office/drawing/2014/main" id="{B676F308-CB31-87DE-BD87-C5AD7D360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376" y="1679096"/>
            <a:ext cx="5409473" cy="4749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5715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Initialization: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Enqueue the source node into the queue and mark it as visited.</a:t>
            </a:r>
          </a:p>
          <a:p>
            <a:pPr marL="5715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Exploration: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While the queue is not empty:</a:t>
            </a:r>
          </a:p>
          <a:p>
            <a:pPr marL="8572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Dequeue a node from the queue</a:t>
            </a:r>
          </a:p>
          <a:p>
            <a:pPr marL="8572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For each unvisited neighbor of the dequeued node:</a:t>
            </a:r>
          </a:p>
          <a:p>
            <a:pPr marL="1600200"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Enqueue the neighbor into the queue.</a:t>
            </a:r>
          </a:p>
          <a:p>
            <a:pPr marL="1600200"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Mark the neighbor as visited.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5715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Termination: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Repeat step 2 until the queue is empty. </a:t>
            </a:r>
          </a:p>
          <a:p>
            <a:pPr lvl="1" indent="0">
              <a:lnSpc>
                <a:spcPct val="150000"/>
              </a:lnSpc>
            </a:pP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01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BFS – Algorithm (Time Complexity)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4B1F19-7906-4426-C824-A7F87E03B5CB}"/>
                  </a:ext>
                </a:extLst>
              </p:cNvPr>
              <p:cNvSpPr txBox="1"/>
              <p:nvPr/>
            </p:nvSpPr>
            <p:spPr>
              <a:xfrm>
                <a:off x="1342103" y="1824926"/>
                <a:ext cx="10271632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BFS (G, </a:t>
                </a:r>
                <a:r>
                  <a:rPr lang="en-US" dirty="0" err="1"/>
                  <a:t>src</a:t>
                </a:r>
                <a:r>
                  <a:rPr lang="en-US" dirty="0"/>
                  <a:t>) {</a:t>
                </a:r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do</a:t>
                </a:r>
              </a:p>
              <a:p>
                <a:r>
                  <a:rPr lang="en-US" dirty="0"/>
                  <a:t>            𝑣𝑖𝑠𝑖𝑡𝑒𝑑[𝑣]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False</a:t>
                </a:r>
              </a:p>
              <a:p>
                <a:r>
                  <a:rPr lang="en-US" dirty="0"/>
                  <a:t>      enqueue(Q, </a:t>
                </a:r>
                <a:r>
                  <a:rPr lang="en-US" dirty="0" err="1"/>
                  <a:t>src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      𝑣𝑖𝑠𝑖𝑡𝑒𝑑[</a:t>
                </a:r>
                <a:r>
                  <a:rPr lang="en-US" dirty="0" err="1"/>
                  <a:t>src</a:t>
                </a:r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True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𝑝𝑎𝑟𝑒𝑛𝑡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𝑠𝑟𝑐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-1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𝑑𝑒𝑝𝑡h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𝑠𝑟𝑐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while Q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 do</a:t>
                </a:r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dequeue(Q)</a:t>
                </a:r>
              </a:p>
              <a:p>
                <a:r>
                  <a:rPr lang="en-US" dirty="0"/>
                  <a:t>      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Adj[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do</a:t>
                </a:r>
              </a:p>
              <a:p>
                <a:r>
                  <a:rPr lang="en-US" dirty="0"/>
                  <a:t>              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False then</a:t>
                </a:r>
              </a:p>
              <a:p>
                <a:r>
                  <a:rPr lang="en-US" dirty="0"/>
                  <a:t>                        𝑣𝑖𝑠𝑖𝑡𝑒𝑑[𝑣]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True</a:t>
                </a:r>
              </a:p>
              <a:p>
                <a:r>
                  <a:rPr lang="en-US" dirty="0"/>
                  <a:t>                        enqueue(Q, v)</a:t>
                </a:r>
              </a:p>
              <a:p>
                <a:r>
                  <a:rPr lang="en-US" dirty="0"/>
                  <a:t>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𝑝𝑎𝑟𝑒𝑛𝑡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𝑑𝑒𝑝𝑡h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𝑑𝑒𝑝𝑡h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}</a:t>
                </a:r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4B1F19-7906-4426-C824-A7F87E03B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103" y="1824926"/>
                <a:ext cx="10271632" cy="4524315"/>
              </a:xfrm>
              <a:prstGeom prst="rect">
                <a:avLst/>
              </a:prstGeom>
              <a:blipFill>
                <a:blip r:embed="rId2"/>
                <a:stretch>
                  <a:fillRect l="-475" t="-673" b="-1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3167DF-EFE9-7551-F71F-20B040179805}"/>
              </a:ext>
            </a:extLst>
          </p:cNvPr>
          <p:cNvCxnSpPr>
            <a:cxnSpLocks/>
          </p:cNvCxnSpPr>
          <p:nvPr/>
        </p:nvCxnSpPr>
        <p:spPr>
          <a:xfrm flipH="1" flipV="1">
            <a:off x="3994030" y="2277374"/>
            <a:ext cx="2872596" cy="4485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40DF8E-2154-B336-CB7D-A351F8357AC2}"/>
              </a:ext>
            </a:extLst>
          </p:cNvPr>
          <p:cNvSpPr txBox="1"/>
          <p:nvPr/>
        </p:nvSpPr>
        <p:spPr>
          <a:xfrm>
            <a:off x="7047781" y="2541281"/>
            <a:ext cx="2486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Touch every vertex: O(V)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62CC1D-B895-FB9B-851B-ACAA5B4639A8}"/>
              </a:ext>
            </a:extLst>
          </p:cNvPr>
          <p:cNvCxnSpPr>
            <a:cxnSpLocks/>
          </p:cNvCxnSpPr>
          <p:nvPr/>
        </p:nvCxnSpPr>
        <p:spPr>
          <a:xfrm flipH="1">
            <a:off x="3726664" y="3926444"/>
            <a:ext cx="3321117" cy="2596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9A47F0E-5877-1087-A461-1B997D309DD1}"/>
              </a:ext>
            </a:extLst>
          </p:cNvPr>
          <p:cNvSpPr txBox="1"/>
          <p:nvPr/>
        </p:nvSpPr>
        <p:spPr>
          <a:xfrm>
            <a:off x="7047781" y="3741778"/>
            <a:ext cx="351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Every vertex, but only once. (Why?)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57EAA1-7E3B-5CCB-5F6A-E395C8A6BB35}"/>
              </a:ext>
            </a:extLst>
          </p:cNvPr>
          <p:cNvCxnSpPr>
            <a:cxnSpLocks/>
          </p:cNvCxnSpPr>
          <p:nvPr/>
        </p:nvCxnSpPr>
        <p:spPr>
          <a:xfrm flipH="1" flipV="1">
            <a:off x="4175185" y="4440235"/>
            <a:ext cx="3303917" cy="28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D7A698-16F1-60EE-FAD7-F7E02BB51522}"/>
                  </a:ext>
                </a:extLst>
              </p:cNvPr>
              <p:cNvSpPr txBox="1"/>
              <p:nvPr/>
            </p:nvSpPr>
            <p:spPr>
              <a:xfrm>
                <a:off x="7565261" y="4133311"/>
                <a:ext cx="2740237" cy="7350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𝑑𝑒𝑔𝑟𝑒𝑒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D7A698-16F1-60EE-FAD7-F7E02BB51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261" y="4133311"/>
                <a:ext cx="2740237" cy="7350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30F47996-66D2-C1DD-647D-E0F8114E6FD5}"/>
              </a:ext>
            </a:extLst>
          </p:cNvPr>
          <p:cNvSpPr txBox="1"/>
          <p:nvPr/>
        </p:nvSpPr>
        <p:spPr>
          <a:xfrm>
            <a:off x="7047781" y="4942275"/>
            <a:ext cx="2016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Total running time: </a:t>
            </a:r>
          </a:p>
          <a:p>
            <a:r>
              <a:rPr lang="en-GB" dirty="0">
                <a:solidFill>
                  <a:srgbClr val="FF0000"/>
                </a:solidFill>
              </a:rPr>
              <a:t>O(V + E)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98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6" grpId="0"/>
      <p:bldP spid="18" grpId="0"/>
    </p:bldLst>
  </p:timing>
</p:sld>
</file>

<file path=ppt/theme/theme1.xml><?xml version="1.0" encoding="utf-8"?>
<a:theme xmlns:a="http://schemas.openxmlformats.org/drawingml/2006/main" name="Swapnil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apnil" id="{5D784A22-E3FE-414C-A0F8-91ADBFB46EC2}" vid="{872D0E90-6D7F-4EF3-AD0B-6E7EBD1D98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Swapnil</Template>
  <TotalTime>4247</TotalTime>
  <Words>4149</Words>
  <Application>Microsoft Office PowerPoint</Application>
  <PresentationFormat>Widescreen</PresentationFormat>
  <Paragraphs>1077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65</vt:i4>
      </vt:variant>
    </vt:vector>
  </HeadingPairs>
  <TitlesOfParts>
    <vt:vector size="77" baseType="lpstr">
      <vt:lpstr>Arial</vt:lpstr>
      <vt:lpstr>Bahnschrift</vt:lpstr>
      <vt:lpstr>Bell MT</vt:lpstr>
      <vt:lpstr>Calibri</vt:lpstr>
      <vt:lpstr>Cambria Math</vt:lpstr>
      <vt:lpstr>Courier New</vt:lpstr>
      <vt:lpstr>Georgia</vt:lpstr>
      <vt:lpstr>Segoe UI Symbol</vt:lpstr>
      <vt:lpstr>Times New Roman</vt:lpstr>
      <vt:lpstr>Wingdings</vt:lpstr>
      <vt:lpstr>Swapnil</vt:lpstr>
      <vt:lpstr>Office Theme</vt:lpstr>
      <vt:lpstr>Graph Searching Techniques Topological Sorting</vt:lpstr>
      <vt:lpstr>Graph Searching</vt:lpstr>
      <vt:lpstr>Level of a Graph</vt:lpstr>
      <vt:lpstr>Level of a Graph</vt:lpstr>
      <vt:lpstr>Breadth-First Search (BFS)</vt:lpstr>
      <vt:lpstr>Breadth-First Search (BFS)</vt:lpstr>
      <vt:lpstr>BFS - Algorithm</vt:lpstr>
      <vt:lpstr>BFS - Algorithm</vt:lpstr>
      <vt:lpstr>BFS – Algorithm (Time Complexity)</vt:lpstr>
      <vt:lpstr>BFS – Algorithm (Auxiliary Space Complexity)</vt:lpstr>
      <vt:lpstr>How Does the BFS Algorithm Work?</vt:lpstr>
      <vt:lpstr>How Does the BFS Algorithm Work?</vt:lpstr>
      <vt:lpstr>How Does the BFS Algorithm Work?</vt:lpstr>
      <vt:lpstr>How Does the BFS Algorithm Work?</vt:lpstr>
      <vt:lpstr>How Does the BFS Algorithm Work?</vt:lpstr>
      <vt:lpstr>How Does the BFS Algorithm Work?</vt:lpstr>
      <vt:lpstr>How Does the BFS Algorithm Work?</vt:lpstr>
      <vt:lpstr>How Does the BFS Algorithm Work?</vt:lpstr>
      <vt:lpstr>BFS – disconnected Graph</vt:lpstr>
      <vt:lpstr>BFS – Properties</vt:lpstr>
      <vt:lpstr>Depth-First Search</vt:lpstr>
      <vt:lpstr>DFS - Algorithm</vt:lpstr>
      <vt:lpstr>DFS – Algorithm (Time complexity analysis)</vt:lpstr>
      <vt:lpstr>DFS – Algorithm (Time complexity analysis)</vt:lpstr>
      <vt:lpstr>DFS – Algorithm (Time complexity analysis)</vt:lpstr>
      <vt:lpstr>DFS – Algorithm (Time complexity analysis)</vt:lpstr>
      <vt:lpstr>DFS – Algorithm (Space complexity analysis)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Directed Acyclic Graphs</vt:lpstr>
      <vt:lpstr>Topological Sort</vt:lpstr>
      <vt:lpstr>Precedence Example</vt:lpstr>
      <vt:lpstr>Why Acyclic?</vt:lpstr>
      <vt:lpstr>Topological Sort: Using In-degree</vt:lpstr>
      <vt:lpstr>Topological Sort: Using In-degree</vt:lpstr>
      <vt:lpstr>Topological Sort: Using In-degree</vt:lpstr>
      <vt:lpstr>Topological Sort: Using In-degree</vt:lpstr>
      <vt:lpstr>Topological Sort: Using In-degree</vt:lpstr>
      <vt:lpstr>Topological Sort: Using In-degree</vt:lpstr>
      <vt:lpstr>Topological Sort: Using In-degree</vt:lpstr>
      <vt:lpstr>Topological Sort: Using In-degree</vt:lpstr>
      <vt:lpstr>Topological Sort: Using In-degree</vt:lpstr>
      <vt:lpstr>Topological Sort: Using In-degree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</dc:title>
  <dc:creator>ACER</dc:creator>
  <cp:lastModifiedBy>Saifur Rahman</cp:lastModifiedBy>
  <cp:revision>445</cp:revision>
  <dcterms:created xsi:type="dcterms:W3CDTF">2021-09-27T14:31:20Z</dcterms:created>
  <dcterms:modified xsi:type="dcterms:W3CDTF">2024-09-01T16:53:31Z</dcterms:modified>
</cp:coreProperties>
</file>