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402" r:id="rId3"/>
    <p:sldId id="401" r:id="rId4"/>
    <p:sldId id="404" r:id="rId5"/>
    <p:sldId id="403" r:id="rId6"/>
    <p:sldId id="397" r:id="rId7"/>
    <p:sldId id="396" r:id="rId8"/>
    <p:sldId id="395" r:id="rId9"/>
    <p:sldId id="412" r:id="rId10"/>
    <p:sldId id="413" r:id="rId11"/>
    <p:sldId id="385" r:id="rId12"/>
    <p:sldId id="405" r:id="rId13"/>
    <p:sldId id="414" r:id="rId14"/>
    <p:sldId id="406" r:id="rId1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-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4DCD56A7-3A8E-FC43-AE15-EDD8D889BEA2}" type="datetime1">
              <a:rPr lang="en-US" smtClean="0"/>
              <a:t>1/22/15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03BA62F-713D-6A44-8907-D7F853BB8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1801C92A-23A5-484A-8DA0-D93B5418462F}" type="datetime1">
              <a:rPr lang="en-US" smtClean="0"/>
              <a:t>1/22/15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6EC9EA70-43F0-7F47-A7B3-2F997E270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20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AVL Trees</a:t>
            </a:r>
            <a:endParaRPr lang="en-US" sz="13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68A20C-2B1B-E24A-AFFC-1ECF1047759D}" type="datetime1">
              <a:rPr lang="en-US" sz="1300" smtClean="0"/>
              <a:t>1/22/15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4EA867-DC64-4A49-9CBD-D33E8A3A15ED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484288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B39A10-9236-EC44-936E-A3E9CA300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8CE209-7A30-064E-8CCE-B36358E47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FEB5C7-5ACD-0C44-A77E-04919B4C1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4A31D6-F584-6F43-9695-9F9D196C1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004C62-1069-374F-938E-3B1BBC111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3B5187-0B77-D247-88C3-C7919D23C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A850EE-DA27-604E-81B1-1CF32300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5943AE-2C7A-AF4B-B42D-7FBF66EB7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34EB19-0D75-6041-BC91-07F122360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9957C-D2B1-9046-8B63-9BE84EEBC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9E5020-D678-FC45-9BEB-C57EE987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A7C2EE-E1C2-B149-AA13-9591900DE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1B51804-18D7-254B-829A-CB9FDE1B3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84288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5AB5969-33D7-1D41-88DC-9E64AAE1CC27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441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Trees</a:t>
            </a:r>
          </a:p>
        </p:txBody>
      </p:sp>
      <p:grpSp>
        <p:nvGrpSpPr>
          <p:cNvPr id="16388" name="Group 402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16389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cxnSp>
          <p:nvCxnSpPr>
            <p:cNvPr id="16390" name="AutoShape 384"/>
            <p:cNvCxnSpPr>
              <a:cxnSpLocks noChangeShapeType="1"/>
              <a:stCxn id="16395" idx="0"/>
              <a:endCxn id="16389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AutoShape 385"/>
            <p:cNvCxnSpPr>
              <a:cxnSpLocks noChangeShapeType="1"/>
              <a:stCxn id="16392" idx="7"/>
              <a:endCxn id="16389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2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6393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394" name="AutoShape 388"/>
            <p:cNvCxnSpPr>
              <a:cxnSpLocks noChangeShapeType="1"/>
              <a:stCxn id="16393" idx="0"/>
              <a:endCxn id="16392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5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6396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397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398" name="AutoShape 392"/>
            <p:cNvCxnSpPr>
              <a:cxnSpLocks noChangeShapeType="1"/>
              <a:stCxn id="16397" idx="0"/>
              <a:endCxn id="16395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393"/>
            <p:cNvCxnSpPr>
              <a:cxnSpLocks noChangeShapeType="1"/>
              <a:stCxn id="16396" idx="0"/>
              <a:endCxn id="16395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0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6401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2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403" name="AutoShape 397"/>
            <p:cNvCxnSpPr>
              <a:cxnSpLocks noChangeShapeType="1"/>
              <a:stCxn id="16402" idx="0"/>
              <a:endCxn id="16400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398"/>
            <p:cNvCxnSpPr>
              <a:cxnSpLocks noChangeShapeType="1"/>
              <a:stCxn id="16401" idx="0"/>
              <a:endCxn id="16400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399"/>
            <p:cNvCxnSpPr>
              <a:cxnSpLocks noChangeShapeType="1"/>
              <a:stCxn id="16400" idx="0"/>
              <a:endCxn id="16392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6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16407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2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 smtClean="0"/>
              <a:t>Rebalance at a node violating the rank rule.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04C62-1069-374F-938E-3B1BBC1116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7086600" cy="26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5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6D3BEA-20A2-7947-9F7A-C085DFCC1BE5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Removal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121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Removal begins as in a binary search tree, which means the node removed will become an empty external node. Its parent, w, may cause an imbalance.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Example: 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2147888" y="2927350"/>
            <a:ext cx="2743200" cy="2755900"/>
            <a:chOff x="2112" y="1824"/>
            <a:chExt cx="1728" cy="1736"/>
          </a:xfrm>
        </p:grpSpPr>
        <p:sp>
          <p:nvSpPr>
            <p:cNvPr id="25642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5643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5644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5645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5646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5647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5648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5649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5650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1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2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3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4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5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6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7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58" name="AutoShape 21"/>
            <p:cNvCxnSpPr>
              <a:cxnSpLocks noChangeShapeType="1"/>
              <a:stCxn id="25642" idx="4"/>
              <a:endCxn id="25643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9" name="AutoShape 22"/>
            <p:cNvCxnSpPr>
              <a:cxnSpLocks noChangeShapeType="1"/>
              <a:stCxn id="25643" idx="4"/>
              <a:endCxn id="25650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0" name="AutoShape 23"/>
            <p:cNvCxnSpPr>
              <a:cxnSpLocks noChangeShapeType="1"/>
              <a:stCxn id="25643" idx="4"/>
              <a:endCxn id="25645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1" name="AutoShape 24"/>
            <p:cNvCxnSpPr>
              <a:cxnSpLocks noChangeShapeType="1"/>
              <a:stCxn id="25642" idx="4"/>
              <a:endCxn id="25649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2" name="AutoShape 25"/>
            <p:cNvCxnSpPr>
              <a:cxnSpLocks noChangeShapeType="1"/>
              <a:stCxn id="25644" idx="0"/>
              <a:endCxn id="25649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3" name="AutoShape 26"/>
            <p:cNvCxnSpPr>
              <a:cxnSpLocks noChangeShapeType="1"/>
              <a:stCxn id="25644" idx="4"/>
              <a:endCxn id="25647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4" name="AutoShape 27"/>
            <p:cNvCxnSpPr>
              <a:cxnSpLocks noChangeShapeType="1"/>
              <a:stCxn id="25646" idx="4"/>
              <a:endCxn id="25648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5" name="AutoShape 28"/>
            <p:cNvCxnSpPr>
              <a:cxnSpLocks noChangeShapeType="1"/>
              <a:stCxn id="25645" idx="4"/>
              <a:endCxn id="25651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6" name="AutoShape 29"/>
            <p:cNvCxnSpPr>
              <a:cxnSpLocks noChangeShapeType="1"/>
              <a:stCxn id="25645" idx="4"/>
              <a:endCxn id="25652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7" name="AutoShape 30"/>
            <p:cNvCxnSpPr>
              <a:cxnSpLocks noChangeShapeType="1"/>
              <a:stCxn id="25648" idx="4"/>
              <a:endCxn id="25653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8" name="AutoShape 31"/>
            <p:cNvCxnSpPr>
              <a:cxnSpLocks noChangeShapeType="1"/>
              <a:stCxn id="25648" idx="4"/>
              <a:endCxn id="25654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9" name="AutoShape 32"/>
            <p:cNvCxnSpPr>
              <a:cxnSpLocks noChangeShapeType="1"/>
              <a:stCxn id="25646" idx="4"/>
              <a:endCxn id="25674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0" name="AutoShape 33"/>
            <p:cNvCxnSpPr>
              <a:cxnSpLocks noChangeShapeType="1"/>
              <a:stCxn id="25644" idx="4"/>
              <a:endCxn id="25655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1" name="AutoShape 34"/>
            <p:cNvCxnSpPr>
              <a:cxnSpLocks noChangeShapeType="1"/>
              <a:stCxn id="25646" idx="0"/>
              <a:endCxn id="25649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2" name="AutoShape 35"/>
            <p:cNvCxnSpPr>
              <a:cxnSpLocks noChangeShapeType="1"/>
              <a:stCxn id="25647" idx="4"/>
              <a:endCxn id="25656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3" name="AutoShape 36"/>
            <p:cNvCxnSpPr>
              <a:cxnSpLocks noChangeShapeType="1"/>
              <a:stCxn id="25647" idx="4"/>
              <a:endCxn id="25657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4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5675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6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77" name="AutoShape 40"/>
            <p:cNvCxnSpPr>
              <a:cxnSpLocks noChangeShapeType="1"/>
              <a:stCxn id="25674" idx="4"/>
              <a:endCxn id="25675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8" name="AutoShape 41"/>
            <p:cNvCxnSpPr>
              <a:cxnSpLocks noChangeShapeType="1"/>
              <a:stCxn id="25674" idx="4"/>
              <a:endCxn id="25676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6" name="Oval 42"/>
          <p:cNvSpPr>
            <a:spLocks noChangeArrowheads="1"/>
          </p:cNvSpPr>
          <p:nvPr/>
        </p:nvSpPr>
        <p:spPr bwMode="auto">
          <a:xfrm>
            <a:off x="6107113" y="29273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5607" name="Oval 43"/>
          <p:cNvSpPr>
            <a:spLocks noChangeArrowheads="1"/>
          </p:cNvSpPr>
          <p:nvPr/>
        </p:nvSpPr>
        <p:spPr bwMode="auto">
          <a:xfrm>
            <a:off x="5573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5608" name="Oval 44"/>
          <p:cNvSpPr>
            <a:spLocks noChangeArrowheads="1"/>
          </p:cNvSpPr>
          <p:nvPr/>
        </p:nvSpPr>
        <p:spPr bwMode="auto">
          <a:xfrm>
            <a:off x="711358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5609" name="Oval 45"/>
          <p:cNvSpPr>
            <a:spLocks noChangeArrowheads="1"/>
          </p:cNvSpPr>
          <p:nvPr/>
        </p:nvSpPr>
        <p:spPr bwMode="auto">
          <a:xfrm>
            <a:off x="630713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5610" name="Oval 46"/>
          <p:cNvSpPr>
            <a:spLocks noChangeArrowheads="1"/>
          </p:cNvSpPr>
          <p:nvPr/>
        </p:nvSpPr>
        <p:spPr bwMode="auto">
          <a:xfrm>
            <a:off x="7316788" y="48958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5611" name="Oval 47"/>
          <p:cNvSpPr>
            <a:spLocks noChangeArrowheads="1"/>
          </p:cNvSpPr>
          <p:nvPr/>
        </p:nvSpPr>
        <p:spPr bwMode="auto">
          <a:xfrm>
            <a:off x="5954713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5612" name="Oval 48"/>
          <p:cNvSpPr>
            <a:spLocks noChangeArrowheads="1"/>
          </p:cNvSpPr>
          <p:nvPr/>
        </p:nvSpPr>
        <p:spPr bwMode="auto">
          <a:xfrm>
            <a:off x="6716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5613" name="Rectangle 49"/>
          <p:cNvSpPr>
            <a:spLocks noChangeArrowheads="1"/>
          </p:cNvSpPr>
          <p:nvPr/>
        </p:nvSpPr>
        <p:spPr bwMode="auto">
          <a:xfrm>
            <a:off x="55673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4" name="Rectangle 50"/>
          <p:cNvSpPr>
            <a:spLocks noChangeArrowheads="1"/>
          </p:cNvSpPr>
          <p:nvPr/>
        </p:nvSpPr>
        <p:spPr bwMode="auto">
          <a:xfrm>
            <a:off x="58721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51"/>
          <p:cNvSpPr>
            <a:spLocks noChangeArrowheads="1"/>
          </p:cNvSpPr>
          <p:nvPr/>
        </p:nvSpPr>
        <p:spPr bwMode="auto">
          <a:xfrm>
            <a:off x="59578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6" name="Rectangle 52"/>
          <p:cNvSpPr>
            <a:spLocks noChangeArrowheads="1"/>
          </p:cNvSpPr>
          <p:nvPr/>
        </p:nvSpPr>
        <p:spPr bwMode="auto">
          <a:xfrm>
            <a:off x="62626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7" name="Rectangle 53"/>
          <p:cNvSpPr>
            <a:spLocks noChangeArrowheads="1"/>
          </p:cNvSpPr>
          <p:nvPr/>
        </p:nvSpPr>
        <p:spPr bwMode="auto">
          <a:xfrm>
            <a:off x="7024688" y="49085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Rectangle 54"/>
          <p:cNvSpPr>
            <a:spLocks noChangeArrowheads="1"/>
          </p:cNvSpPr>
          <p:nvPr/>
        </p:nvSpPr>
        <p:spPr bwMode="auto">
          <a:xfrm>
            <a:off x="73294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9" name="Rectangle 55"/>
          <p:cNvSpPr>
            <a:spLocks noChangeArrowheads="1"/>
          </p:cNvSpPr>
          <p:nvPr/>
        </p:nvSpPr>
        <p:spPr bwMode="auto">
          <a:xfrm>
            <a:off x="76342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620" name="AutoShape 56"/>
          <p:cNvCxnSpPr>
            <a:cxnSpLocks noChangeShapeType="1"/>
            <a:stCxn id="25606" idx="4"/>
            <a:endCxn id="25607" idx="0"/>
          </p:cNvCxnSpPr>
          <p:nvPr/>
        </p:nvCxnSpPr>
        <p:spPr bwMode="auto">
          <a:xfrm flipH="1">
            <a:off x="5797550" y="333057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57"/>
          <p:cNvCxnSpPr>
            <a:cxnSpLocks noChangeShapeType="1"/>
            <a:stCxn id="25607" idx="4"/>
            <a:endCxn id="25613" idx="0"/>
          </p:cNvCxnSpPr>
          <p:nvPr/>
        </p:nvCxnSpPr>
        <p:spPr bwMode="auto">
          <a:xfrm flipH="1">
            <a:off x="5643563" y="394017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58"/>
          <p:cNvCxnSpPr>
            <a:cxnSpLocks noChangeShapeType="1"/>
            <a:stCxn id="25607" idx="4"/>
            <a:endCxn id="25614" idx="0"/>
          </p:cNvCxnSpPr>
          <p:nvPr/>
        </p:nvCxnSpPr>
        <p:spPr bwMode="auto">
          <a:xfrm>
            <a:off x="5797550" y="394017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59"/>
          <p:cNvCxnSpPr>
            <a:cxnSpLocks noChangeShapeType="1"/>
            <a:stCxn id="25606" idx="4"/>
            <a:endCxn id="25612" idx="0"/>
          </p:cNvCxnSpPr>
          <p:nvPr/>
        </p:nvCxnSpPr>
        <p:spPr bwMode="auto">
          <a:xfrm>
            <a:off x="6330950" y="333057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60"/>
          <p:cNvCxnSpPr>
            <a:cxnSpLocks noChangeShapeType="1"/>
            <a:stCxn id="25608" idx="0"/>
            <a:endCxn id="25612" idx="4"/>
          </p:cNvCxnSpPr>
          <p:nvPr/>
        </p:nvCxnSpPr>
        <p:spPr bwMode="auto">
          <a:xfrm flipH="1" flipV="1">
            <a:off x="6940550" y="394017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61"/>
          <p:cNvCxnSpPr>
            <a:cxnSpLocks noChangeShapeType="1"/>
            <a:stCxn id="25608" idx="4"/>
            <a:endCxn id="25610" idx="0"/>
          </p:cNvCxnSpPr>
          <p:nvPr/>
        </p:nvCxnSpPr>
        <p:spPr bwMode="auto">
          <a:xfrm>
            <a:off x="7337425" y="462597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62"/>
          <p:cNvCxnSpPr>
            <a:cxnSpLocks noChangeShapeType="1"/>
            <a:stCxn id="25609" idx="4"/>
            <a:endCxn id="25611" idx="0"/>
          </p:cNvCxnSpPr>
          <p:nvPr/>
        </p:nvCxnSpPr>
        <p:spPr bwMode="auto">
          <a:xfrm flipH="1">
            <a:off x="6178550" y="462597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63"/>
          <p:cNvCxnSpPr>
            <a:cxnSpLocks noChangeShapeType="1"/>
            <a:stCxn id="25611" idx="4"/>
            <a:endCxn id="25615" idx="0"/>
          </p:cNvCxnSpPr>
          <p:nvPr/>
        </p:nvCxnSpPr>
        <p:spPr bwMode="auto">
          <a:xfrm flipH="1">
            <a:off x="6034088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64"/>
          <p:cNvCxnSpPr>
            <a:cxnSpLocks noChangeShapeType="1"/>
            <a:stCxn id="25611" idx="4"/>
            <a:endCxn id="25616" idx="0"/>
          </p:cNvCxnSpPr>
          <p:nvPr/>
        </p:nvCxnSpPr>
        <p:spPr bwMode="auto">
          <a:xfrm>
            <a:off x="6178550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65"/>
          <p:cNvCxnSpPr>
            <a:cxnSpLocks noChangeShapeType="1"/>
            <a:stCxn id="25609" idx="4"/>
            <a:endCxn id="25634" idx="0"/>
          </p:cNvCxnSpPr>
          <p:nvPr/>
        </p:nvCxnSpPr>
        <p:spPr bwMode="auto">
          <a:xfrm>
            <a:off x="6530975" y="462597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66"/>
          <p:cNvCxnSpPr>
            <a:cxnSpLocks noChangeShapeType="1"/>
            <a:stCxn id="25608" idx="4"/>
            <a:endCxn id="25617" idx="0"/>
          </p:cNvCxnSpPr>
          <p:nvPr/>
        </p:nvCxnSpPr>
        <p:spPr bwMode="auto">
          <a:xfrm flipH="1">
            <a:off x="7100888" y="462597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67"/>
          <p:cNvCxnSpPr>
            <a:cxnSpLocks noChangeShapeType="1"/>
            <a:stCxn id="25609" idx="0"/>
            <a:endCxn id="25612" idx="4"/>
          </p:cNvCxnSpPr>
          <p:nvPr/>
        </p:nvCxnSpPr>
        <p:spPr bwMode="auto">
          <a:xfrm flipV="1">
            <a:off x="6530975" y="394017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68"/>
          <p:cNvCxnSpPr>
            <a:cxnSpLocks noChangeShapeType="1"/>
            <a:stCxn id="25610" idx="4"/>
            <a:endCxn id="25618" idx="0"/>
          </p:cNvCxnSpPr>
          <p:nvPr/>
        </p:nvCxnSpPr>
        <p:spPr bwMode="auto">
          <a:xfrm flipH="1">
            <a:off x="7405688" y="529907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69"/>
          <p:cNvCxnSpPr>
            <a:cxnSpLocks noChangeShapeType="1"/>
            <a:stCxn id="25610" idx="4"/>
            <a:endCxn id="25619" idx="0"/>
          </p:cNvCxnSpPr>
          <p:nvPr/>
        </p:nvCxnSpPr>
        <p:spPr bwMode="auto">
          <a:xfrm>
            <a:off x="7540625" y="529907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4" name="Oval 70"/>
          <p:cNvSpPr>
            <a:spLocks noChangeArrowheads="1"/>
          </p:cNvSpPr>
          <p:nvPr/>
        </p:nvSpPr>
        <p:spPr bwMode="auto">
          <a:xfrm>
            <a:off x="6503988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5635" name="Rectangle 71"/>
          <p:cNvSpPr>
            <a:spLocks noChangeArrowheads="1"/>
          </p:cNvSpPr>
          <p:nvPr/>
        </p:nvSpPr>
        <p:spPr bwMode="auto">
          <a:xfrm>
            <a:off x="65071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6" name="Rectangle 72"/>
          <p:cNvSpPr>
            <a:spLocks noChangeArrowheads="1"/>
          </p:cNvSpPr>
          <p:nvPr/>
        </p:nvSpPr>
        <p:spPr bwMode="auto">
          <a:xfrm>
            <a:off x="68119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637" name="AutoShape 73"/>
          <p:cNvCxnSpPr>
            <a:cxnSpLocks noChangeShapeType="1"/>
            <a:stCxn id="25634" idx="4"/>
            <a:endCxn id="25635" idx="0"/>
          </p:cNvCxnSpPr>
          <p:nvPr/>
        </p:nvCxnSpPr>
        <p:spPr bwMode="auto">
          <a:xfrm flipH="1">
            <a:off x="6583363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74"/>
          <p:cNvCxnSpPr>
            <a:cxnSpLocks noChangeShapeType="1"/>
            <a:stCxn id="25634" idx="4"/>
            <a:endCxn id="25636" idx="0"/>
          </p:cNvCxnSpPr>
          <p:nvPr/>
        </p:nvCxnSpPr>
        <p:spPr bwMode="auto">
          <a:xfrm>
            <a:off x="6727825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9" name="Text Box 83"/>
          <p:cNvSpPr txBox="1">
            <a:spLocks noChangeArrowheads="1"/>
          </p:cNvSpPr>
          <p:nvPr/>
        </p:nvSpPr>
        <p:spPr bwMode="auto">
          <a:xfrm>
            <a:off x="2752725" y="59118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before deletion of 32</a:t>
            </a:r>
          </a:p>
        </p:txBody>
      </p:sp>
      <p:sp>
        <p:nvSpPr>
          <p:cNvPr id="25640" name="Text Box 84"/>
          <p:cNvSpPr txBox="1">
            <a:spLocks noChangeArrowheads="1"/>
          </p:cNvSpPr>
          <p:nvPr/>
        </p:nvSpPr>
        <p:spPr bwMode="auto">
          <a:xfrm>
            <a:off x="6045200" y="591185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deletion</a:t>
            </a:r>
          </a:p>
        </p:txBody>
      </p:sp>
      <p:sp>
        <p:nvSpPr>
          <p:cNvPr id="25641" name="Line 85"/>
          <p:cNvSpPr>
            <a:spLocks noChangeShapeType="1"/>
          </p:cNvSpPr>
          <p:nvPr/>
        </p:nvSpPr>
        <p:spPr bwMode="auto">
          <a:xfrm>
            <a:off x="4572000" y="3352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23CE2B-D530-BC4B-80C1-08B7BF631B01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AutoShape 85"/>
          <p:cNvSpPr>
            <a:spLocks noChangeArrowheads="1"/>
          </p:cNvSpPr>
          <p:nvPr/>
        </p:nvSpPr>
        <p:spPr bwMode="auto">
          <a:xfrm>
            <a:off x="7315200" y="4483100"/>
            <a:ext cx="8382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AutoShape 87"/>
          <p:cNvSpPr>
            <a:spLocks noChangeArrowheads="1"/>
          </p:cNvSpPr>
          <p:nvPr/>
        </p:nvSpPr>
        <p:spPr bwMode="auto">
          <a:xfrm>
            <a:off x="7086600" y="44831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AutoShape 88"/>
          <p:cNvSpPr>
            <a:spLocks noChangeArrowheads="1"/>
          </p:cNvSpPr>
          <p:nvPr/>
        </p:nvSpPr>
        <p:spPr bwMode="auto">
          <a:xfrm>
            <a:off x="6096000" y="45593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86"/>
          <p:cNvSpPr>
            <a:spLocks noChangeArrowheads="1"/>
          </p:cNvSpPr>
          <p:nvPr/>
        </p:nvSpPr>
        <p:spPr bwMode="auto">
          <a:xfrm>
            <a:off x="5410200" y="4483100"/>
            <a:ext cx="8382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84"/>
          <p:cNvSpPr>
            <a:spLocks noChangeArrowheads="1"/>
          </p:cNvSpPr>
          <p:nvPr/>
        </p:nvSpPr>
        <p:spPr bwMode="auto">
          <a:xfrm>
            <a:off x="3200400" y="52451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83"/>
          <p:cNvSpPr>
            <a:spLocks noChangeArrowheads="1"/>
          </p:cNvSpPr>
          <p:nvPr/>
        </p:nvSpPr>
        <p:spPr bwMode="auto">
          <a:xfrm>
            <a:off x="2971800" y="52451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AutoShape 82"/>
          <p:cNvSpPr>
            <a:spLocks noChangeArrowheads="1"/>
          </p:cNvSpPr>
          <p:nvPr/>
        </p:nvSpPr>
        <p:spPr bwMode="auto">
          <a:xfrm>
            <a:off x="1828800" y="47879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81"/>
          <p:cNvSpPr>
            <a:spLocks noChangeArrowheads="1"/>
          </p:cNvSpPr>
          <p:nvPr/>
        </p:nvSpPr>
        <p:spPr bwMode="auto">
          <a:xfrm>
            <a:off x="1371600" y="40259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Rebalancing after a Removal</a:t>
            </a:r>
          </a:p>
        </p:txBody>
      </p:sp>
      <p:sp>
        <p:nvSpPr>
          <p:cNvPr id="26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696200" cy="1905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z</a:t>
            </a:r>
            <a:r>
              <a:rPr lang="en-US" sz="2000" dirty="0">
                <a:latin typeface="Tahoma" charset="0"/>
              </a:rPr>
              <a:t> be the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first unbalanced</a:t>
            </a:r>
            <a:r>
              <a:rPr lang="en-US" sz="2000" dirty="0">
                <a:latin typeface="Tahoma" charset="0"/>
              </a:rPr>
              <a:t> node encountered while travelling up the tree from w. Also, let y be the child of z with the larger height, and let x be the child of y with the larger height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We </a:t>
            </a:r>
            <a:r>
              <a:rPr lang="en-US" sz="2000" dirty="0" smtClean="0">
                <a:latin typeface="Tahoma" charset="0"/>
              </a:rPr>
              <a:t>perform a </a:t>
            </a:r>
            <a:r>
              <a:rPr lang="en-US" sz="2000" dirty="0" err="1" smtClean="0">
                <a:solidFill>
                  <a:schemeClr val="tx2"/>
                </a:solidFill>
                <a:latin typeface="Tahoma" charset="0"/>
              </a:rPr>
              <a:t>trinode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 restructuring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to restore balance at z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As this restructuring may upset the balance of another node higher in the tree, we must continue checking for balance until the root of T is reached</a:t>
            </a:r>
          </a:p>
        </p:txBody>
      </p:sp>
      <p:sp>
        <p:nvSpPr>
          <p:cNvPr id="26637" name="Oval 5"/>
          <p:cNvSpPr>
            <a:spLocks noChangeArrowheads="1"/>
          </p:cNvSpPr>
          <p:nvPr/>
        </p:nvSpPr>
        <p:spPr bwMode="auto">
          <a:xfrm>
            <a:off x="2170113" y="3492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1636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6639" name="Oval 7"/>
          <p:cNvSpPr>
            <a:spLocks noChangeArrowheads="1"/>
          </p:cNvSpPr>
          <p:nvPr/>
        </p:nvSpPr>
        <p:spPr bwMode="auto">
          <a:xfrm>
            <a:off x="3176588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6640" name="Oval 8"/>
          <p:cNvSpPr>
            <a:spLocks noChangeArrowheads="1"/>
          </p:cNvSpPr>
          <p:nvPr/>
        </p:nvSpPr>
        <p:spPr bwMode="auto">
          <a:xfrm>
            <a:off x="2295525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6641" name="Oval 9"/>
          <p:cNvSpPr>
            <a:spLocks noChangeArrowheads="1"/>
          </p:cNvSpPr>
          <p:nvPr/>
        </p:nvSpPr>
        <p:spPr bwMode="auto">
          <a:xfrm>
            <a:off x="3379788" y="5461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6642" name="Oval 10"/>
          <p:cNvSpPr>
            <a:spLocks noChangeArrowheads="1"/>
          </p:cNvSpPr>
          <p:nvPr/>
        </p:nvSpPr>
        <p:spPr bwMode="auto">
          <a:xfrm>
            <a:off x="2017713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6643" name="Oval 11"/>
          <p:cNvSpPr>
            <a:spLocks noChangeArrowheads="1"/>
          </p:cNvSpPr>
          <p:nvPr/>
        </p:nvSpPr>
        <p:spPr bwMode="auto">
          <a:xfrm>
            <a:off x="2779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6644" name="Rectangle 12"/>
          <p:cNvSpPr>
            <a:spLocks noChangeArrowheads="1"/>
          </p:cNvSpPr>
          <p:nvPr/>
        </p:nvSpPr>
        <p:spPr bwMode="auto">
          <a:xfrm>
            <a:off x="16303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5" name="Rectangle 13"/>
          <p:cNvSpPr>
            <a:spLocks noChangeArrowheads="1"/>
          </p:cNvSpPr>
          <p:nvPr/>
        </p:nvSpPr>
        <p:spPr bwMode="auto">
          <a:xfrm>
            <a:off x="19351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6" name="Rectangle 14"/>
          <p:cNvSpPr>
            <a:spLocks noChangeArrowheads="1"/>
          </p:cNvSpPr>
          <p:nvPr/>
        </p:nvSpPr>
        <p:spPr bwMode="auto">
          <a:xfrm>
            <a:off x="20208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7" name="Rectangle 15"/>
          <p:cNvSpPr>
            <a:spLocks noChangeArrowheads="1"/>
          </p:cNvSpPr>
          <p:nvPr/>
        </p:nvSpPr>
        <p:spPr bwMode="auto">
          <a:xfrm>
            <a:off x="23256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8" name="Rectangle 16"/>
          <p:cNvSpPr>
            <a:spLocks noChangeArrowheads="1"/>
          </p:cNvSpPr>
          <p:nvPr/>
        </p:nvSpPr>
        <p:spPr bwMode="auto">
          <a:xfrm>
            <a:off x="3087688" y="5473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9" name="Rectangle 17"/>
          <p:cNvSpPr>
            <a:spLocks noChangeArrowheads="1"/>
          </p:cNvSpPr>
          <p:nvPr/>
        </p:nvSpPr>
        <p:spPr bwMode="auto">
          <a:xfrm>
            <a:off x="33924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0" name="Rectangle 18"/>
          <p:cNvSpPr>
            <a:spLocks noChangeArrowheads="1"/>
          </p:cNvSpPr>
          <p:nvPr/>
        </p:nvSpPr>
        <p:spPr bwMode="auto">
          <a:xfrm>
            <a:off x="36972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51" name="AutoShape 19"/>
          <p:cNvCxnSpPr>
            <a:cxnSpLocks noChangeShapeType="1"/>
            <a:stCxn id="26637" idx="4"/>
            <a:endCxn id="26638" idx="0"/>
          </p:cNvCxnSpPr>
          <p:nvPr/>
        </p:nvCxnSpPr>
        <p:spPr bwMode="auto">
          <a:xfrm flipH="1">
            <a:off x="1860550" y="38957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0"/>
          <p:cNvCxnSpPr>
            <a:cxnSpLocks noChangeShapeType="1"/>
            <a:stCxn id="26638" idx="4"/>
            <a:endCxn id="26644" idx="0"/>
          </p:cNvCxnSpPr>
          <p:nvPr/>
        </p:nvCxnSpPr>
        <p:spPr bwMode="auto">
          <a:xfrm flipH="1">
            <a:off x="1706563" y="45053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1"/>
          <p:cNvCxnSpPr>
            <a:cxnSpLocks noChangeShapeType="1"/>
            <a:stCxn id="26638" idx="4"/>
            <a:endCxn id="26645" idx="0"/>
          </p:cNvCxnSpPr>
          <p:nvPr/>
        </p:nvCxnSpPr>
        <p:spPr bwMode="auto">
          <a:xfrm>
            <a:off x="1860550" y="45053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22"/>
          <p:cNvCxnSpPr>
            <a:cxnSpLocks noChangeShapeType="1"/>
            <a:stCxn id="26637" idx="4"/>
            <a:endCxn id="26643" idx="0"/>
          </p:cNvCxnSpPr>
          <p:nvPr/>
        </p:nvCxnSpPr>
        <p:spPr bwMode="auto">
          <a:xfrm>
            <a:off x="2393950" y="38957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23"/>
          <p:cNvCxnSpPr>
            <a:cxnSpLocks noChangeShapeType="1"/>
            <a:stCxn id="26639" idx="0"/>
            <a:endCxn id="26643" idx="4"/>
          </p:cNvCxnSpPr>
          <p:nvPr/>
        </p:nvCxnSpPr>
        <p:spPr bwMode="auto">
          <a:xfrm flipH="1" flipV="1">
            <a:off x="3003550" y="45053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24"/>
          <p:cNvCxnSpPr>
            <a:cxnSpLocks noChangeShapeType="1"/>
            <a:stCxn id="26639" idx="4"/>
            <a:endCxn id="26641" idx="0"/>
          </p:cNvCxnSpPr>
          <p:nvPr/>
        </p:nvCxnSpPr>
        <p:spPr bwMode="auto">
          <a:xfrm>
            <a:off x="3400425" y="51911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25"/>
          <p:cNvCxnSpPr>
            <a:cxnSpLocks noChangeShapeType="1"/>
            <a:stCxn id="26640" idx="4"/>
            <a:endCxn id="26642" idx="0"/>
          </p:cNvCxnSpPr>
          <p:nvPr/>
        </p:nvCxnSpPr>
        <p:spPr bwMode="auto">
          <a:xfrm flipH="1">
            <a:off x="2241551" y="5191125"/>
            <a:ext cx="277812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26"/>
          <p:cNvCxnSpPr>
            <a:cxnSpLocks noChangeShapeType="1"/>
            <a:stCxn id="26642" idx="4"/>
            <a:endCxn id="26646" idx="0"/>
          </p:cNvCxnSpPr>
          <p:nvPr/>
        </p:nvCxnSpPr>
        <p:spPr bwMode="auto">
          <a:xfrm flipH="1">
            <a:off x="2097088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27"/>
          <p:cNvCxnSpPr>
            <a:cxnSpLocks noChangeShapeType="1"/>
            <a:stCxn id="26642" idx="4"/>
            <a:endCxn id="26647" idx="0"/>
          </p:cNvCxnSpPr>
          <p:nvPr/>
        </p:nvCxnSpPr>
        <p:spPr bwMode="auto">
          <a:xfrm>
            <a:off x="2241550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AutoShape 28"/>
          <p:cNvCxnSpPr>
            <a:cxnSpLocks noChangeShapeType="1"/>
            <a:stCxn id="26640" idx="4"/>
            <a:endCxn id="26665" idx="0"/>
          </p:cNvCxnSpPr>
          <p:nvPr/>
        </p:nvCxnSpPr>
        <p:spPr bwMode="auto">
          <a:xfrm>
            <a:off x="2519363" y="5191125"/>
            <a:ext cx="271463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AutoShape 29"/>
          <p:cNvCxnSpPr>
            <a:cxnSpLocks noChangeShapeType="1"/>
            <a:stCxn id="26639" idx="4"/>
            <a:endCxn id="26648" idx="0"/>
          </p:cNvCxnSpPr>
          <p:nvPr/>
        </p:nvCxnSpPr>
        <p:spPr bwMode="auto">
          <a:xfrm flipH="1">
            <a:off x="3163888" y="51911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AutoShape 30"/>
          <p:cNvCxnSpPr>
            <a:cxnSpLocks noChangeShapeType="1"/>
            <a:stCxn id="26640" idx="0"/>
            <a:endCxn id="26643" idx="4"/>
          </p:cNvCxnSpPr>
          <p:nvPr/>
        </p:nvCxnSpPr>
        <p:spPr bwMode="auto">
          <a:xfrm flipV="1">
            <a:off x="2519363" y="4505325"/>
            <a:ext cx="48418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AutoShape 31"/>
          <p:cNvCxnSpPr>
            <a:cxnSpLocks noChangeShapeType="1"/>
            <a:stCxn id="26641" idx="4"/>
            <a:endCxn id="26649" idx="0"/>
          </p:cNvCxnSpPr>
          <p:nvPr/>
        </p:nvCxnSpPr>
        <p:spPr bwMode="auto">
          <a:xfrm flipH="1">
            <a:off x="3468688" y="58642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AutoShape 32"/>
          <p:cNvCxnSpPr>
            <a:cxnSpLocks noChangeShapeType="1"/>
            <a:stCxn id="26641" idx="4"/>
            <a:endCxn id="26650" idx="0"/>
          </p:cNvCxnSpPr>
          <p:nvPr/>
        </p:nvCxnSpPr>
        <p:spPr bwMode="auto">
          <a:xfrm>
            <a:off x="3603625" y="58642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5" name="Oval 33"/>
          <p:cNvSpPr>
            <a:spLocks noChangeArrowheads="1"/>
          </p:cNvSpPr>
          <p:nvPr/>
        </p:nvSpPr>
        <p:spPr bwMode="auto">
          <a:xfrm>
            <a:off x="2566988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6666" name="Rectangle 34"/>
          <p:cNvSpPr>
            <a:spLocks noChangeArrowheads="1"/>
          </p:cNvSpPr>
          <p:nvPr/>
        </p:nvSpPr>
        <p:spPr bwMode="auto">
          <a:xfrm>
            <a:off x="25701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7" name="Rectangle 35"/>
          <p:cNvSpPr>
            <a:spLocks noChangeArrowheads="1"/>
          </p:cNvSpPr>
          <p:nvPr/>
        </p:nvSpPr>
        <p:spPr bwMode="auto">
          <a:xfrm>
            <a:off x="28749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68" name="AutoShape 36"/>
          <p:cNvCxnSpPr>
            <a:cxnSpLocks noChangeShapeType="1"/>
            <a:stCxn id="26665" idx="4"/>
            <a:endCxn id="26666" idx="0"/>
          </p:cNvCxnSpPr>
          <p:nvPr/>
        </p:nvCxnSpPr>
        <p:spPr bwMode="auto">
          <a:xfrm flipH="1">
            <a:off x="2646363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9" name="AutoShape 37"/>
          <p:cNvCxnSpPr>
            <a:cxnSpLocks noChangeShapeType="1"/>
            <a:stCxn id="26665" idx="4"/>
            <a:endCxn id="26667" idx="0"/>
          </p:cNvCxnSpPr>
          <p:nvPr/>
        </p:nvCxnSpPr>
        <p:spPr bwMode="auto">
          <a:xfrm>
            <a:off x="2790825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0" name="Text Box 38"/>
          <p:cNvSpPr txBox="1">
            <a:spLocks noChangeArrowheads="1"/>
          </p:cNvSpPr>
          <p:nvPr/>
        </p:nvSpPr>
        <p:spPr bwMode="auto">
          <a:xfrm>
            <a:off x="1143000" y="4035425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6671" name="Text Box 39"/>
          <p:cNvSpPr txBox="1">
            <a:spLocks noChangeArrowheads="1"/>
          </p:cNvSpPr>
          <p:nvPr/>
        </p:nvSpPr>
        <p:spPr bwMode="auto">
          <a:xfrm>
            <a:off x="3992563" y="470217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c=x</a:t>
            </a:r>
          </a:p>
        </p:txBody>
      </p:sp>
      <p:sp>
        <p:nvSpPr>
          <p:cNvPr id="26672" name="Text Box 40"/>
          <p:cNvSpPr txBox="1">
            <a:spLocks noChangeArrowheads="1"/>
          </p:cNvSpPr>
          <p:nvPr/>
        </p:nvSpPr>
        <p:spPr bwMode="auto">
          <a:xfrm>
            <a:off x="3576638" y="4044950"/>
            <a:ext cx="585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b=y</a:t>
            </a:r>
          </a:p>
        </p:txBody>
      </p:sp>
      <p:sp>
        <p:nvSpPr>
          <p:cNvPr id="26673" name="Text Box 41"/>
          <p:cNvSpPr txBox="1">
            <a:spLocks noChangeArrowheads="1"/>
          </p:cNvSpPr>
          <p:nvPr/>
        </p:nvSpPr>
        <p:spPr bwMode="auto">
          <a:xfrm>
            <a:off x="1347788" y="3473450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a=z</a:t>
            </a:r>
          </a:p>
        </p:txBody>
      </p:sp>
      <p:sp>
        <p:nvSpPr>
          <p:cNvPr id="26674" name="Line 42"/>
          <p:cNvSpPr>
            <a:spLocks noChangeShapeType="1"/>
          </p:cNvSpPr>
          <p:nvPr/>
        </p:nvSpPr>
        <p:spPr bwMode="auto">
          <a:xfrm>
            <a:off x="1868488" y="3676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5" name="Line 43"/>
          <p:cNvSpPr>
            <a:spLocks noChangeShapeType="1"/>
          </p:cNvSpPr>
          <p:nvPr/>
        </p:nvSpPr>
        <p:spPr bwMode="auto">
          <a:xfrm flipV="1">
            <a:off x="1400175" y="42957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6" name="Line 44"/>
          <p:cNvSpPr>
            <a:spLocks noChangeShapeType="1"/>
          </p:cNvSpPr>
          <p:nvPr/>
        </p:nvSpPr>
        <p:spPr bwMode="auto">
          <a:xfrm flipH="1">
            <a:off x="3240088" y="43053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7" name="Line 45"/>
          <p:cNvSpPr>
            <a:spLocks noChangeShapeType="1"/>
          </p:cNvSpPr>
          <p:nvPr/>
        </p:nvSpPr>
        <p:spPr bwMode="auto">
          <a:xfrm flipH="1">
            <a:off x="3649663" y="49625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8" name="Oval 47"/>
          <p:cNvSpPr>
            <a:spLocks noChangeArrowheads="1"/>
          </p:cNvSpPr>
          <p:nvPr/>
        </p:nvSpPr>
        <p:spPr bwMode="auto">
          <a:xfrm>
            <a:off x="6102350" y="3937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6679" name="Oval 48"/>
          <p:cNvSpPr>
            <a:spLocks noChangeArrowheads="1"/>
          </p:cNvSpPr>
          <p:nvPr/>
        </p:nvSpPr>
        <p:spPr bwMode="auto">
          <a:xfrm>
            <a:off x="564515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6680" name="Oval 49"/>
          <p:cNvSpPr>
            <a:spLocks noChangeArrowheads="1"/>
          </p:cNvSpPr>
          <p:nvPr/>
        </p:nvSpPr>
        <p:spPr bwMode="auto">
          <a:xfrm>
            <a:off x="7321550" y="3949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6681" name="Oval 50"/>
          <p:cNvSpPr>
            <a:spLocks noChangeArrowheads="1"/>
          </p:cNvSpPr>
          <p:nvPr/>
        </p:nvSpPr>
        <p:spPr bwMode="auto">
          <a:xfrm>
            <a:off x="655320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6682" name="Oval 51"/>
          <p:cNvSpPr>
            <a:spLocks noChangeArrowheads="1"/>
          </p:cNvSpPr>
          <p:nvPr/>
        </p:nvSpPr>
        <p:spPr bwMode="auto">
          <a:xfrm>
            <a:off x="752475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6683" name="Oval 52"/>
          <p:cNvSpPr>
            <a:spLocks noChangeArrowheads="1"/>
          </p:cNvSpPr>
          <p:nvPr/>
        </p:nvSpPr>
        <p:spPr bwMode="auto">
          <a:xfrm>
            <a:off x="6240463" y="5308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6684" name="Oval 53"/>
          <p:cNvSpPr>
            <a:spLocks noChangeArrowheads="1"/>
          </p:cNvSpPr>
          <p:nvPr/>
        </p:nvSpPr>
        <p:spPr bwMode="auto">
          <a:xfrm>
            <a:off x="6696075" y="3340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6685" name="Rectangle 54"/>
          <p:cNvSpPr>
            <a:spLocks noChangeArrowheads="1"/>
          </p:cNvSpPr>
          <p:nvPr/>
        </p:nvSpPr>
        <p:spPr bwMode="auto">
          <a:xfrm>
            <a:off x="563880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6" name="Rectangle 55"/>
          <p:cNvSpPr>
            <a:spLocks noChangeArrowheads="1"/>
          </p:cNvSpPr>
          <p:nvPr/>
        </p:nvSpPr>
        <p:spPr bwMode="auto">
          <a:xfrm>
            <a:off x="594360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7" name="Rectangle 56"/>
          <p:cNvSpPr>
            <a:spLocks noChangeArrowheads="1"/>
          </p:cNvSpPr>
          <p:nvPr/>
        </p:nvSpPr>
        <p:spPr bwMode="auto">
          <a:xfrm>
            <a:off x="6243638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8" name="Rectangle 57"/>
          <p:cNvSpPr>
            <a:spLocks noChangeArrowheads="1"/>
          </p:cNvSpPr>
          <p:nvPr/>
        </p:nvSpPr>
        <p:spPr bwMode="auto">
          <a:xfrm>
            <a:off x="6548438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9" name="Rectangle 58"/>
          <p:cNvSpPr>
            <a:spLocks noChangeArrowheads="1"/>
          </p:cNvSpPr>
          <p:nvPr/>
        </p:nvSpPr>
        <p:spPr bwMode="auto">
          <a:xfrm>
            <a:off x="7232650" y="4635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0" name="Rectangle 59"/>
          <p:cNvSpPr>
            <a:spLocks noChangeArrowheads="1"/>
          </p:cNvSpPr>
          <p:nvPr/>
        </p:nvSpPr>
        <p:spPr bwMode="auto">
          <a:xfrm>
            <a:off x="753745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1" name="Rectangle 60"/>
          <p:cNvSpPr>
            <a:spLocks noChangeArrowheads="1"/>
          </p:cNvSpPr>
          <p:nvPr/>
        </p:nvSpPr>
        <p:spPr bwMode="auto">
          <a:xfrm>
            <a:off x="784225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92" name="AutoShape 61"/>
          <p:cNvCxnSpPr>
            <a:cxnSpLocks noChangeShapeType="1"/>
            <a:stCxn id="26678" idx="4"/>
            <a:endCxn id="26679" idx="0"/>
          </p:cNvCxnSpPr>
          <p:nvPr/>
        </p:nvCxnSpPr>
        <p:spPr bwMode="auto">
          <a:xfrm flipH="1">
            <a:off x="5868988" y="43402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3" name="AutoShape 62"/>
          <p:cNvCxnSpPr>
            <a:cxnSpLocks noChangeShapeType="1"/>
            <a:stCxn id="26679" idx="4"/>
            <a:endCxn id="26685" idx="0"/>
          </p:cNvCxnSpPr>
          <p:nvPr/>
        </p:nvCxnSpPr>
        <p:spPr bwMode="auto">
          <a:xfrm flipH="1">
            <a:off x="5715000" y="50260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4" name="AutoShape 63"/>
          <p:cNvCxnSpPr>
            <a:cxnSpLocks noChangeShapeType="1"/>
            <a:stCxn id="26679" idx="4"/>
            <a:endCxn id="26686" idx="0"/>
          </p:cNvCxnSpPr>
          <p:nvPr/>
        </p:nvCxnSpPr>
        <p:spPr bwMode="auto">
          <a:xfrm>
            <a:off x="5868988" y="50260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5" name="AutoShape 64"/>
          <p:cNvCxnSpPr>
            <a:cxnSpLocks noChangeShapeType="1"/>
            <a:stCxn id="26678" idx="0"/>
            <a:endCxn id="26684" idx="4"/>
          </p:cNvCxnSpPr>
          <p:nvPr/>
        </p:nvCxnSpPr>
        <p:spPr bwMode="auto">
          <a:xfrm flipV="1">
            <a:off x="6326188" y="37433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6" name="AutoShape 65"/>
          <p:cNvCxnSpPr>
            <a:cxnSpLocks noChangeShapeType="1"/>
            <a:stCxn id="26680" idx="0"/>
            <a:endCxn id="26684" idx="4"/>
          </p:cNvCxnSpPr>
          <p:nvPr/>
        </p:nvCxnSpPr>
        <p:spPr bwMode="auto">
          <a:xfrm flipH="1" flipV="1">
            <a:off x="6919913" y="37433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7" name="AutoShape 66"/>
          <p:cNvCxnSpPr>
            <a:cxnSpLocks noChangeShapeType="1"/>
            <a:stCxn id="26680" idx="4"/>
            <a:endCxn id="26682" idx="0"/>
          </p:cNvCxnSpPr>
          <p:nvPr/>
        </p:nvCxnSpPr>
        <p:spPr bwMode="auto">
          <a:xfrm>
            <a:off x="7545388" y="43529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8" name="AutoShape 67"/>
          <p:cNvCxnSpPr>
            <a:cxnSpLocks noChangeShapeType="1"/>
            <a:stCxn id="26681" idx="4"/>
            <a:endCxn id="26683" idx="0"/>
          </p:cNvCxnSpPr>
          <p:nvPr/>
        </p:nvCxnSpPr>
        <p:spPr bwMode="auto">
          <a:xfrm flipH="1">
            <a:off x="6464301" y="5026025"/>
            <a:ext cx="3127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9" name="AutoShape 68"/>
          <p:cNvCxnSpPr>
            <a:cxnSpLocks noChangeShapeType="1"/>
            <a:stCxn id="26683" idx="4"/>
            <a:endCxn id="26687" idx="0"/>
          </p:cNvCxnSpPr>
          <p:nvPr/>
        </p:nvCxnSpPr>
        <p:spPr bwMode="auto">
          <a:xfrm flipH="1">
            <a:off x="6319838" y="57118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0" name="AutoShape 69"/>
          <p:cNvCxnSpPr>
            <a:cxnSpLocks noChangeShapeType="1"/>
            <a:stCxn id="26683" idx="4"/>
            <a:endCxn id="26688" idx="0"/>
          </p:cNvCxnSpPr>
          <p:nvPr/>
        </p:nvCxnSpPr>
        <p:spPr bwMode="auto">
          <a:xfrm>
            <a:off x="6464300" y="57118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1" name="AutoShape 70"/>
          <p:cNvCxnSpPr>
            <a:cxnSpLocks noChangeShapeType="1"/>
            <a:stCxn id="26681" idx="4"/>
            <a:endCxn id="26706" idx="0"/>
          </p:cNvCxnSpPr>
          <p:nvPr/>
        </p:nvCxnSpPr>
        <p:spPr bwMode="auto">
          <a:xfrm>
            <a:off x="6777038" y="50260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2" name="AutoShape 71"/>
          <p:cNvCxnSpPr>
            <a:cxnSpLocks noChangeShapeType="1"/>
            <a:stCxn id="26680" idx="4"/>
            <a:endCxn id="26689" idx="0"/>
          </p:cNvCxnSpPr>
          <p:nvPr/>
        </p:nvCxnSpPr>
        <p:spPr bwMode="auto">
          <a:xfrm flipH="1">
            <a:off x="7308850" y="43529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3" name="AutoShape 72"/>
          <p:cNvCxnSpPr>
            <a:cxnSpLocks noChangeShapeType="1"/>
            <a:stCxn id="26681" idx="0"/>
            <a:endCxn id="26678" idx="4"/>
          </p:cNvCxnSpPr>
          <p:nvPr/>
        </p:nvCxnSpPr>
        <p:spPr bwMode="auto">
          <a:xfrm flipH="1" flipV="1">
            <a:off x="6326188" y="4340225"/>
            <a:ext cx="450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4" name="AutoShape 73"/>
          <p:cNvCxnSpPr>
            <a:cxnSpLocks noChangeShapeType="1"/>
            <a:stCxn id="26682" idx="4"/>
            <a:endCxn id="26690" idx="0"/>
          </p:cNvCxnSpPr>
          <p:nvPr/>
        </p:nvCxnSpPr>
        <p:spPr bwMode="auto">
          <a:xfrm flipH="1">
            <a:off x="7613650" y="50260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5" name="AutoShape 74"/>
          <p:cNvCxnSpPr>
            <a:cxnSpLocks noChangeShapeType="1"/>
            <a:stCxn id="26682" idx="4"/>
            <a:endCxn id="26691" idx="0"/>
          </p:cNvCxnSpPr>
          <p:nvPr/>
        </p:nvCxnSpPr>
        <p:spPr bwMode="auto">
          <a:xfrm>
            <a:off x="7748588" y="50260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06" name="Oval 75"/>
          <p:cNvSpPr>
            <a:spLocks noChangeArrowheads="1"/>
          </p:cNvSpPr>
          <p:nvPr/>
        </p:nvSpPr>
        <p:spPr bwMode="auto">
          <a:xfrm>
            <a:off x="6789738" y="5308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6707" name="Rectangle 76"/>
          <p:cNvSpPr>
            <a:spLocks noChangeArrowheads="1"/>
          </p:cNvSpPr>
          <p:nvPr/>
        </p:nvSpPr>
        <p:spPr bwMode="auto">
          <a:xfrm>
            <a:off x="6792913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08" name="Rectangle 77"/>
          <p:cNvSpPr>
            <a:spLocks noChangeArrowheads="1"/>
          </p:cNvSpPr>
          <p:nvPr/>
        </p:nvSpPr>
        <p:spPr bwMode="auto">
          <a:xfrm>
            <a:off x="7097713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709" name="AutoShape 78"/>
          <p:cNvCxnSpPr>
            <a:cxnSpLocks noChangeShapeType="1"/>
            <a:stCxn id="26706" idx="4"/>
            <a:endCxn id="26707" idx="0"/>
          </p:cNvCxnSpPr>
          <p:nvPr/>
        </p:nvCxnSpPr>
        <p:spPr bwMode="auto">
          <a:xfrm flipH="1">
            <a:off x="6869113" y="57118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10" name="AutoShape 79"/>
          <p:cNvCxnSpPr>
            <a:cxnSpLocks noChangeShapeType="1"/>
            <a:stCxn id="26706" idx="4"/>
            <a:endCxn id="26708" idx="0"/>
          </p:cNvCxnSpPr>
          <p:nvPr/>
        </p:nvCxnSpPr>
        <p:spPr bwMode="auto">
          <a:xfrm>
            <a:off x="7013575" y="57118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11" name="Line 80"/>
          <p:cNvSpPr>
            <a:spLocks noChangeShapeType="1"/>
          </p:cNvSpPr>
          <p:nvPr/>
        </p:nvSpPr>
        <p:spPr bwMode="auto">
          <a:xfrm>
            <a:off x="4495800" y="45593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343400"/>
          </a:xfrm>
        </p:spPr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04C62-1069-374F-938E-3B1BBC1116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6005286" cy="36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7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C37952-79FF-024C-904C-0E551F339FEE}" type="slidenum">
              <a:rPr lang="en-US" sz="1400"/>
              <a:pPr eaLnBrk="1" hangingPunct="1"/>
              <a:t>14</a:t>
            </a:fld>
            <a:endParaRPr lang="en-US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 Performance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ahoma" charset="0"/>
              </a:rPr>
              <a:t>AVL tree storing n items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The data structure uses O(n)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A </a:t>
            </a:r>
            <a:r>
              <a:rPr lang="en-US" sz="2000" dirty="0">
                <a:latin typeface="Tahoma" charset="0"/>
              </a:rPr>
              <a:t>single </a:t>
            </a:r>
            <a:r>
              <a:rPr lang="en-US" sz="2000" dirty="0" smtClean="0">
                <a:latin typeface="Tahoma" charset="0"/>
              </a:rPr>
              <a:t>restructuring </a:t>
            </a:r>
            <a:r>
              <a:rPr lang="en-US" sz="2000" dirty="0">
                <a:latin typeface="Tahoma" charset="0"/>
              </a:rPr>
              <a:t>takes O(1)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using a linked-structure binary tree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Searching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height of tree is O(log n), no restructures needed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Insertion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initial find is O(log n)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 smtClean="0">
                <a:latin typeface="Tahoma" charset="0"/>
              </a:rPr>
              <a:t>restructuring </a:t>
            </a:r>
            <a:r>
              <a:rPr lang="en-US" sz="1600" dirty="0">
                <a:latin typeface="Tahoma" charset="0"/>
              </a:rPr>
              <a:t>up the tree, maintaining heights is O(log 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Removal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initial find is O(log n)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 smtClean="0">
                <a:latin typeface="Tahoma" charset="0"/>
              </a:rPr>
              <a:t>restructuring </a:t>
            </a:r>
            <a:r>
              <a:rPr lang="en-US" sz="1600" dirty="0">
                <a:latin typeface="Tahoma" charset="0"/>
              </a:rPr>
              <a:t>up the tree, maintaining heights is O(log 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9290F7-C6B0-A346-918C-CFC1EFF49AA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 Definition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581400" cy="4572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800" dirty="0">
                <a:latin typeface="Tahoma" charset="0"/>
              </a:rPr>
              <a:t>AVL trees are </a:t>
            </a:r>
            <a:r>
              <a:rPr lang="en-US" sz="2800" dirty="0" smtClean="0">
                <a:latin typeface="Tahoma" charset="0"/>
              </a:rPr>
              <a:t>rank-balanced trees.</a:t>
            </a:r>
          </a:p>
          <a:p>
            <a:pPr eaLnBrk="1" hangingPunct="1">
              <a:lnSpc>
                <a:spcPct val="130000"/>
              </a:lnSpc>
            </a:pPr>
            <a:r>
              <a:rPr lang="en-US" sz="2800" dirty="0" smtClean="0">
                <a:latin typeface="Tahoma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Tahoma" charset="0"/>
              </a:rPr>
              <a:t>rank</a:t>
            </a:r>
            <a:r>
              <a:rPr lang="en-US" sz="2800" dirty="0" smtClean="0">
                <a:latin typeface="Tahoma" charset="0"/>
              </a:rPr>
              <a:t>, r(v), of each node, v, is its height.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Tahoma" charset="0"/>
              </a:rPr>
              <a:t>Rank-balance rule</a:t>
            </a:r>
            <a:r>
              <a:rPr lang="en-US" sz="2800" dirty="0" smtClean="0">
                <a:latin typeface="Tahoma" charset="0"/>
              </a:rPr>
              <a:t>: An </a:t>
            </a:r>
            <a:r>
              <a:rPr lang="en-US" sz="2800" dirty="0">
                <a:latin typeface="Tahoma" charset="0"/>
              </a:rPr>
              <a:t>AVL Tree is a 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binary search tree</a:t>
            </a:r>
            <a:r>
              <a:rPr lang="en-US" sz="2800" dirty="0">
                <a:latin typeface="Tahoma" charset="0"/>
              </a:rPr>
              <a:t> such that for every internal node v of T, the </a:t>
            </a:r>
            <a:r>
              <a:rPr lang="en-US" sz="2800" dirty="0" smtClean="0">
                <a:solidFill>
                  <a:schemeClr val="tx2"/>
                </a:solidFill>
                <a:latin typeface="Tahoma" charset="0"/>
              </a:rPr>
              <a:t>heights (ranks) 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of the children of v can differ by at most </a:t>
            </a:r>
            <a:r>
              <a:rPr lang="en-US" sz="2800" dirty="0" smtClean="0">
                <a:solidFill>
                  <a:schemeClr val="tx2"/>
                </a:solidFill>
                <a:latin typeface="Tahoma" charset="0"/>
              </a:rPr>
              <a:t>1.</a:t>
            </a:r>
            <a:endParaRPr lang="en-US" sz="2400" dirty="0">
              <a:solidFill>
                <a:schemeClr val="tx2"/>
              </a:solidFill>
              <a:latin typeface="Tahoma" charset="0"/>
            </a:endParaRPr>
          </a:p>
        </p:txBody>
      </p:sp>
      <p:pic>
        <p:nvPicPr>
          <p:cNvPr id="184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2514600"/>
            <a:ext cx="4538621" cy="2554288"/>
          </a:xfrm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724400" y="5257800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An example of an AVL tree where the </a:t>
            </a:r>
            <a:r>
              <a:rPr lang="en-US" sz="2000" dirty="0" smtClean="0">
                <a:latin typeface="Times New Roman" charset="0"/>
              </a:rPr>
              <a:t>ranks are </a:t>
            </a:r>
            <a:r>
              <a:rPr lang="en-US" sz="2000" dirty="0">
                <a:latin typeface="Times New Roman" charset="0"/>
              </a:rPr>
              <a:t>shown next to the </a:t>
            </a:r>
            <a:r>
              <a:rPr lang="en-US" sz="2000" dirty="0" smtClean="0">
                <a:latin typeface="Times New Roman" charset="0"/>
              </a:rPr>
              <a:t>nodes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783E756-AB91-074B-BECB-2274FD9EC60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Height of an AVL Tree</a:t>
            </a:r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3058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  <a:latin typeface="Tahoma" charset="0"/>
              </a:rPr>
              <a:t>Fact</a:t>
            </a:r>
            <a:r>
              <a:rPr lang="en-US" sz="2300" dirty="0">
                <a:latin typeface="Tahoma" charset="0"/>
              </a:rPr>
              <a:t>: The </a:t>
            </a:r>
            <a:r>
              <a:rPr lang="en-US" sz="2300" dirty="0">
                <a:solidFill>
                  <a:schemeClr val="tx2"/>
                </a:solidFill>
                <a:latin typeface="Tahoma" charset="0"/>
              </a:rPr>
              <a:t>height</a:t>
            </a:r>
            <a:r>
              <a:rPr lang="en-US" sz="2300" dirty="0">
                <a:latin typeface="Tahoma" charset="0"/>
              </a:rPr>
              <a:t> of an AVL tree storing n keys is O(log n).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dirty="0" smtClean="0">
                <a:solidFill>
                  <a:schemeClr val="tx2"/>
                </a:solidFill>
                <a:latin typeface="Tahoma" charset="0"/>
              </a:rPr>
              <a:t>Proof (by induction)</a:t>
            </a:r>
            <a:r>
              <a:rPr lang="en-US" sz="2300" dirty="0" smtClean="0">
                <a:latin typeface="Tahoma" charset="0"/>
              </a:rPr>
              <a:t>: </a:t>
            </a:r>
            <a:r>
              <a:rPr lang="en-US" sz="2300" dirty="0">
                <a:latin typeface="Tahoma" charset="0"/>
              </a:rPr>
              <a:t>Let us bound n(h): the minimum number of internal nodes of an AVL tree of height h.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We easily see that n(1) = 1 and n(2) = 2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For n &gt; 2, an AVL tree of height h contains the root node, one AVL </a:t>
            </a:r>
            <a:r>
              <a:rPr lang="en-US" sz="2300" dirty="0" err="1">
                <a:latin typeface="Tahoma" charset="0"/>
              </a:rPr>
              <a:t>subtree</a:t>
            </a:r>
            <a:r>
              <a:rPr lang="en-US" sz="2300" dirty="0">
                <a:latin typeface="Tahoma" charset="0"/>
              </a:rPr>
              <a:t> of height n-1 and another of height n-2.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That is, n(h) = 1 + n(h-1) + n(h-2)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Knowing n(h-1) &gt; n(h-2), we get n(h) &gt; 2n(h-2). So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n(h) &gt; 2n(h-2), n(h) &gt; 4n(h-4), n(h) &gt; 8n(n-6), … (by induction),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n(h) &gt; 2</a:t>
            </a:r>
            <a:r>
              <a:rPr lang="en-US" sz="2000" baseline="30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n(h-2i)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Solving the base case we get: n(h) &gt; 2 </a:t>
            </a:r>
            <a:r>
              <a:rPr lang="en-US" sz="2300" baseline="30000" dirty="0">
                <a:latin typeface="Tahoma" charset="0"/>
              </a:rPr>
              <a:t>h/2-1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Taking logarithms: h &lt; 2log n(h) +2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Thus the height of an AVL tree is O(log n)</a:t>
            </a: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Tahoma" charset="0"/>
            </a:endParaRPr>
          </a:p>
        </p:txBody>
      </p:sp>
      <p:grpSp>
        <p:nvGrpSpPr>
          <p:cNvPr id="19461" name="Group 1052"/>
          <p:cNvGrpSpPr>
            <a:grpSpLocks/>
          </p:cNvGrpSpPr>
          <p:nvPr/>
        </p:nvGrpSpPr>
        <p:grpSpPr bwMode="auto">
          <a:xfrm>
            <a:off x="6629400" y="76200"/>
            <a:ext cx="2360613" cy="1371600"/>
            <a:chOff x="3984" y="144"/>
            <a:chExt cx="1487" cy="864"/>
          </a:xfrm>
        </p:grpSpPr>
        <p:sp>
          <p:nvSpPr>
            <p:cNvPr id="19462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9463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9464" name="AutoShape 1035"/>
            <p:cNvCxnSpPr>
              <a:cxnSpLocks noChangeShapeType="1"/>
              <a:stCxn id="19463" idx="0"/>
              <a:endCxn id="19462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9466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467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9468" name="AutoShape 1044"/>
            <p:cNvCxnSpPr>
              <a:cxnSpLocks noChangeShapeType="1"/>
              <a:stCxn id="19467" idx="0"/>
              <a:endCxn id="19465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1045"/>
            <p:cNvCxnSpPr>
              <a:cxnSpLocks noChangeShapeType="1"/>
              <a:stCxn id="19466" idx="0"/>
              <a:endCxn id="19465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046"/>
            <p:cNvCxnSpPr>
              <a:cxnSpLocks noChangeShapeType="1"/>
              <a:stCxn id="19465" idx="0"/>
              <a:endCxn id="19462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1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chemeClr val="tx2"/>
                  </a:solidFill>
                </a:rPr>
                <a:t>n(1)</a:t>
              </a:r>
              <a:endParaRPr 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19472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n(2)</a:t>
              </a:r>
              <a:endParaRPr lang="en-US" sz="1600" b="1" i="1"/>
            </a:p>
          </p:txBody>
        </p:sp>
        <p:sp>
          <p:nvSpPr>
            <p:cNvPr id="19473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Insertion is as in a binary search tree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Always done by expanding an external node.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Example: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334000" y="2635250"/>
            <a:ext cx="2590822" cy="3429000"/>
            <a:chOff x="3696" y="1200"/>
            <a:chExt cx="1728" cy="2160"/>
          </a:xfrm>
        </p:grpSpPr>
        <p:sp>
          <p:nvSpPr>
            <p:cNvPr id="20530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531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532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33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34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35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36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37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39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0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1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2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3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4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46" name="AutoShape 21"/>
            <p:cNvCxnSpPr>
              <a:cxnSpLocks noChangeShapeType="1"/>
              <a:stCxn id="20530" idx="4"/>
              <a:endCxn id="20531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22"/>
            <p:cNvCxnSpPr>
              <a:cxnSpLocks noChangeShapeType="1"/>
              <a:stCxn id="20531" idx="4"/>
              <a:endCxn id="20538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8" name="AutoShape 23"/>
            <p:cNvCxnSpPr>
              <a:cxnSpLocks noChangeShapeType="1"/>
              <a:stCxn id="20531" idx="4"/>
              <a:endCxn id="20533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9" name="AutoShape 24"/>
            <p:cNvCxnSpPr>
              <a:cxnSpLocks noChangeShapeType="1"/>
              <a:stCxn id="20530" idx="4"/>
              <a:endCxn id="20532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0" name="AutoShape 25"/>
            <p:cNvCxnSpPr>
              <a:cxnSpLocks noChangeShapeType="1"/>
              <a:stCxn id="20532" idx="4"/>
              <a:endCxn id="20534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1" name="AutoShape 26"/>
            <p:cNvCxnSpPr>
              <a:cxnSpLocks noChangeShapeType="1"/>
              <a:stCxn id="20532" idx="4"/>
              <a:endCxn id="20535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2" name="AutoShape 27"/>
            <p:cNvCxnSpPr>
              <a:cxnSpLocks noChangeShapeType="1"/>
              <a:stCxn id="20534" idx="4"/>
              <a:endCxn id="20536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3" name="AutoShape 28"/>
            <p:cNvCxnSpPr>
              <a:cxnSpLocks noChangeShapeType="1"/>
              <a:stCxn id="20533" idx="4"/>
              <a:endCxn id="20539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4" name="AutoShape 29"/>
            <p:cNvCxnSpPr>
              <a:cxnSpLocks noChangeShapeType="1"/>
              <a:stCxn id="20533" idx="4"/>
              <a:endCxn id="20540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5" name="AutoShape 30"/>
            <p:cNvCxnSpPr>
              <a:cxnSpLocks noChangeShapeType="1"/>
              <a:stCxn id="20536" idx="4"/>
              <a:endCxn id="20541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6" name="AutoShape 31"/>
            <p:cNvCxnSpPr>
              <a:cxnSpLocks noChangeShapeType="1"/>
              <a:stCxn id="20536" idx="4"/>
              <a:endCxn id="20542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7" name="AutoShape 32"/>
            <p:cNvCxnSpPr>
              <a:cxnSpLocks noChangeShapeType="1"/>
              <a:stCxn id="20537" idx="4"/>
              <a:endCxn id="20562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8" name="AutoShape 33"/>
            <p:cNvCxnSpPr>
              <a:cxnSpLocks noChangeShapeType="1"/>
              <a:stCxn id="20537" idx="4"/>
              <a:endCxn id="20543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9" name="AutoShape 34"/>
            <p:cNvCxnSpPr>
              <a:cxnSpLocks noChangeShapeType="1"/>
              <a:stCxn id="20534" idx="4"/>
              <a:endCxn id="20537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0" name="AutoShape 35"/>
            <p:cNvCxnSpPr>
              <a:cxnSpLocks noChangeShapeType="1"/>
              <a:stCxn id="20535" idx="4"/>
              <a:endCxn id="20544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36"/>
            <p:cNvCxnSpPr>
              <a:cxnSpLocks noChangeShapeType="1"/>
              <a:stCxn id="20535" idx="4"/>
              <a:endCxn id="20545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2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0563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65" name="AutoShape 40"/>
            <p:cNvCxnSpPr>
              <a:cxnSpLocks noChangeShapeType="1"/>
              <a:stCxn id="20562" idx="4"/>
              <a:endCxn id="20563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6" name="AutoShape 41"/>
            <p:cNvCxnSpPr>
              <a:cxnSpLocks noChangeShapeType="1"/>
              <a:stCxn id="20562" idx="4"/>
              <a:endCxn id="20564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6172200" y="55308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0487" name="Text Box 43"/>
          <p:cNvSpPr txBox="1">
            <a:spLocks noChangeArrowheads="1"/>
          </p:cNvSpPr>
          <p:nvPr/>
        </p:nvSpPr>
        <p:spPr bwMode="auto">
          <a:xfrm>
            <a:off x="7470775" y="4797425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b=x</a:t>
            </a:r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078538" y="351155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a=y</a:t>
            </a:r>
          </a:p>
        </p:txBody>
      </p:sp>
      <p:sp>
        <p:nvSpPr>
          <p:cNvPr id="20489" name="Text Box 45"/>
          <p:cNvSpPr txBox="1">
            <a:spLocks noChangeArrowheads="1"/>
          </p:cNvSpPr>
          <p:nvPr/>
        </p:nvSpPr>
        <p:spPr bwMode="auto">
          <a:xfrm>
            <a:off x="7640638" y="3187700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c=z</a:t>
            </a:r>
          </a:p>
        </p:txBody>
      </p:sp>
      <p:sp>
        <p:nvSpPr>
          <p:cNvPr id="20490" name="Line 46"/>
          <p:cNvSpPr>
            <a:spLocks noChangeShapeType="1"/>
          </p:cNvSpPr>
          <p:nvPr/>
        </p:nvSpPr>
        <p:spPr bwMode="auto">
          <a:xfrm flipV="1">
            <a:off x="6429375" y="55022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Line 47"/>
          <p:cNvSpPr>
            <a:spLocks noChangeShapeType="1"/>
          </p:cNvSpPr>
          <p:nvPr/>
        </p:nvSpPr>
        <p:spPr bwMode="auto">
          <a:xfrm>
            <a:off x="6324600" y="377825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2" name="Line 48"/>
          <p:cNvSpPr>
            <a:spLocks noChangeShapeType="1"/>
          </p:cNvSpPr>
          <p:nvPr/>
        </p:nvSpPr>
        <p:spPr bwMode="auto">
          <a:xfrm flipH="1">
            <a:off x="7391400" y="33401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Line 49"/>
          <p:cNvSpPr>
            <a:spLocks noChangeShapeType="1"/>
          </p:cNvSpPr>
          <p:nvPr/>
        </p:nvSpPr>
        <p:spPr bwMode="auto">
          <a:xfrm flipH="1" flipV="1">
            <a:off x="7277100" y="47783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0494" name="Group 88"/>
          <p:cNvGrpSpPr>
            <a:grpSpLocks/>
          </p:cNvGrpSpPr>
          <p:nvPr/>
        </p:nvGrpSpPr>
        <p:grpSpPr bwMode="auto">
          <a:xfrm>
            <a:off x="1981200" y="2635250"/>
            <a:ext cx="2667000" cy="2755900"/>
            <a:chOff x="3840" y="1882"/>
            <a:chExt cx="1728" cy="1736"/>
          </a:xfrm>
        </p:grpSpPr>
        <p:sp>
          <p:nvSpPr>
            <p:cNvPr id="20497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498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499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00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01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02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03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04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05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2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14" name="AutoShape 106"/>
            <p:cNvCxnSpPr>
              <a:cxnSpLocks noChangeShapeType="1"/>
              <a:stCxn id="20497" idx="4"/>
              <a:endCxn id="2049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107"/>
            <p:cNvCxnSpPr>
              <a:cxnSpLocks noChangeShapeType="1"/>
              <a:stCxn id="20498" idx="4"/>
              <a:endCxn id="2050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AutoShape 108"/>
            <p:cNvCxnSpPr>
              <a:cxnSpLocks noChangeShapeType="1"/>
              <a:stCxn id="20498" idx="4"/>
              <a:endCxn id="2050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AutoShape 109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AutoShape 110"/>
            <p:cNvCxnSpPr>
              <a:cxnSpLocks noChangeShapeType="1"/>
              <a:stCxn id="20499" idx="4"/>
              <a:endCxn id="2050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AutoShape 111"/>
            <p:cNvCxnSpPr>
              <a:cxnSpLocks noChangeShapeType="1"/>
              <a:stCxn id="20499" idx="4"/>
              <a:endCxn id="2050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2"/>
            <p:cNvCxnSpPr>
              <a:cxnSpLocks noChangeShapeType="1"/>
              <a:stCxn id="20501" idx="4"/>
              <a:endCxn id="2050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"/>
            <p:cNvCxnSpPr>
              <a:cxnSpLocks noChangeShapeType="1"/>
              <a:stCxn id="20500" idx="4"/>
              <a:endCxn id="2050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4"/>
            <p:cNvCxnSpPr>
              <a:cxnSpLocks noChangeShapeType="1"/>
              <a:stCxn id="20500" idx="4"/>
              <a:endCxn id="2050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5"/>
            <p:cNvCxnSpPr>
              <a:cxnSpLocks noChangeShapeType="1"/>
              <a:stCxn id="20503" idx="4"/>
              <a:endCxn id="2050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AutoShape 116"/>
            <p:cNvCxnSpPr>
              <a:cxnSpLocks noChangeShapeType="1"/>
              <a:stCxn id="20503" idx="4"/>
              <a:endCxn id="2050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AutoShape 117"/>
            <p:cNvCxnSpPr>
              <a:cxnSpLocks noChangeShapeType="1"/>
              <a:stCxn id="20504" idx="4"/>
              <a:endCxn id="2051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8"/>
            <p:cNvCxnSpPr>
              <a:cxnSpLocks noChangeShapeType="1"/>
              <a:stCxn id="20504" idx="4"/>
              <a:endCxn id="2051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AutoShape 119"/>
            <p:cNvCxnSpPr>
              <a:cxnSpLocks noChangeShapeType="1"/>
              <a:stCxn id="20501" idx="4"/>
              <a:endCxn id="2050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AutoShape 120"/>
            <p:cNvCxnSpPr>
              <a:cxnSpLocks noChangeShapeType="1"/>
              <a:stCxn id="20502" idx="4"/>
              <a:endCxn id="2051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AutoShape 121"/>
            <p:cNvCxnSpPr>
              <a:cxnSpLocks noChangeShapeType="1"/>
              <a:stCxn id="20502" idx="4"/>
              <a:endCxn id="2051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5" name="Text Box 122"/>
          <p:cNvSpPr txBox="1">
            <a:spLocks noChangeArrowheads="1"/>
          </p:cNvSpPr>
          <p:nvPr/>
        </p:nvSpPr>
        <p:spPr bwMode="auto">
          <a:xfrm>
            <a:off x="2514600" y="5638800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Times New Roman" charset="0"/>
              </a:rPr>
              <a:t>before insertion</a:t>
            </a:r>
          </a:p>
        </p:txBody>
      </p:sp>
      <p:sp>
        <p:nvSpPr>
          <p:cNvPr id="20496" name="Text Box 123"/>
          <p:cNvSpPr txBox="1">
            <a:spLocks noChangeArrowheads="1"/>
          </p:cNvSpPr>
          <p:nvPr/>
        </p:nvSpPr>
        <p:spPr bwMode="auto">
          <a:xfrm>
            <a:off x="5730875" y="6140450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insertion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9208C9-97A7-F249-A3AB-E4FAE16F35CC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Trinode</a:t>
            </a:r>
            <a:r>
              <a:rPr lang="en-US" dirty="0">
                <a:latin typeface="Tahoma" charset="0"/>
              </a:rPr>
              <a:t> Restructuring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685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L</a:t>
            </a:r>
            <a:r>
              <a:rPr lang="en-US" sz="2000" dirty="0" smtClean="0">
                <a:latin typeface="Tahoma" charset="0"/>
              </a:rPr>
              <a:t>et 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i="1" dirty="0" err="1">
                <a:latin typeface="Tahoma" charset="0"/>
              </a:rPr>
              <a:t>a</a:t>
            </a:r>
            <a:r>
              <a:rPr lang="en-US" sz="2000" dirty="0" err="1">
                <a:latin typeface="Tahoma" charset="0"/>
              </a:rPr>
              <a:t>,</a:t>
            </a:r>
            <a:r>
              <a:rPr lang="en-US" sz="2000" i="1" dirty="0" err="1">
                <a:latin typeface="Tahoma" charset="0"/>
              </a:rPr>
              <a:t>b</a:t>
            </a:r>
            <a:r>
              <a:rPr lang="en-US" sz="2000" dirty="0" err="1">
                <a:latin typeface="Tahoma" charset="0"/>
              </a:rPr>
              <a:t>,</a:t>
            </a:r>
            <a:r>
              <a:rPr lang="en-US" sz="2000" i="1" dirty="0" err="1">
                <a:latin typeface="Tahoma" charset="0"/>
              </a:rPr>
              <a:t>c</a:t>
            </a:r>
            <a:r>
              <a:rPr lang="en-US" sz="2000" dirty="0">
                <a:latin typeface="Tahoma" charset="0"/>
              </a:rPr>
              <a:t>) be </a:t>
            </a:r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 err="1" smtClean="0">
                <a:latin typeface="Tahoma" charset="0"/>
              </a:rPr>
              <a:t>inorder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listing of </a:t>
            </a:r>
            <a:r>
              <a:rPr lang="en-US" sz="2000" i="1" dirty="0">
                <a:latin typeface="Tahoma" charset="0"/>
              </a:rPr>
              <a:t>x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i="1" dirty="0">
                <a:latin typeface="Tahoma" charset="0"/>
              </a:rPr>
              <a:t>y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i="1" dirty="0">
                <a:latin typeface="Tahoma" charset="0"/>
              </a:rPr>
              <a:t>z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P</a:t>
            </a:r>
            <a:r>
              <a:rPr lang="en-US" sz="2000" dirty="0" smtClean="0">
                <a:latin typeface="Tahoma" charset="0"/>
              </a:rPr>
              <a:t>erform </a:t>
            </a:r>
            <a:r>
              <a:rPr lang="en-US" sz="2000" dirty="0">
                <a:latin typeface="Tahoma" charset="0"/>
              </a:rPr>
              <a:t>the rotations needed to make </a:t>
            </a:r>
            <a:r>
              <a:rPr lang="en-US" sz="2000" i="1" dirty="0">
                <a:latin typeface="Tahoma" charset="0"/>
              </a:rPr>
              <a:t>b</a:t>
            </a:r>
            <a:r>
              <a:rPr lang="en-US" sz="2000" dirty="0">
                <a:latin typeface="Tahoma" charset="0"/>
              </a:rPr>
              <a:t> the topmost node of the </a:t>
            </a:r>
            <a:r>
              <a:rPr lang="en-US" sz="2000" dirty="0" smtClean="0">
                <a:latin typeface="Tahoma" charset="0"/>
              </a:rPr>
              <a:t>three</a:t>
            </a:r>
            <a:endParaRPr lang="en-US" sz="2000" dirty="0">
              <a:latin typeface="Tahoma" charset="0"/>
            </a:endParaRP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152400" y="2514601"/>
            <a:ext cx="2481274" cy="2809876"/>
            <a:chOff x="6" y="1802"/>
            <a:chExt cx="1563" cy="1770"/>
          </a:xfrm>
        </p:grpSpPr>
        <p:sp>
          <p:nvSpPr>
            <p:cNvPr id="21560" name="Oval 5"/>
            <p:cNvSpPr>
              <a:spLocks noChangeArrowheads="1"/>
            </p:cNvSpPr>
            <p:nvPr/>
          </p:nvSpPr>
          <p:spPr bwMode="auto">
            <a:xfrm>
              <a:off x="641" y="2272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b=y</a:t>
              </a:r>
            </a:p>
          </p:txBody>
        </p:sp>
        <p:sp>
          <p:nvSpPr>
            <p:cNvPr id="21561" name="Oval 6"/>
            <p:cNvSpPr>
              <a:spLocks noChangeArrowheads="1"/>
            </p:cNvSpPr>
            <p:nvPr/>
          </p:nvSpPr>
          <p:spPr bwMode="auto">
            <a:xfrm>
              <a:off x="411" y="1888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a=z</a:t>
              </a:r>
            </a:p>
          </p:txBody>
        </p:sp>
        <p:sp>
          <p:nvSpPr>
            <p:cNvPr id="21562" name="Oval 7"/>
            <p:cNvSpPr>
              <a:spLocks noChangeArrowheads="1"/>
            </p:cNvSpPr>
            <p:nvPr/>
          </p:nvSpPr>
          <p:spPr bwMode="auto">
            <a:xfrm>
              <a:off x="882" y="2656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c=x</a:t>
              </a:r>
            </a:p>
          </p:txBody>
        </p:sp>
        <p:sp>
          <p:nvSpPr>
            <p:cNvPr id="21563" name="AutoShape 8"/>
            <p:cNvSpPr>
              <a:spLocks noChangeArrowheads="1"/>
            </p:cNvSpPr>
            <p:nvPr/>
          </p:nvSpPr>
          <p:spPr bwMode="auto">
            <a:xfrm>
              <a:off x="6" y="2315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4" name="AutoShape 9"/>
            <p:cNvSpPr>
              <a:spLocks noChangeArrowheads="1"/>
            </p:cNvSpPr>
            <p:nvPr/>
          </p:nvSpPr>
          <p:spPr bwMode="auto">
            <a:xfrm>
              <a:off x="298" y="2747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5" name="AutoShape 10"/>
            <p:cNvSpPr>
              <a:spLocks noChangeArrowheads="1"/>
            </p:cNvSpPr>
            <p:nvPr/>
          </p:nvSpPr>
          <p:spPr bwMode="auto">
            <a:xfrm>
              <a:off x="597" y="3148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6" name="AutoShape 11"/>
            <p:cNvSpPr>
              <a:spLocks noChangeArrowheads="1"/>
            </p:cNvSpPr>
            <p:nvPr/>
          </p:nvSpPr>
          <p:spPr bwMode="auto">
            <a:xfrm>
              <a:off x="1096" y="3148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67" name="AutoShape 12"/>
            <p:cNvCxnSpPr>
              <a:cxnSpLocks noChangeShapeType="1"/>
              <a:stCxn id="21562" idx="4"/>
              <a:endCxn id="21566" idx="0"/>
            </p:cNvCxnSpPr>
            <p:nvPr/>
          </p:nvCxnSpPr>
          <p:spPr bwMode="auto">
            <a:xfrm>
              <a:off x="1101" y="2956"/>
              <a:ext cx="232" cy="192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8" name="AutoShape 13"/>
            <p:cNvCxnSpPr>
              <a:cxnSpLocks noChangeShapeType="1"/>
              <a:stCxn id="21562" idx="4"/>
              <a:endCxn id="21565" idx="0"/>
            </p:cNvCxnSpPr>
            <p:nvPr/>
          </p:nvCxnSpPr>
          <p:spPr bwMode="auto">
            <a:xfrm flipH="1">
              <a:off x="833" y="2956"/>
              <a:ext cx="268" cy="192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9" name="AutoShape 14"/>
            <p:cNvCxnSpPr>
              <a:cxnSpLocks noChangeShapeType="1"/>
              <a:stCxn id="21560" idx="4"/>
              <a:endCxn id="21562" idx="0"/>
            </p:cNvCxnSpPr>
            <p:nvPr/>
          </p:nvCxnSpPr>
          <p:spPr bwMode="auto">
            <a:xfrm>
              <a:off x="865" y="2572"/>
              <a:ext cx="236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0" name="AutoShape 15"/>
            <p:cNvCxnSpPr>
              <a:cxnSpLocks noChangeShapeType="1"/>
              <a:stCxn id="21560" idx="4"/>
              <a:endCxn id="21564" idx="0"/>
            </p:cNvCxnSpPr>
            <p:nvPr/>
          </p:nvCxnSpPr>
          <p:spPr bwMode="auto">
            <a:xfrm flipH="1">
              <a:off x="535" y="2572"/>
              <a:ext cx="331" cy="175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1" name="AutoShape 16"/>
            <p:cNvCxnSpPr>
              <a:cxnSpLocks noChangeShapeType="1"/>
              <a:stCxn id="21561" idx="4"/>
              <a:endCxn id="21560" idx="0"/>
            </p:cNvCxnSpPr>
            <p:nvPr/>
          </p:nvCxnSpPr>
          <p:spPr bwMode="auto">
            <a:xfrm>
              <a:off x="625" y="2188"/>
              <a:ext cx="240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2" name="AutoShape 17"/>
            <p:cNvCxnSpPr>
              <a:cxnSpLocks noChangeShapeType="1"/>
              <a:stCxn id="21561" idx="4"/>
              <a:endCxn id="21563" idx="0"/>
            </p:cNvCxnSpPr>
            <p:nvPr/>
          </p:nvCxnSpPr>
          <p:spPr bwMode="auto">
            <a:xfrm flipH="1">
              <a:off x="242" y="2188"/>
              <a:ext cx="382" cy="12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3" name="AutoShape 18"/>
            <p:cNvCxnSpPr>
              <a:cxnSpLocks noChangeShapeType="1"/>
              <a:stCxn id="21561" idx="0"/>
            </p:cNvCxnSpPr>
            <p:nvPr/>
          </p:nvCxnSpPr>
          <p:spPr bwMode="auto">
            <a:xfrm flipH="1" flipV="1">
              <a:off x="484" y="1802"/>
              <a:ext cx="141" cy="8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0" name="Group 19"/>
          <p:cNvGrpSpPr>
            <a:grpSpLocks/>
          </p:cNvGrpSpPr>
          <p:nvPr/>
        </p:nvGrpSpPr>
        <p:grpSpPr bwMode="auto">
          <a:xfrm>
            <a:off x="2452685" y="4191001"/>
            <a:ext cx="2805115" cy="2100263"/>
            <a:chOff x="1468" y="2640"/>
            <a:chExt cx="1767" cy="1323"/>
          </a:xfrm>
        </p:grpSpPr>
        <p:sp>
          <p:nvSpPr>
            <p:cNvPr id="21546" name="Oval 20"/>
            <p:cNvSpPr>
              <a:spLocks noChangeArrowheads="1"/>
            </p:cNvSpPr>
            <p:nvPr/>
          </p:nvSpPr>
          <p:spPr bwMode="auto">
            <a:xfrm>
              <a:off x="2122" y="2726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b=y</a:t>
              </a:r>
            </a:p>
          </p:txBody>
        </p:sp>
        <p:sp>
          <p:nvSpPr>
            <p:cNvPr id="21547" name="Oval 21"/>
            <p:cNvSpPr>
              <a:spLocks noChangeArrowheads="1"/>
            </p:cNvSpPr>
            <p:nvPr/>
          </p:nvSpPr>
          <p:spPr bwMode="auto">
            <a:xfrm>
              <a:off x="1673" y="3126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48" name="Oval 22"/>
            <p:cNvSpPr>
              <a:spLocks noChangeArrowheads="1"/>
            </p:cNvSpPr>
            <p:nvPr/>
          </p:nvSpPr>
          <p:spPr bwMode="auto">
            <a:xfrm>
              <a:off x="2592" y="3132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c=x</a:t>
              </a:r>
            </a:p>
          </p:txBody>
        </p:sp>
        <p:sp>
          <p:nvSpPr>
            <p:cNvPr id="21549" name="AutoShape 23"/>
            <p:cNvSpPr>
              <a:spLocks noChangeArrowheads="1"/>
            </p:cNvSpPr>
            <p:nvPr/>
          </p:nvSpPr>
          <p:spPr bwMode="auto">
            <a:xfrm>
              <a:off x="1468" y="3539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0" name="AutoShape 24"/>
            <p:cNvSpPr>
              <a:spLocks noChangeArrowheads="1"/>
            </p:cNvSpPr>
            <p:nvPr/>
          </p:nvSpPr>
          <p:spPr bwMode="auto">
            <a:xfrm>
              <a:off x="1917" y="3537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1" name="AutoShape 25"/>
            <p:cNvSpPr>
              <a:spLocks noChangeArrowheads="1"/>
            </p:cNvSpPr>
            <p:nvPr/>
          </p:nvSpPr>
          <p:spPr bwMode="auto">
            <a:xfrm>
              <a:off x="2386" y="3535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2" name="AutoShape 26"/>
            <p:cNvSpPr>
              <a:spLocks noChangeArrowheads="1"/>
            </p:cNvSpPr>
            <p:nvPr/>
          </p:nvSpPr>
          <p:spPr bwMode="auto">
            <a:xfrm>
              <a:off x="2846" y="3535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53" name="AutoShape 27"/>
            <p:cNvCxnSpPr>
              <a:cxnSpLocks noChangeShapeType="1"/>
              <a:stCxn id="21548" idx="4"/>
              <a:endCxn id="21552" idx="0"/>
            </p:cNvCxnSpPr>
            <p:nvPr/>
          </p:nvCxnSpPr>
          <p:spPr bwMode="auto">
            <a:xfrm>
              <a:off x="2811" y="3432"/>
              <a:ext cx="229" cy="10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AutoShape 28"/>
            <p:cNvCxnSpPr>
              <a:cxnSpLocks noChangeShapeType="1"/>
              <a:stCxn id="21548" idx="4"/>
              <a:endCxn id="21551" idx="0"/>
            </p:cNvCxnSpPr>
            <p:nvPr/>
          </p:nvCxnSpPr>
          <p:spPr bwMode="auto">
            <a:xfrm flipH="1">
              <a:off x="2580" y="3432"/>
              <a:ext cx="231" cy="10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AutoShape 29"/>
            <p:cNvCxnSpPr>
              <a:cxnSpLocks noChangeShapeType="1"/>
              <a:stCxn id="21546" idx="4"/>
              <a:endCxn id="21548" idx="0"/>
            </p:cNvCxnSpPr>
            <p:nvPr/>
          </p:nvCxnSpPr>
          <p:spPr bwMode="auto">
            <a:xfrm>
              <a:off x="2346" y="3026"/>
              <a:ext cx="465" cy="106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AutoShape 30"/>
            <p:cNvCxnSpPr>
              <a:cxnSpLocks noChangeShapeType="1"/>
              <a:stCxn id="21547" idx="4"/>
              <a:endCxn id="21550" idx="0"/>
            </p:cNvCxnSpPr>
            <p:nvPr/>
          </p:nvCxnSpPr>
          <p:spPr bwMode="auto">
            <a:xfrm>
              <a:off x="1887" y="3426"/>
              <a:ext cx="225" cy="111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7" name="AutoShape 31"/>
            <p:cNvCxnSpPr>
              <a:cxnSpLocks noChangeShapeType="1"/>
              <a:stCxn id="21547" idx="0"/>
              <a:endCxn id="21546" idx="4"/>
            </p:cNvCxnSpPr>
            <p:nvPr/>
          </p:nvCxnSpPr>
          <p:spPr bwMode="auto">
            <a:xfrm flipV="1">
              <a:off x="1887" y="3026"/>
              <a:ext cx="460" cy="100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8" name="AutoShape 32"/>
            <p:cNvCxnSpPr>
              <a:cxnSpLocks noChangeShapeType="1"/>
              <a:stCxn id="21547" idx="4"/>
              <a:endCxn id="21549" idx="0"/>
            </p:cNvCxnSpPr>
            <p:nvPr/>
          </p:nvCxnSpPr>
          <p:spPr bwMode="auto">
            <a:xfrm flipH="1">
              <a:off x="1662" y="3426"/>
              <a:ext cx="224" cy="11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9" name="AutoShape 33"/>
            <p:cNvCxnSpPr>
              <a:cxnSpLocks noChangeShapeType="1"/>
              <a:stCxn id="21546" idx="0"/>
            </p:cNvCxnSpPr>
            <p:nvPr/>
          </p:nvCxnSpPr>
          <p:spPr bwMode="auto">
            <a:xfrm flipH="1" flipV="1">
              <a:off x="2181" y="2640"/>
              <a:ext cx="165" cy="86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1" name="Group 34"/>
          <p:cNvGrpSpPr>
            <a:grpSpLocks/>
          </p:cNvGrpSpPr>
          <p:nvPr/>
        </p:nvGrpSpPr>
        <p:grpSpPr bwMode="auto">
          <a:xfrm>
            <a:off x="4686305" y="2403475"/>
            <a:ext cx="2109790" cy="2846388"/>
            <a:chOff x="3052" y="1584"/>
            <a:chExt cx="1329" cy="1793"/>
          </a:xfrm>
        </p:grpSpPr>
        <p:sp>
          <p:nvSpPr>
            <p:cNvPr id="21532" name="Oval 35"/>
            <p:cNvSpPr>
              <a:spLocks noChangeArrowheads="1"/>
            </p:cNvSpPr>
            <p:nvPr/>
          </p:nvSpPr>
          <p:spPr bwMode="auto">
            <a:xfrm>
              <a:off x="3759" y="2058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c=y</a:t>
              </a:r>
            </a:p>
          </p:txBody>
        </p:sp>
        <p:sp>
          <p:nvSpPr>
            <p:cNvPr id="21533" name="Oval 36"/>
            <p:cNvSpPr>
              <a:spLocks noChangeArrowheads="1"/>
            </p:cNvSpPr>
            <p:nvPr/>
          </p:nvSpPr>
          <p:spPr bwMode="auto">
            <a:xfrm>
              <a:off x="3509" y="2474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b=x</a:t>
              </a:r>
            </a:p>
          </p:txBody>
        </p:sp>
        <p:sp>
          <p:nvSpPr>
            <p:cNvPr id="21534" name="Oval 37"/>
            <p:cNvSpPr>
              <a:spLocks noChangeArrowheads="1"/>
            </p:cNvSpPr>
            <p:nvPr/>
          </p:nvSpPr>
          <p:spPr bwMode="auto">
            <a:xfrm>
              <a:off x="3400" y="1670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35" name="AutoShape 38"/>
            <p:cNvSpPr>
              <a:spLocks noChangeArrowheads="1"/>
            </p:cNvSpPr>
            <p:nvPr/>
          </p:nvSpPr>
          <p:spPr bwMode="auto">
            <a:xfrm>
              <a:off x="3052" y="2097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36" name="AutoShape 39"/>
            <p:cNvSpPr>
              <a:spLocks noChangeArrowheads="1"/>
            </p:cNvSpPr>
            <p:nvPr/>
          </p:nvSpPr>
          <p:spPr bwMode="auto">
            <a:xfrm>
              <a:off x="3290" y="2951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T</a:t>
              </a:r>
              <a:r>
                <a:rPr lang="en-US" sz="1600" baseline="-25000" dirty="0">
                  <a:latin typeface="Times New Roman" charset="0"/>
                </a:rPr>
                <a:t>1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21537" name="AutoShape 40"/>
            <p:cNvSpPr>
              <a:spLocks noChangeArrowheads="1"/>
            </p:cNvSpPr>
            <p:nvPr/>
          </p:nvSpPr>
          <p:spPr bwMode="auto">
            <a:xfrm>
              <a:off x="3749" y="2950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38" name="AutoShape 41"/>
            <p:cNvSpPr>
              <a:spLocks noChangeArrowheads="1"/>
            </p:cNvSpPr>
            <p:nvPr/>
          </p:nvSpPr>
          <p:spPr bwMode="auto">
            <a:xfrm>
              <a:off x="4012" y="2531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39" name="AutoShape 42"/>
            <p:cNvCxnSpPr>
              <a:cxnSpLocks noChangeShapeType="1"/>
              <a:stCxn id="21532" idx="4"/>
              <a:endCxn id="21538" idx="0"/>
            </p:cNvCxnSpPr>
            <p:nvPr/>
          </p:nvCxnSpPr>
          <p:spPr bwMode="auto">
            <a:xfrm>
              <a:off x="3978" y="2358"/>
              <a:ext cx="218" cy="173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AutoShape 43"/>
            <p:cNvCxnSpPr>
              <a:cxnSpLocks noChangeShapeType="1"/>
              <a:stCxn id="21533" idx="4"/>
              <a:endCxn id="21537" idx="0"/>
            </p:cNvCxnSpPr>
            <p:nvPr/>
          </p:nvCxnSpPr>
          <p:spPr bwMode="auto">
            <a:xfrm>
              <a:off x="3733" y="2774"/>
              <a:ext cx="200" cy="17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44"/>
            <p:cNvCxnSpPr>
              <a:cxnSpLocks noChangeShapeType="1"/>
              <a:stCxn id="21533" idx="0"/>
              <a:endCxn id="21532" idx="4"/>
            </p:cNvCxnSpPr>
            <p:nvPr/>
          </p:nvCxnSpPr>
          <p:spPr bwMode="auto">
            <a:xfrm flipV="1">
              <a:off x="3733" y="2358"/>
              <a:ext cx="245" cy="11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45"/>
            <p:cNvCxnSpPr>
              <a:cxnSpLocks noChangeShapeType="1"/>
              <a:stCxn id="21533" idx="4"/>
              <a:endCxn id="21536" idx="0"/>
            </p:cNvCxnSpPr>
            <p:nvPr/>
          </p:nvCxnSpPr>
          <p:spPr bwMode="auto">
            <a:xfrm flipH="1">
              <a:off x="3474" y="2774"/>
              <a:ext cx="259" cy="17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46"/>
            <p:cNvCxnSpPr>
              <a:cxnSpLocks noChangeShapeType="1"/>
              <a:stCxn id="21534" idx="4"/>
              <a:endCxn id="21532" idx="0"/>
            </p:cNvCxnSpPr>
            <p:nvPr/>
          </p:nvCxnSpPr>
          <p:spPr bwMode="auto">
            <a:xfrm>
              <a:off x="3614" y="1970"/>
              <a:ext cx="364" cy="88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47"/>
            <p:cNvCxnSpPr>
              <a:cxnSpLocks noChangeShapeType="1"/>
              <a:stCxn id="21534" idx="4"/>
              <a:endCxn id="21535" idx="0"/>
            </p:cNvCxnSpPr>
            <p:nvPr/>
          </p:nvCxnSpPr>
          <p:spPr bwMode="auto">
            <a:xfrm flipH="1">
              <a:off x="3236" y="1970"/>
              <a:ext cx="377" cy="12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AutoShape 48"/>
            <p:cNvCxnSpPr>
              <a:cxnSpLocks noChangeShapeType="1"/>
              <a:stCxn id="21534" idx="0"/>
            </p:cNvCxnSpPr>
            <p:nvPr/>
          </p:nvCxnSpPr>
          <p:spPr bwMode="auto">
            <a:xfrm flipH="1" flipV="1">
              <a:off x="3473" y="1584"/>
              <a:ext cx="141" cy="8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2" name="Group 49"/>
          <p:cNvGrpSpPr>
            <a:grpSpLocks/>
          </p:cNvGrpSpPr>
          <p:nvPr/>
        </p:nvGrpSpPr>
        <p:grpSpPr bwMode="auto">
          <a:xfrm>
            <a:off x="6400806" y="4210051"/>
            <a:ext cx="2590803" cy="2084388"/>
            <a:chOff x="4082" y="2652"/>
            <a:chExt cx="1632" cy="1313"/>
          </a:xfrm>
        </p:grpSpPr>
        <p:sp>
          <p:nvSpPr>
            <p:cNvPr id="21518" name="Oval 50"/>
            <p:cNvSpPr>
              <a:spLocks noChangeArrowheads="1"/>
            </p:cNvSpPr>
            <p:nvPr/>
          </p:nvSpPr>
          <p:spPr bwMode="auto">
            <a:xfrm>
              <a:off x="4668" y="2736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b=x</a:t>
              </a:r>
            </a:p>
          </p:txBody>
        </p:sp>
        <p:sp>
          <p:nvSpPr>
            <p:cNvPr id="21519" name="Oval 51"/>
            <p:cNvSpPr>
              <a:spLocks noChangeArrowheads="1"/>
            </p:cNvSpPr>
            <p:nvPr/>
          </p:nvSpPr>
          <p:spPr bwMode="auto">
            <a:xfrm>
              <a:off x="5101" y="3132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c=y</a:t>
              </a:r>
            </a:p>
          </p:txBody>
        </p:sp>
        <p:sp>
          <p:nvSpPr>
            <p:cNvPr id="21520" name="Oval 52"/>
            <p:cNvSpPr>
              <a:spLocks noChangeArrowheads="1"/>
            </p:cNvSpPr>
            <p:nvPr/>
          </p:nvSpPr>
          <p:spPr bwMode="auto">
            <a:xfrm>
              <a:off x="4257" y="3132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21" name="AutoShape 53"/>
            <p:cNvSpPr>
              <a:spLocks noChangeArrowheads="1"/>
            </p:cNvSpPr>
            <p:nvPr/>
          </p:nvSpPr>
          <p:spPr bwMode="auto">
            <a:xfrm>
              <a:off x="4082" y="3539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2" name="AutoShape 54"/>
            <p:cNvSpPr>
              <a:spLocks noChangeArrowheads="1"/>
            </p:cNvSpPr>
            <p:nvPr/>
          </p:nvSpPr>
          <p:spPr bwMode="auto">
            <a:xfrm>
              <a:off x="4494" y="3541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3" name="AutoShape 55"/>
            <p:cNvSpPr>
              <a:spLocks noChangeArrowheads="1"/>
            </p:cNvSpPr>
            <p:nvPr/>
          </p:nvSpPr>
          <p:spPr bwMode="auto">
            <a:xfrm>
              <a:off x="4926" y="3539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4" name="AutoShape 56"/>
            <p:cNvSpPr>
              <a:spLocks noChangeArrowheads="1"/>
            </p:cNvSpPr>
            <p:nvPr/>
          </p:nvSpPr>
          <p:spPr bwMode="auto">
            <a:xfrm>
              <a:off x="5349" y="3537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T</a:t>
              </a:r>
              <a:r>
                <a:rPr lang="en-US" sz="1600" baseline="-25000" dirty="0">
                  <a:latin typeface="Times New Roman" charset="0"/>
                </a:rPr>
                <a:t>3</a:t>
              </a:r>
              <a:endParaRPr lang="en-US" sz="1600" dirty="0">
                <a:latin typeface="Times New Roman" charset="0"/>
              </a:endParaRPr>
            </a:p>
          </p:txBody>
        </p:sp>
        <p:cxnSp>
          <p:nvCxnSpPr>
            <p:cNvPr id="21525" name="AutoShape 57"/>
            <p:cNvCxnSpPr>
              <a:cxnSpLocks noChangeShapeType="1"/>
              <a:stCxn id="21519" idx="4"/>
              <a:endCxn id="21524" idx="0"/>
            </p:cNvCxnSpPr>
            <p:nvPr/>
          </p:nvCxnSpPr>
          <p:spPr bwMode="auto">
            <a:xfrm>
              <a:off x="5320" y="3432"/>
              <a:ext cx="212" cy="105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AutoShape 58"/>
            <p:cNvCxnSpPr>
              <a:cxnSpLocks noChangeShapeType="1"/>
              <a:stCxn id="21519" idx="4"/>
              <a:endCxn id="21523" idx="0"/>
            </p:cNvCxnSpPr>
            <p:nvPr/>
          </p:nvCxnSpPr>
          <p:spPr bwMode="auto">
            <a:xfrm flipH="1">
              <a:off x="5109" y="3432"/>
              <a:ext cx="211" cy="10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7" name="AutoShape 59"/>
            <p:cNvCxnSpPr>
              <a:cxnSpLocks noChangeShapeType="1"/>
              <a:stCxn id="21518" idx="4"/>
              <a:endCxn id="21520" idx="0"/>
            </p:cNvCxnSpPr>
            <p:nvPr/>
          </p:nvCxnSpPr>
          <p:spPr bwMode="auto">
            <a:xfrm flipH="1">
              <a:off x="4471" y="3036"/>
              <a:ext cx="421" cy="9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8" name="AutoShape 60"/>
            <p:cNvCxnSpPr>
              <a:cxnSpLocks noChangeShapeType="1"/>
              <a:stCxn id="21520" idx="4"/>
              <a:endCxn id="21522" idx="0"/>
            </p:cNvCxnSpPr>
            <p:nvPr/>
          </p:nvCxnSpPr>
          <p:spPr bwMode="auto">
            <a:xfrm>
              <a:off x="4471" y="3432"/>
              <a:ext cx="206" cy="109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9" name="AutoShape 61"/>
            <p:cNvCxnSpPr>
              <a:cxnSpLocks noChangeShapeType="1"/>
              <a:stCxn id="21518" idx="4"/>
              <a:endCxn id="21519" idx="0"/>
            </p:cNvCxnSpPr>
            <p:nvPr/>
          </p:nvCxnSpPr>
          <p:spPr bwMode="auto">
            <a:xfrm>
              <a:off x="4892" y="3036"/>
              <a:ext cx="428" cy="9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AutoShape 62"/>
            <p:cNvCxnSpPr>
              <a:cxnSpLocks noChangeShapeType="1"/>
              <a:stCxn id="21520" idx="4"/>
              <a:endCxn id="21521" idx="0"/>
            </p:cNvCxnSpPr>
            <p:nvPr/>
          </p:nvCxnSpPr>
          <p:spPr bwMode="auto">
            <a:xfrm flipH="1">
              <a:off x="4264" y="3432"/>
              <a:ext cx="206" cy="10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AutoShape 63"/>
            <p:cNvCxnSpPr>
              <a:cxnSpLocks noChangeShapeType="1"/>
              <a:stCxn id="21518" idx="0"/>
            </p:cNvCxnSpPr>
            <p:nvPr/>
          </p:nvCxnSpPr>
          <p:spPr bwMode="auto">
            <a:xfrm flipH="1" flipV="1">
              <a:off x="4821" y="2652"/>
              <a:ext cx="71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13" name="Line 64"/>
          <p:cNvSpPr>
            <a:spLocks noChangeShapeType="1"/>
          </p:cNvSpPr>
          <p:nvPr/>
        </p:nvSpPr>
        <p:spPr bwMode="auto">
          <a:xfrm>
            <a:off x="2478085" y="4267200"/>
            <a:ext cx="6858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21514" name="Line 65"/>
          <p:cNvSpPr>
            <a:spLocks noChangeShapeType="1"/>
          </p:cNvSpPr>
          <p:nvPr/>
        </p:nvSpPr>
        <p:spPr bwMode="auto">
          <a:xfrm>
            <a:off x="6931025" y="4038600"/>
            <a:ext cx="457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21516" name="Text Box 67"/>
          <p:cNvSpPr txBox="1">
            <a:spLocks noChangeArrowheads="1"/>
          </p:cNvSpPr>
          <p:nvPr/>
        </p:nvSpPr>
        <p:spPr bwMode="auto">
          <a:xfrm>
            <a:off x="6248400" y="2209800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 smtClean="0">
                <a:latin typeface="+mn-lt"/>
              </a:rPr>
              <a:t>Double rotation around c and a</a:t>
            </a:r>
            <a:endParaRPr lang="en-US" sz="1800" dirty="0">
              <a:latin typeface="+mn-lt"/>
            </a:endParaRPr>
          </a:p>
        </p:txBody>
      </p:sp>
      <p:sp>
        <p:nvSpPr>
          <p:cNvPr id="81" name="Text Box 67"/>
          <p:cNvSpPr txBox="1">
            <a:spLocks noChangeArrowheads="1"/>
          </p:cNvSpPr>
          <p:nvPr/>
        </p:nvSpPr>
        <p:spPr bwMode="auto">
          <a:xfrm>
            <a:off x="1676400" y="2209800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 smtClean="0">
                <a:latin typeface="+mn-lt"/>
              </a:rPr>
              <a:t>Single rotation around b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72DF58-3EF3-6549-8D27-01EFB83B8D59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 Example, continued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295400"/>
            <a:ext cx="4572000" cy="2530475"/>
          </a:xfrm>
        </p:spPr>
      </p:pic>
      <p:sp>
        <p:nvSpPr>
          <p:cNvPr id="22533" name="Line 8"/>
          <p:cNvSpPr>
            <a:spLocks noChangeShapeType="1"/>
          </p:cNvSpPr>
          <p:nvPr/>
        </p:nvSpPr>
        <p:spPr bwMode="auto">
          <a:xfrm>
            <a:off x="5438775" y="5845175"/>
            <a:ext cx="95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9"/>
          <p:cNvSpPr>
            <a:spLocks/>
          </p:cNvSpPr>
          <p:nvPr/>
        </p:nvSpPr>
        <p:spPr bwMode="auto">
          <a:xfrm>
            <a:off x="5459413" y="5997575"/>
            <a:ext cx="55562" cy="53975"/>
          </a:xfrm>
          <a:custGeom>
            <a:avLst/>
            <a:gdLst>
              <a:gd name="T0" fmla="*/ 0 w 35"/>
              <a:gd name="T1" fmla="*/ 0 h 34"/>
              <a:gd name="T2" fmla="*/ 0 w 35"/>
              <a:gd name="T3" fmla="*/ 22225 h 34"/>
              <a:gd name="T4" fmla="*/ 33337 w 35"/>
              <a:gd name="T5" fmla="*/ 53975 h 34"/>
              <a:gd name="T6" fmla="*/ 55562 w 35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34"/>
              <a:gd name="T14" fmla="*/ 35 w 3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10"/>
          <p:cNvSpPr>
            <a:spLocks/>
          </p:cNvSpPr>
          <p:nvPr/>
        </p:nvSpPr>
        <p:spPr bwMode="auto">
          <a:xfrm>
            <a:off x="5580063" y="6073775"/>
            <a:ext cx="87312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5734050" y="6084888"/>
            <a:ext cx="98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5897563" y="6084888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13"/>
          <p:cNvSpPr>
            <a:spLocks/>
          </p:cNvSpPr>
          <p:nvPr/>
        </p:nvSpPr>
        <p:spPr bwMode="auto">
          <a:xfrm>
            <a:off x="6049963" y="6073775"/>
            <a:ext cx="87312" cy="1588"/>
          </a:xfrm>
          <a:custGeom>
            <a:avLst/>
            <a:gdLst>
              <a:gd name="T0" fmla="*/ 0 w 55"/>
              <a:gd name="T1" fmla="*/ 0 h 1588"/>
              <a:gd name="T2" fmla="*/ 66675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Freeform 14"/>
          <p:cNvSpPr>
            <a:spLocks/>
          </p:cNvSpPr>
          <p:nvPr/>
        </p:nvSpPr>
        <p:spPr bwMode="auto">
          <a:xfrm>
            <a:off x="6203950" y="6019800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3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V="1">
            <a:off x="6302375" y="5876925"/>
            <a:ext cx="2063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6"/>
          <p:cNvSpPr>
            <a:spLocks/>
          </p:cNvSpPr>
          <p:nvPr/>
        </p:nvSpPr>
        <p:spPr bwMode="auto">
          <a:xfrm>
            <a:off x="6323013" y="5713413"/>
            <a:ext cx="11112" cy="87312"/>
          </a:xfrm>
          <a:custGeom>
            <a:avLst/>
            <a:gdLst>
              <a:gd name="T0" fmla="*/ 0 w 7"/>
              <a:gd name="T1" fmla="*/ 87312 h 55"/>
              <a:gd name="T2" fmla="*/ 11112 w 7"/>
              <a:gd name="T3" fmla="*/ 33337 h 55"/>
              <a:gd name="T4" fmla="*/ 0 w 7"/>
              <a:gd name="T5" fmla="*/ 0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7"/>
          <p:cNvSpPr>
            <a:spLocks/>
          </p:cNvSpPr>
          <p:nvPr/>
        </p:nvSpPr>
        <p:spPr bwMode="auto">
          <a:xfrm>
            <a:off x="6269038" y="5570538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 flipH="1" flipV="1">
            <a:off x="6192838" y="544036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H="1" flipV="1">
            <a:off x="6105525" y="53086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 flipH="1" flipV="1">
            <a:off x="6018213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Freeform 21"/>
          <p:cNvSpPr>
            <a:spLocks/>
          </p:cNvSpPr>
          <p:nvPr/>
        </p:nvSpPr>
        <p:spPr bwMode="auto">
          <a:xfrm>
            <a:off x="5908675" y="5068888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53975 w 41"/>
              <a:gd name="T3" fmla="*/ 42863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Freeform 22"/>
          <p:cNvSpPr>
            <a:spLocks/>
          </p:cNvSpPr>
          <p:nvPr/>
        </p:nvSpPr>
        <p:spPr bwMode="auto">
          <a:xfrm>
            <a:off x="5765800" y="5046663"/>
            <a:ext cx="76200" cy="42862"/>
          </a:xfrm>
          <a:custGeom>
            <a:avLst/>
            <a:gdLst>
              <a:gd name="T0" fmla="*/ 76200 w 48"/>
              <a:gd name="T1" fmla="*/ 0 h 27"/>
              <a:gd name="T2" fmla="*/ 22225 w 48"/>
              <a:gd name="T3" fmla="*/ 22225 h 27"/>
              <a:gd name="T4" fmla="*/ 0 w 48"/>
              <a:gd name="T5" fmla="*/ 42862 h 27"/>
              <a:gd name="T6" fmla="*/ 0 60000 65536"/>
              <a:gd name="T7" fmla="*/ 0 60000 65536"/>
              <a:gd name="T8" fmla="*/ 0 60000 65536"/>
              <a:gd name="T9" fmla="*/ 0 w 48"/>
              <a:gd name="T10" fmla="*/ 0 h 27"/>
              <a:gd name="T11" fmla="*/ 48 w 4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3"/>
          <p:cNvSpPr>
            <a:spLocks noChangeShapeType="1"/>
          </p:cNvSpPr>
          <p:nvPr/>
        </p:nvSpPr>
        <p:spPr bwMode="auto">
          <a:xfrm flipH="1">
            <a:off x="5667375" y="5133975"/>
            <a:ext cx="555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24"/>
          <p:cNvSpPr>
            <a:spLocks/>
          </p:cNvSpPr>
          <p:nvPr/>
        </p:nvSpPr>
        <p:spPr bwMode="auto">
          <a:xfrm>
            <a:off x="5580063" y="5264150"/>
            <a:ext cx="55562" cy="77788"/>
          </a:xfrm>
          <a:custGeom>
            <a:avLst/>
            <a:gdLst>
              <a:gd name="T0" fmla="*/ 55562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>
            <a:off x="5503863" y="539591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Freeform 26"/>
          <p:cNvSpPr>
            <a:spLocks/>
          </p:cNvSpPr>
          <p:nvPr/>
        </p:nvSpPr>
        <p:spPr bwMode="auto">
          <a:xfrm>
            <a:off x="5438775" y="5538788"/>
            <a:ext cx="31750" cy="76200"/>
          </a:xfrm>
          <a:custGeom>
            <a:avLst/>
            <a:gdLst>
              <a:gd name="T0" fmla="*/ 31750 w 20"/>
              <a:gd name="T1" fmla="*/ 0 h 48"/>
              <a:gd name="T2" fmla="*/ 0 w 20"/>
              <a:gd name="T3" fmla="*/ 65088 h 48"/>
              <a:gd name="T4" fmla="*/ 0 w 20"/>
              <a:gd name="T5" fmla="*/ 76200 h 48"/>
              <a:gd name="T6" fmla="*/ 0 60000 65536"/>
              <a:gd name="T7" fmla="*/ 0 60000 65536"/>
              <a:gd name="T8" fmla="*/ 0 60000 65536"/>
              <a:gd name="T9" fmla="*/ 0 w 20"/>
              <a:gd name="T10" fmla="*/ 0 h 48"/>
              <a:gd name="T11" fmla="*/ 20 w 2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7"/>
          <p:cNvSpPr>
            <a:spLocks noChangeShapeType="1"/>
          </p:cNvSpPr>
          <p:nvPr/>
        </p:nvSpPr>
        <p:spPr bwMode="auto">
          <a:xfrm>
            <a:off x="5438775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Freeform 28"/>
          <p:cNvSpPr>
            <a:spLocks/>
          </p:cNvSpPr>
          <p:nvPr/>
        </p:nvSpPr>
        <p:spPr bwMode="auto">
          <a:xfrm>
            <a:off x="6400800" y="5046663"/>
            <a:ext cx="885825" cy="1038225"/>
          </a:xfrm>
          <a:custGeom>
            <a:avLst/>
            <a:gdLst>
              <a:gd name="T0" fmla="*/ 0 w 558"/>
              <a:gd name="T1" fmla="*/ 798513 h 654"/>
              <a:gd name="T2" fmla="*/ 0 w 558"/>
              <a:gd name="T3" fmla="*/ 928688 h 654"/>
              <a:gd name="T4" fmla="*/ 20638 w 558"/>
              <a:gd name="T5" fmla="*/ 973138 h 654"/>
              <a:gd name="T6" fmla="*/ 42863 w 558"/>
              <a:gd name="T7" fmla="*/ 1004888 h 654"/>
              <a:gd name="T8" fmla="*/ 174625 w 558"/>
              <a:gd name="T9" fmla="*/ 1027113 h 654"/>
              <a:gd name="T10" fmla="*/ 425450 w 558"/>
              <a:gd name="T11" fmla="*/ 1038225 h 654"/>
              <a:gd name="T12" fmla="*/ 666750 w 558"/>
              <a:gd name="T13" fmla="*/ 1027113 h 654"/>
              <a:gd name="T14" fmla="*/ 796925 w 558"/>
              <a:gd name="T15" fmla="*/ 1004888 h 654"/>
              <a:gd name="T16" fmla="*/ 830263 w 558"/>
              <a:gd name="T17" fmla="*/ 984250 h 654"/>
              <a:gd name="T18" fmla="*/ 852488 w 558"/>
              <a:gd name="T19" fmla="*/ 950913 h 654"/>
              <a:gd name="T20" fmla="*/ 874713 w 558"/>
              <a:gd name="T21" fmla="*/ 830263 h 654"/>
              <a:gd name="T22" fmla="*/ 885825 w 558"/>
              <a:gd name="T23" fmla="*/ 700088 h 654"/>
              <a:gd name="T24" fmla="*/ 863600 w 558"/>
              <a:gd name="T25" fmla="*/ 601663 h 654"/>
              <a:gd name="T26" fmla="*/ 655638 w 558"/>
              <a:gd name="T27" fmla="*/ 261938 h 654"/>
              <a:gd name="T28" fmla="*/ 512763 w 558"/>
              <a:gd name="T29" fmla="*/ 65088 h 654"/>
              <a:gd name="T30" fmla="*/ 447675 w 558"/>
              <a:gd name="T31" fmla="*/ 11113 h 654"/>
              <a:gd name="T32" fmla="*/ 393700 w 558"/>
              <a:gd name="T33" fmla="*/ 0 h 654"/>
              <a:gd name="T34" fmla="*/ 349250 w 558"/>
              <a:gd name="T35" fmla="*/ 22225 h 654"/>
              <a:gd name="T36" fmla="*/ 295275 w 558"/>
              <a:gd name="T37" fmla="*/ 65088 h 654"/>
              <a:gd name="T38" fmla="*/ 152400 w 558"/>
              <a:gd name="T39" fmla="*/ 261938 h 654"/>
              <a:gd name="T40" fmla="*/ 42863 w 558"/>
              <a:gd name="T41" fmla="*/ 447675 h 654"/>
              <a:gd name="T42" fmla="*/ 0 w 558"/>
              <a:gd name="T43" fmla="*/ 557213 h 654"/>
              <a:gd name="T44" fmla="*/ 0 w 558"/>
              <a:gd name="T45" fmla="*/ 798513 h 654"/>
              <a:gd name="T46" fmla="*/ 0 w 558"/>
              <a:gd name="T47" fmla="*/ 798513 h 6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58"/>
              <a:gd name="T73" fmla="*/ 0 h 654"/>
              <a:gd name="T74" fmla="*/ 558 w 558"/>
              <a:gd name="T75" fmla="*/ 654 h 65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9"/>
          <p:cNvSpPr>
            <a:spLocks noChangeShapeType="1"/>
          </p:cNvSpPr>
          <p:nvPr/>
        </p:nvSpPr>
        <p:spPr bwMode="auto">
          <a:xfrm>
            <a:off x="6400800" y="5845175"/>
            <a:ext cx="158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30"/>
          <p:cNvSpPr>
            <a:spLocks/>
          </p:cNvSpPr>
          <p:nvPr/>
        </p:nvSpPr>
        <p:spPr bwMode="auto">
          <a:xfrm>
            <a:off x="6411913" y="5997575"/>
            <a:ext cx="53975" cy="53975"/>
          </a:xfrm>
          <a:custGeom>
            <a:avLst/>
            <a:gdLst>
              <a:gd name="T0" fmla="*/ 0 w 34"/>
              <a:gd name="T1" fmla="*/ 0 h 34"/>
              <a:gd name="T2" fmla="*/ 9525 w 34"/>
              <a:gd name="T3" fmla="*/ 22225 h 34"/>
              <a:gd name="T4" fmla="*/ 31750 w 34"/>
              <a:gd name="T5" fmla="*/ 53975 h 34"/>
              <a:gd name="T6" fmla="*/ 53975 w 34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34"/>
              <a:gd name="T14" fmla="*/ 34 w 34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31"/>
          <p:cNvSpPr>
            <a:spLocks/>
          </p:cNvSpPr>
          <p:nvPr/>
        </p:nvSpPr>
        <p:spPr bwMode="auto">
          <a:xfrm>
            <a:off x="6530975" y="6073775"/>
            <a:ext cx="87313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3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>
            <a:off x="66960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3"/>
          <p:cNvSpPr>
            <a:spLocks noChangeShapeType="1"/>
          </p:cNvSpPr>
          <p:nvPr/>
        </p:nvSpPr>
        <p:spPr bwMode="auto">
          <a:xfrm>
            <a:off x="68484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4"/>
          <p:cNvSpPr>
            <a:spLocks/>
          </p:cNvSpPr>
          <p:nvPr/>
        </p:nvSpPr>
        <p:spPr bwMode="auto">
          <a:xfrm>
            <a:off x="7000875" y="6073775"/>
            <a:ext cx="88900" cy="1588"/>
          </a:xfrm>
          <a:custGeom>
            <a:avLst/>
            <a:gdLst>
              <a:gd name="T0" fmla="*/ 0 w 56"/>
              <a:gd name="T1" fmla="*/ 0 h 1588"/>
              <a:gd name="T2" fmla="*/ 66675 w 56"/>
              <a:gd name="T3" fmla="*/ 0 h 1588"/>
              <a:gd name="T4" fmla="*/ 88900 w 56"/>
              <a:gd name="T5" fmla="*/ 0 h 1588"/>
              <a:gd name="T6" fmla="*/ 0 60000 65536"/>
              <a:gd name="T7" fmla="*/ 0 60000 65536"/>
              <a:gd name="T8" fmla="*/ 0 60000 65536"/>
              <a:gd name="T9" fmla="*/ 0 w 56"/>
              <a:gd name="T10" fmla="*/ 0 h 1588"/>
              <a:gd name="T11" fmla="*/ 56 w 5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588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Freeform 35"/>
          <p:cNvSpPr>
            <a:spLocks/>
          </p:cNvSpPr>
          <p:nvPr/>
        </p:nvSpPr>
        <p:spPr bwMode="auto">
          <a:xfrm>
            <a:off x="7154863" y="6019800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3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6"/>
          <p:cNvSpPr>
            <a:spLocks noChangeShapeType="1"/>
          </p:cNvSpPr>
          <p:nvPr/>
        </p:nvSpPr>
        <p:spPr bwMode="auto">
          <a:xfrm flipV="1">
            <a:off x="7253288" y="5876925"/>
            <a:ext cx="222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Freeform 37"/>
          <p:cNvSpPr>
            <a:spLocks/>
          </p:cNvSpPr>
          <p:nvPr/>
        </p:nvSpPr>
        <p:spPr bwMode="auto">
          <a:xfrm>
            <a:off x="7286625" y="5713413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3333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Freeform 38"/>
          <p:cNvSpPr>
            <a:spLocks/>
          </p:cNvSpPr>
          <p:nvPr/>
        </p:nvSpPr>
        <p:spPr bwMode="auto">
          <a:xfrm>
            <a:off x="7219950" y="5570538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9"/>
          <p:cNvSpPr>
            <a:spLocks noChangeShapeType="1"/>
          </p:cNvSpPr>
          <p:nvPr/>
        </p:nvSpPr>
        <p:spPr bwMode="auto">
          <a:xfrm flipH="1" flipV="1">
            <a:off x="7143750" y="544036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40"/>
          <p:cNvSpPr>
            <a:spLocks noChangeShapeType="1"/>
          </p:cNvSpPr>
          <p:nvPr/>
        </p:nvSpPr>
        <p:spPr bwMode="auto">
          <a:xfrm flipH="1" flipV="1">
            <a:off x="7067550" y="530860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41"/>
          <p:cNvSpPr>
            <a:spLocks noChangeShapeType="1"/>
          </p:cNvSpPr>
          <p:nvPr/>
        </p:nvSpPr>
        <p:spPr bwMode="auto">
          <a:xfrm flipH="1" flipV="1">
            <a:off x="6969125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Freeform 42"/>
          <p:cNvSpPr>
            <a:spLocks/>
          </p:cNvSpPr>
          <p:nvPr/>
        </p:nvSpPr>
        <p:spPr bwMode="auto">
          <a:xfrm>
            <a:off x="6859588" y="5068888"/>
            <a:ext cx="65087" cy="53975"/>
          </a:xfrm>
          <a:custGeom>
            <a:avLst/>
            <a:gdLst>
              <a:gd name="T0" fmla="*/ 65087 w 41"/>
              <a:gd name="T1" fmla="*/ 53975 h 34"/>
              <a:gd name="T2" fmla="*/ 53975 w 41"/>
              <a:gd name="T3" fmla="*/ 42863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Freeform 43"/>
          <p:cNvSpPr>
            <a:spLocks/>
          </p:cNvSpPr>
          <p:nvPr/>
        </p:nvSpPr>
        <p:spPr bwMode="auto">
          <a:xfrm>
            <a:off x="6716713" y="5046663"/>
            <a:ext cx="77787" cy="42862"/>
          </a:xfrm>
          <a:custGeom>
            <a:avLst/>
            <a:gdLst>
              <a:gd name="T0" fmla="*/ 77787 w 49"/>
              <a:gd name="T1" fmla="*/ 0 h 27"/>
              <a:gd name="T2" fmla="*/ 33337 w 49"/>
              <a:gd name="T3" fmla="*/ 22225 h 27"/>
              <a:gd name="T4" fmla="*/ 0 w 49"/>
              <a:gd name="T5" fmla="*/ 42862 h 27"/>
              <a:gd name="T6" fmla="*/ 0 60000 65536"/>
              <a:gd name="T7" fmla="*/ 0 60000 65536"/>
              <a:gd name="T8" fmla="*/ 0 60000 65536"/>
              <a:gd name="T9" fmla="*/ 0 w 49"/>
              <a:gd name="T10" fmla="*/ 0 h 27"/>
              <a:gd name="T11" fmla="*/ 49 w 4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4"/>
          <p:cNvSpPr>
            <a:spLocks noChangeShapeType="1"/>
          </p:cNvSpPr>
          <p:nvPr/>
        </p:nvSpPr>
        <p:spPr bwMode="auto">
          <a:xfrm flipH="1">
            <a:off x="6618288" y="513397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Freeform 45"/>
          <p:cNvSpPr>
            <a:spLocks/>
          </p:cNvSpPr>
          <p:nvPr/>
        </p:nvSpPr>
        <p:spPr bwMode="auto">
          <a:xfrm>
            <a:off x="6530975" y="5264150"/>
            <a:ext cx="55563" cy="77788"/>
          </a:xfrm>
          <a:custGeom>
            <a:avLst/>
            <a:gdLst>
              <a:gd name="T0" fmla="*/ 55563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6"/>
          <p:cNvSpPr>
            <a:spLocks noChangeShapeType="1"/>
          </p:cNvSpPr>
          <p:nvPr/>
        </p:nvSpPr>
        <p:spPr bwMode="auto">
          <a:xfrm flipH="1">
            <a:off x="6454775" y="539591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Freeform 47"/>
          <p:cNvSpPr>
            <a:spLocks/>
          </p:cNvSpPr>
          <p:nvPr/>
        </p:nvSpPr>
        <p:spPr bwMode="auto">
          <a:xfrm>
            <a:off x="6400800" y="5538788"/>
            <a:ext cx="20638" cy="76200"/>
          </a:xfrm>
          <a:custGeom>
            <a:avLst/>
            <a:gdLst>
              <a:gd name="T0" fmla="*/ 20638 w 13"/>
              <a:gd name="T1" fmla="*/ 0 h 48"/>
              <a:gd name="T2" fmla="*/ 0 w 13"/>
              <a:gd name="T3" fmla="*/ 65088 h 48"/>
              <a:gd name="T4" fmla="*/ 0 w 13"/>
              <a:gd name="T5" fmla="*/ 76200 h 48"/>
              <a:gd name="T6" fmla="*/ 0 60000 65536"/>
              <a:gd name="T7" fmla="*/ 0 60000 65536"/>
              <a:gd name="T8" fmla="*/ 0 60000 65536"/>
              <a:gd name="T9" fmla="*/ 0 w 13"/>
              <a:gd name="T10" fmla="*/ 0 h 48"/>
              <a:gd name="T11" fmla="*/ 13 w 1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Line 48"/>
          <p:cNvSpPr>
            <a:spLocks noChangeShapeType="1"/>
          </p:cNvSpPr>
          <p:nvPr/>
        </p:nvSpPr>
        <p:spPr bwMode="auto">
          <a:xfrm>
            <a:off x="6400800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9"/>
          <p:cNvSpPr>
            <a:spLocks/>
          </p:cNvSpPr>
          <p:nvPr/>
        </p:nvSpPr>
        <p:spPr bwMode="auto">
          <a:xfrm>
            <a:off x="7472363" y="5440363"/>
            <a:ext cx="11112" cy="87312"/>
          </a:xfrm>
          <a:custGeom>
            <a:avLst/>
            <a:gdLst>
              <a:gd name="T0" fmla="*/ 0 w 7"/>
              <a:gd name="T1" fmla="*/ 0 h 55"/>
              <a:gd name="T2" fmla="*/ 0 w 7"/>
              <a:gd name="T3" fmla="*/ 76200 h 55"/>
              <a:gd name="T4" fmla="*/ 11112 w 7"/>
              <a:gd name="T5" fmla="*/ 87312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Line 50"/>
          <p:cNvSpPr>
            <a:spLocks noChangeShapeType="1"/>
          </p:cNvSpPr>
          <p:nvPr/>
        </p:nvSpPr>
        <p:spPr bwMode="auto">
          <a:xfrm>
            <a:off x="7537450" y="5559425"/>
            <a:ext cx="873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Freeform 51"/>
          <p:cNvSpPr>
            <a:spLocks/>
          </p:cNvSpPr>
          <p:nvPr/>
        </p:nvSpPr>
        <p:spPr bwMode="auto">
          <a:xfrm>
            <a:off x="7689850" y="5570538"/>
            <a:ext cx="87313" cy="1587"/>
          </a:xfrm>
          <a:custGeom>
            <a:avLst/>
            <a:gdLst>
              <a:gd name="T0" fmla="*/ 0 w 55"/>
              <a:gd name="T1" fmla="*/ 0 h 1587"/>
              <a:gd name="T2" fmla="*/ 11113 w 55"/>
              <a:gd name="T3" fmla="*/ 0 h 1587"/>
              <a:gd name="T4" fmla="*/ 87313 w 55"/>
              <a:gd name="T5" fmla="*/ 0 h 1587"/>
              <a:gd name="T6" fmla="*/ 0 60000 65536"/>
              <a:gd name="T7" fmla="*/ 0 60000 65536"/>
              <a:gd name="T8" fmla="*/ 0 60000 65536"/>
              <a:gd name="T9" fmla="*/ 0 w 55"/>
              <a:gd name="T10" fmla="*/ 0 h 1587"/>
              <a:gd name="T11" fmla="*/ 55 w 55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7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Freeform 52"/>
          <p:cNvSpPr>
            <a:spLocks/>
          </p:cNvSpPr>
          <p:nvPr/>
        </p:nvSpPr>
        <p:spPr bwMode="auto">
          <a:xfrm>
            <a:off x="7843838" y="5549900"/>
            <a:ext cx="76200" cy="9525"/>
          </a:xfrm>
          <a:custGeom>
            <a:avLst/>
            <a:gdLst>
              <a:gd name="T0" fmla="*/ 0 w 48"/>
              <a:gd name="T1" fmla="*/ 9525 h 6"/>
              <a:gd name="T2" fmla="*/ 65088 w 48"/>
              <a:gd name="T3" fmla="*/ 9525 h 6"/>
              <a:gd name="T4" fmla="*/ 76200 w 48"/>
              <a:gd name="T5" fmla="*/ 0 h 6"/>
              <a:gd name="T6" fmla="*/ 0 60000 65536"/>
              <a:gd name="T7" fmla="*/ 0 60000 65536"/>
              <a:gd name="T8" fmla="*/ 0 60000 65536"/>
              <a:gd name="T9" fmla="*/ 0 w 48"/>
              <a:gd name="T10" fmla="*/ 0 h 6"/>
              <a:gd name="T11" fmla="*/ 48 w 4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Freeform 53"/>
          <p:cNvSpPr>
            <a:spLocks/>
          </p:cNvSpPr>
          <p:nvPr/>
        </p:nvSpPr>
        <p:spPr bwMode="auto">
          <a:xfrm>
            <a:off x="7953375" y="5395913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6508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Line 54"/>
          <p:cNvSpPr>
            <a:spLocks noChangeShapeType="1"/>
          </p:cNvSpPr>
          <p:nvPr/>
        </p:nvSpPr>
        <p:spPr bwMode="auto">
          <a:xfrm flipH="1" flipV="1">
            <a:off x="7897813" y="525462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0" name="Freeform 55"/>
          <p:cNvSpPr>
            <a:spLocks/>
          </p:cNvSpPr>
          <p:nvPr/>
        </p:nvSpPr>
        <p:spPr bwMode="auto">
          <a:xfrm>
            <a:off x="7821613" y="5133975"/>
            <a:ext cx="44450" cy="65088"/>
          </a:xfrm>
          <a:custGeom>
            <a:avLst/>
            <a:gdLst>
              <a:gd name="T0" fmla="*/ 44450 w 28"/>
              <a:gd name="T1" fmla="*/ 65088 h 41"/>
              <a:gd name="T2" fmla="*/ 11113 w 28"/>
              <a:gd name="T3" fmla="*/ 22225 h 41"/>
              <a:gd name="T4" fmla="*/ 0 w 28"/>
              <a:gd name="T5" fmla="*/ 0 h 41"/>
              <a:gd name="T6" fmla="*/ 0 60000 65536"/>
              <a:gd name="T7" fmla="*/ 0 60000 65536"/>
              <a:gd name="T8" fmla="*/ 0 60000 65536"/>
              <a:gd name="T9" fmla="*/ 0 w 28"/>
              <a:gd name="T10" fmla="*/ 0 h 41"/>
              <a:gd name="T11" fmla="*/ 28 w 28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Freeform 56"/>
          <p:cNvSpPr>
            <a:spLocks/>
          </p:cNvSpPr>
          <p:nvPr/>
        </p:nvSpPr>
        <p:spPr bwMode="auto">
          <a:xfrm>
            <a:off x="7712075" y="5024438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44450 w 41"/>
              <a:gd name="T3" fmla="*/ 22225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Freeform 57"/>
          <p:cNvSpPr>
            <a:spLocks/>
          </p:cNvSpPr>
          <p:nvPr/>
        </p:nvSpPr>
        <p:spPr bwMode="auto">
          <a:xfrm>
            <a:off x="7591425" y="5035550"/>
            <a:ext cx="66675" cy="65088"/>
          </a:xfrm>
          <a:custGeom>
            <a:avLst/>
            <a:gdLst>
              <a:gd name="T0" fmla="*/ 66675 w 42"/>
              <a:gd name="T1" fmla="*/ 0 h 41"/>
              <a:gd name="T2" fmla="*/ 44450 w 42"/>
              <a:gd name="T3" fmla="*/ 11113 h 41"/>
              <a:gd name="T4" fmla="*/ 0 w 42"/>
              <a:gd name="T5" fmla="*/ 65088 h 41"/>
              <a:gd name="T6" fmla="*/ 0 60000 65536"/>
              <a:gd name="T7" fmla="*/ 0 60000 65536"/>
              <a:gd name="T8" fmla="*/ 0 60000 65536"/>
              <a:gd name="T9" fmla="*/ 0 w 42"/>
              <a:gd name="T10" fmla="*/ 0 h 41"/>
              <a:gd name="T11" fmla="*/ 42 w 42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8"/>
          <p:cNvSpPr>
            <a:spLocks noChangeShapeType="1"/>
          </p:cNvSpPr>
          <p:nvPr/>
        </p:nvSpPr>
        <p:spPr bwMode="auto">
          <a:xfrm flipH="1">
            <a:off x="7515225" y="5156200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9"/>
          <p:cNvSpPr>
            <a:spLocks/>
          </p:cNvSpPr>
          <p:nvPr/>
        </p:nvSpPr>
        <p:spPr bwMode="auto">
          <a:xfrm>
            <a:off x="7472363" y="5286375"/>
            <a:ext cx="11112" cy="87313"/>
          </a:xfrm>
          <a:custGeom>
            <a:avLst/>
            <a:gdLst>
              <a:gd name="T0" fmla="*/ 11112 w 7"/>
              <a:gd name="T1" fmla="*/ 0 h 55"/>
              <a:gd name="T2" fmla="*/ 0 w 7"/>
              <a:gd name="T3" fmla="*/ 33338 h 55"/>
              <a:gd name="T4" fmla="*/ 0 w 7"/>
              <a:gd name="T5" fmla="*/ 87313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>
            <a:off x="7996238" y="5822950"/>
            <a:ext cx="1587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Freeform 61"/>
          <p:cNvSpPr>
            <a:spLocks/>
          </p:cNvSpPr>
          <p:nvPr/>
        </p:nvSpPr>
        <p:spPr bwMode="auto">
          <a:xfrm>
            <a:off x="8007350" y="5975350"/>
            <a:ext cx="55563" cy="65088"/>
          </a:xfrm>
          <a:custGeom>
            <a:avLst/>
            <a:gdLst>
              <a:gd name="T0" fmla="*/ 0 w 35"/>
              <a:gd name="T1" fmla="*/ 0 h 41"/>
              <a:gd name="T2" fmla="*/ 11113 w 35"/>
              <a:gd name="T3" fmla="*/ 33338 h 41"/>
              <a:gd name="T4" fmla="*/ 44450 w 35"/>
              <a:gd name="T5" fmla="*/ 65088 h 41"/>
              <a:gd name="T6" fmla="*/ 55563 w 35"/>
              <a:gd name="T7" fmla="*/ 65088 h 41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1"/>
              <a:gd name="T14" fmla="*/ 35 w 35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Freeform 62"/>
          <p:cNvSpPr>
            <a:spLocks/>
          </p:cNvSpPr>
          <p:nvPr/>
        </p:nvSpPr>
        <p:spPr bwMode="auto">
          <a:xfrm>
            <a:off x="8128000" y="6051550"/>
            <a:ext cx="87313" cy="11113"/>
          </a:xfrm>
          <a:custGeom>
            <a:avLst/>
            <a:gdLst>
              <a:gd name="T0" fmla="*/ 0 w 55"/>
              <a:gd name="T1" fmla="*/ 0 h 7"/>
              <a:gd name="T2" fmla="*/ 53975 w 55"/>
              <a:gd name="T3" fmla="*/ 11113 h 7"/>
              <a:gd name="T4" fmla="*/ 87313 w 55"/>
              <a:gd name="T5" fmla="*/ 11113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Line 63"/>
          <p:cNvSpPr>
            <a:spLocks noChangeShapeType="1"/>
          </p:cNvSpPr>
          <p:nvPr/>
        </p:nvSpPr>
        <p:spPr bwMode="auto">
          <a:xfrm>
            <a:off x="8280400" y="6062663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Freeform 64"/>
          <p:cNvSpPr>
            <a:spLocks/>
          </p:cNvSpPr>
          <p:nvPr/>
        </p:nvSpPr>
        <p:spPr bwMode="auto">
          <a:xfrm>
            <a:off x="8434388" y="6062663"/>
            <a:ext cx="87312" cy="11112"/>
          </a:xfrm>
          <a:custGeom>
            <a:avLst/>
            <a:gdLst>
              <a:gd name="T0" fmla="*/ 0 w 55"/>
              <a:gd name="T1" fmla="*/ 0 h 7"/>
              <a:gd name="T2" fmla="*/ 0 w 55"/>
              <a:gd name="T3" fmla="*/ 11112 h 7"/>
              <a:gd name="T4" fmla="*/ 87312 w 55"/>
              <a:gd name="T5" fmla="*/ 0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Line 65"/>
          <p:cNvSpPr>
            <a:spLocks noChangeShapeType="1"/>
          </p:cNvSpPr>
          <p:nvPr/>
        </p:nvSpPr>
        <p:spPr bwMode="auto">
          <a:xfrm>
            <a:off x="8586788" y="6062663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Line 66"/>
          <p:cNvSpPr>
            <a:spLocks noChangeShapeType="1"/>
          </p:cNvSpPr>
          <p:nvPr/>
        </p:nvSpPr>
        <p:spPr bwMode="auto">
          <a:xfrm flipV="1">
            <a:off x="8740775" y="6040438"/>
            <a:ext cx="87313" cy="11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Freeform 67"/>
          <p:cNvSpPr>
            <a:spLocks/>
          </p:cNvSpPr>
          <p:nvPr/>
        </p:nvSpPr>
        <p:spPr bwMode="auto">
          <a:xfrm>
            <a:off x="8870950" y="5921375"/>
            <a:ext cx="22225" cy="76200"/>
          </a:xfrm>
          <a:custGeom>
            <a:avLst/>
            <a:gdLst>
              <a:gd name="T0" fmla="*/ 0 w 14"/>
              <a:gd name="T1" fmla="*/ 76200 h 48"/>
              <a:gd name="T2" fmla="*/ 11113 w 14"/>
              <a:gd name="T3" fmla="*/ 53975 h 48"/>
              <a:gd name="T4" fmla="*/ 22225 w 14"/>
              <a:gd name="T5" fmla="*/ 0 h 48"/>
              <a:gd name="T6" fmla="*/ 0 60000 65536"/>
              <a:gd name="T7" fmla="*/ 0 60000 65536"/>
              <a:gd name="T8" fmla="*/ 0 60000 65536"/>
              <a:gd name="T9" fmla="*/ 0 w 14"/>
              <a:gd name="T10" fmla="*/ 0 h 48"/>
              <a:gd name="T11" fmla="*/ 14 w 1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Line 68"/>
          <p:cNvSpPr>
            <a:spLocks noChangeShapeType="1"/>
          </p:cNvSpPr>
          <p:nvPr/>
        </p:nvSpPr>
        <p:spPr bwMode="auto">
          <a:xfrm flipV="1">
            <a:off x="8915400" y="57673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Freeform 69"/>
          <p:cNvSpPr>
            <a:spLocks/>
          </p:cNvSpPr>
          <p:nvPr/>
        </p:nvSpPr>
        <p:spPr bwMode="auto">
          <a:xfrm>
            <a:off x="8893175" y="5614988"/>
            <a:ext cx="22225" cy="87312"/>
          </a:xfrm>
          <a:custGeom>
            <a:avLst/>
            <a:gdLst>
              <a:gd name="T0" fmla="*/ 22225 w 14"/>
              <a:gd name="T1" fmla="*/ 87312 h 55"/>
              <a:gd name="T2" fmla="*/ 11113 w 14"/>
              <a:gd name="T3" fmla="*/ 0 h 55"/>
              <a:gd name="T4" fmla="*/ 0 w 14"/>
              <a:gd name="T5" fmla="*/ 0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70"/>
          <p:cNvSpPr>
            <a:spLocks noChangeShapeType="1"/>
          </p:cNvSpPr>
          <p:nvPr/>
        </p:nvSpPr>
        <p:spPr bwMode="auto">
          <a:xfrm flipH="1" flipV="1">
            <a:off x="8816975" y="5483225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71"/>
          <p:cNvSpPr>
            <a:spLocks noChangeShapeType="1"/>
          </p:cNvSpPr>
          <p:nvPr/>
        </p:nvSpPr>
        <p:spPr bwMode="auto">
          <a:xfrm flipH="1" flipV="1">
            <a:off x="8740775" y="535305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Freeform 72"/>
          <p:cNvSpPr>
            <a:spLocks/>
          </p:cNvSpPr>
          <p:nvPr/>
        </p:nvSpPr>
        <p:spPr bwMode="auto">
          <a:xfrm>
            <a:off x="8651875" y="5221288"/>
            <a:ext cx="44450" cy="76200"/>
          </a:xfrm>
          <a:custGeom>
            <a:avLst/>
            <a:gdLst>
              <a:gd name="T0" fmla="*/ 44450 w 28"/>
              <a:gd name="T1" fmla="*/ 76200 h 48"/>
              <a:gd name="T2" fmla="*/ 33338 w 28"/>
              <a:gd name="T3" fmla="*/ 53975 h 48"/>
              <a:gd name="T4" fmla="*/ 0 w 28"/>
              <a:gd name="T5" fmla="*/ 0 h 48"/>
              <a:gd name="T6" fmla="*/ 0 60000 65536"/>
              <a:gd name="T7" fmla="*/ 0 60000 65536"/>
              <a:gd name="T8" fmla="*/ 0 60000 65536"/>
              <a:gd name="T9" fmla="*/ 0 w 28"/>
              <a:gd name="T10" fmla="*/ 0 h 48"/>
              <a:gd name="T11" fmla="*/ 28 w 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3"/>
          <p:cNvSpPr>
            <a:spLocks noChangeShapeType="1"/>
          </p:cNvSpPr>
          <p:nvPr/>
        </p:nvSpPr>
        <p:spPr bwMode="auto">
          <a:xfrm flipH="1" flipV="1">
            <a:off x="8555038" y="5100638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Freeform 74"/>
          <p:cNvSpPr>
            <a:spLocks/>
          </p:cNvSpPr>
          <p:nvPr/>
        </p:nvSpPr>
        <p:spPr bwMode="auto">
          <a:xfrm>
            <a:off x="8434388" y="5013325"/>
            <a:ext cx="76200" cy="44450"/>
          </a:xfrm>
          <a:custGeom>
            <a:avLst/>
            <a:gdLst>
              <a:gd name="T0" fmla="*/ 76200 w 48"/>
              <a:gd name="T1" fmla="*/ 44450 h 28"/>
              <a:gd name="T2" fmla="*/ 31750 w 48"/>
              <a:gd name="T3" fmla="*/ 11113 h 28"/>
              <a:gd name="T4" fmla="*/ 0 w 48"/>
              <a:gd name="T5" fmla="*/ 0 h 28"/>
              <a:gd name="T6" fmla="*/ 0 60000 65536"/>
              <a:gd name="T7" fmla="*/ 0 60000 65536"/>
              <a:gd name="T8" fmla="*/ 0 60000 65536"/>
              <a:gd name="T9" fmla="*/ 0 w 48"/>
              <a:gd name="T10" fmla="*/ 0 h 28"/>
              <a:gd name="T11" fmla="*/ 48 w 48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Freeform 75"/>
          <p:cNvSpPr>
            <a:spLocks/>
          </p:cNvSpPr>
          <p:nvPr/>
        </p:nvSpPr>
        <p:spPr bwMode="auto">
          <a:xfrm>
            <a:off x="8302625" y="5024438"/>
            <a:ext cx="65088" cy="53975"/>
          </a:xfrm>
          <a:custGeom>
            <a:avLst/>
            <a:gdLst>
              <a:gd name="T0" fmla="*/ 65088 w 41"/>
              <a:gd name="T1" fmla="*/ 0 h 34"/>
              <a:gd name="T2" fmla="*/ 55563 w 41"/>
              <a:gd name="T3" fmla="*/ 0 h 34"/>
              <a:gd name="T4" fmla="*/ 0 w 41"/>
              <a:gd name="T5" fmla="*/ 53975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76"/>
          <p:cNvSpPr>
            <a:spLocks noChangeShapeType="1"/>
          </p:cNvSpPr>
          <p:nvPr/>
        </p:nvSpPr>
        <p:spPr bwMode="auto">
          <a:xfrm flipH="1">
            <a:off x="8215313" y="5133975"/>
            <a:ext cx="44450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Freeform 77"/>
          <p:cNvSpPr>
            <a:spLocks/>
          </p:cNvSpPr>
          <p:nvPr/>
        </p:nvSpPr>
        <p:spPr bwMode="auto">
          <a:xfrm>
            <a:off x="8128000" y="5254625"/>
            <a:ext cx="42863" cy="76200"/>
          </a:xfrm>
          <a:custGeom>
            <a:avLst/>
            <a:gdLst>
              <a:gd name="T0" fmla="*/ 42863 w 27"/>
              <a:gd name="T1" fmla="*/ 0 h 48"/>
              <a:gd name="T2" fmla="*/ 33338 w 27"/>
              <a:gd name="T3" fmla="*/ 20638 h 48"/>
              <a:gd name="T4" fmla="*/ 0 w 27"/>
              <a:gd name="T5" fmla="*/ 76200 h 48"/>
              <a:gd name="T6" fmla="*/ 0 60000 65536"/>
              <a:gd name="T7" fmla="*/ 0 60000 65536"/>
              <a:gd name="T8" fmla="*/ 0 60000 65536"/>
              <a:gd name="T9" fmla="*/ 0 w 27"/>
              <a:gd name="T10" fmla="*/ 0 h 48"/>
              <a:gd name="T11" fmla="*/ 27 w 27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Line 78"/>
          <p:cNvSpPr>
            <a:spLocks noChangeShapeType="1"/>
          </p:cNvSpPr>
          <p:nvPr/>
        </p:nvSpPr>
        <p:spPr bwMode="auto">
          <a:xfrm flipH="1">
            <a:off x="8040688" y="53848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Freeform 79"/>
          <p:cNvSpPr>
            <a:spLocks/>
          </p:cNvSpPr>
          <p:nvPr/>
        </p:nvSpPr>
        <p:spPr bwMode="auto">
          <a:xfrm>
            <a:off x="7996238" y="5516563"/>
            <a:ext cx="22225" cy="87312"/>
          </a:xfrm>
          <a:custGeom>
            <a:avLst/>
            <a:gdLst>
              <a:gd name="T0" fmla="*/ 22225 w 14"/>
              <a:gd name="T1" fmla="*/ 0 h 55"/>
              <a:gd name="T2" fmla="*/ 0 w 14"/>
              <a:gd name="T3" fmla="*/ 65087 h 55"/>
              <a:gd name="T4" fmla="*/ 0 w 14"/>
              <a:gd name="T5" fmla="*/ 87312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5" name="Line 80"/>
          <p:cNvSpPr>
            <a:spLocks noChangeShapeType="1"/>
          </p:cNvSpPr>
          <p:nvPr/>
        </p:nvSpPr>
        <p:spPr bwMode="auto">
          <a:xfrm>
            <a:off x="7996238" y="5668963"/>
            <a:ext cx="1587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Freeform 81"/>
          <p:cNvSpPr>
            <a:spLocks/>
          </p:cNvSpPr>
          <p:nvPr/>
        </p:nvSpPr>
        <p:spPr bwMode="auto">
          <a:xfrm>
            <a:off x="77009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7" name="Freeform 82"/>
          <p:cNvSpPr>
            <a:spLocks/>
          </p:cNvSpPr>
          <p:nvPr/>
        </p:nvSpPr>
        <p:spPr bwMode="auto">
          <a:xfrm>
            <a:off x="7942263" y="4838700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3 w 20"/>
              <a:gd name="T3" fmla="*/ 0 h 14"/>
              <a:gd name="T4" fmla="*/ 31750 w 20"/>
              <a:gd name="T5" fmla="*/ 11113 h 14"/>
              <a:gd name="T6" fmla="*/ 22225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Freeform 83"/>
          <p:cNvSpPr>
            <a:spLocks/>
          </p:cNvSpPr>
          <p:nvPr/>
        </p:nvSpPr>
        <p:spPr bwMode="auto">
          <a:xfrm>
            <a:off x="7700963" y="4849813"/>
            <a:ext cx="263525" cy="492125"/>
          </a:xfrm>
          <a:custGeom>
            <a:avLst/>
            <a:gdLst>
              <a:gd name="T0" fmla="*/ 0 w 166"/>
              <a:gd name="T1" fmla="*/ 481013 h 310"/>
              <a:gd name="T2" fmla="*/ 22225 w 166"/>
              <a:gd name="T3" fmla="*/ 492125 h 310"/>
              <a:gd name="T4" fmla="*/ 263525 w 166"/>
              <a:gd name="T5" fmla="*/ 11113 h 310"/>
              <a:gd name="T6" fmla="*/ 241300 w 166"/>
              <a:gd name="T7" fmla="*/ 0 h 310"/>
              <a:gd name="T8" fmla="*/ 0 w 166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Freeform 84"/>
          <p:cNvSpPr>
            <a:spLocks/>
          </p:cNvSpPr>
          <p:nvPr/>
        </p:nvSpPr>
        <p:spPr bwMode="auto">
          <a:xfrm>
            <a:off x="7942263" y="4816475"/>
            <a:ext cx="31750" cy="33338"/>
          </a:xfrm>
          <a:custGeom>
            <a:avLst/>
            <a:gdLst>
              <a:gd name="T0" fmla="*/ 0 w 20"/>
              <a:gd name="T1" fmla="*/ 33338 h 21"/>
              <a:gd name="T2" fmla="*/ 22225 w 20"/>
              <a:gd name="T3" fmla="*/ 33338 h 21"/>
              <a:gd name="T4" fmla="*/ 31750 w 20"/>
              <a:gd name="T5" fmla="*/ 11113 h 21"/>
              <a:gd name="T6" fmla="*/ 22225 w 20"/>
              <a:gd name="T7" fmla="*/ 0 h 21"/>
              <a:gd name="T8" fmla="*/ 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Freeform 85"/>
          <p:cNvSpPr>
            <a:spLocks/>
          </p:cNvSpPr>
          <p:nvPr/>
        </p:nvSpPr>
        <p:spPr bwMode="auto">
          <a:xfrm>
            <a:off x="7219950" y="4368800"/>
            <a:ext cx="33338" cy="42863"/>
          </a:xfrm>
          <a:custGeom>
            <a:avLst/>
            <a:gdLst>
              <a:gd name="T0" fmla="*/ 11113 w 21"/>
              <a:gd name="T1" fmla="*/ 42863 h 27"/>
              <a:gd name="T2" fmla="*/ 0 w 21"/>
              <a:gd name="T3" fmla="*/ 31750 h 27"/>
              <a:gd name="T4" fmla="*/ 22225 w 21"/>
              <a:gd name="T5" fmla="*/ 0 h 27"/>
              <a:gd name="T6" fmla="*/ 33338 w 21"/>
              <a:gd name="T7" fmla="*/ 11113 h 27"/>
              <a:gd name="T8" fmla="*/ 11113 w 21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Freeform 86"/>
          <p:cNvSpPr>
            <a:spLocks/>
          </p:cNvSpPr>
          <p:nvPr/>
        </p:nvSpPr>
        <p:spPr bwMode="auto">
          <a:xfrm>
            <a:off x="7231063" y="4379913"/>
            <a:ext cx="733425" cy="469900"/>
          </a:xfrm>
          <a:custGeom>
            <a:avLst/>
            <a:gdLst>
              <a:gd name="T0" fmla="*/ 711200 w 462"/>
              <a:gd name="T1" fmla="*/ 469900 h 296"/>
              <a:gd name="T2" fmla="*/ 733425 w 462"/>
              <a:gd name="T3" fmla="*/ 436563 h 296"/>
              <a:gd name="T4" fmla="*/ 22225 w 462"/>
              <a:gd name="T5" fmla="*/ 0 h 296"/>
              <a:gd name="T6" fmla="*/ 0 w 462"/>
              <a:gd name="T7" fmla="*/ 31750 h 296"/>
              <a:gd name="T8" fmla="*/ 711200 w 462"/>
              <a:gd name="T9" fmla="*/ 46990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Freeform 87"/>
          <p:cNvSpPr>
            <a:spLocks/>
          </p:cNvSpPr>
          <p:nvPr/>
        </p:nvSpPr>
        <p:spPr bwMode="auto">
          <a:xfrm>
            <a:off x="7931150" y="4838700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Freeform 88"/>
          <p:cNvSpPr>
            <a:spLocks/>
          </p:cNvSpPr>
          <p:nvPr/>
        </p:nvSpPr>
        <p:spPr bwMode="auto">
          <a:xfrm>
            <a:off x="8412163" y="5319713"/>
            <a:ext cx="33337" cy="33337"/>
          </a:xfrm>
          <a:custGeom>
            <a:avLst/>
            <a:gdLst>
              <a:gd name="T0" fmla="*/ 22225 w 21"/>
              <a:gd name="T1" fmla="*/ 0 h 21"/>
              <a:gd name="T2" fmla="*/ 33337 w 21"/>
              <a:gd name="T3" fmla="*/ 11112 h 21"/>
              <a:gd name="T4" fmla="*/ 11112 w 21"/>
              <a:gd name="T5" fmla="*/ 33337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4" name="Freeform 89"/>
          <p:cNvSpPr>
            <a:spLocks/>
          </p:cNvSpPr>
          <p:nvPr/>
        </p:nvSpPr>
        <p:spPr bwMode="auto">
          <a:xfrm>
            <a:off x="7931150" y="4838700"/>
            <a:ext cx="503238" cy="503238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3 w 317"/>
              <a:gd name="T5" fmla="*/ 503238 h 317"/>
              <a:gd name="T6" fmla="*/ 503238 w 317"/>
              <a:gd name="T7" fmla="*/ 481013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5" name="Freeform 90"/>
          <p:cNvSpPr>
            <a:spLocks/>
          </p:cNvSpPr>
          <p:nvPr/>
        </p:nvSpPr>
        <p:spPr bwMode="auto">
          <a:xfrm>
            <a:off x="8170863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6" name="Freeform 91"/>
          <p:cNvSpPr>
            <a:spLocks/>
          </p:cNvSpPr>
          <p:nvPr/>
        </p:nvSpPr>
        <p:spPr bwMode="auto">
          <a:xfrm>
            <a:off x="8412163" y="5373688"/>
            <a:ext cx="33337" cy="22225"/>
          </a:xfrm>
          <a:custGeom>
            <a:avLst/>
            <a:gdLst>
              <a:gd name="T0" fmla="*/ 0 w 21"/>
              <a:gd name="T1" fmla="*/ 11113 h 14"/>
              <a:gd name="T2" fmla="*/ 11112 w 21"/>
              <a:gd name="T3" fmla="*/ 0 h 14"/>
              <a:gd name="T4" fmla="*/ 33337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7" name="Freeform 92"/>
          <p:cNvSpPr>
            <a:spLocks/>
          </p:cNvSpPr>
          <p:nvPr/>
        </p:nvSpPr>
        <p:spPr bwMode="auto">
          <a:xfrm>
            <a:off x="8170863" y="5384800"/>
            <a:ext cx="263525" cy="438150"/>
          </a:xfrm>
          <a:custGeom>
            <a:avLst/>
            <a:gdLst>
              <a:gd name="T0" fmla="*/ 0 w 166"/>
              <a:gd name="T1" fmla="*/ 427038 h 276"/>
              <a:gd name="T2" fmla="*/ 22225 w 166"/>
              <a:gd name="T3" fmla="*/ 438150 h 276"/>
              <a:gd name="T4" fmla="*/ 263525 w 166"/>
              <a:gd name="T5" fmla="*/ 11113 h 276"/>
              <a:gd name="T6" fmla="*/ 241300 w 166"/>
              <a:gd name="T7" fmla="*/ 0 h 276"/>
              <a:gd name="T8" fmla="*/ 0 w 166"/>
              <a:gd name="T9" fmla="*/ 427038 h 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276"/>
              <a:gd name="T17" fmla="*/ 166 w 166"/>
              <a:gd name="T18" fmla="*/ 276 h 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8" name="Freeform 93"/>
          <p:cNvSpPr>
            <a:spLocks/>
          </p:cNvSpPr>
          <p:nvPr/>
        </p:nvSpPr>
        <p:spPr bwMode="auto">
          <a:xfrm>
            <a:off x="8412163" y="53197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9" name="Freeform 94"/>
          <p:cNvSpPr>
            <a:spLocks/>
          </p:cNvSpPr>
          <p:nvPr/>
        </p:nvSpPr>
        <p:spPr bwMode="auto">
          <a:xfrm>
            <a:off x="8707438" y="5811838"/>
            <a:ext cx="33337" cy="22225"/>
          </a:xfrm>
          <a:custGeom>
            <a:avLst/>
            <a:gdLst>
              <a:gd name="T0" fmla="*/ 22225 w 21"/>
              <a:gd name="T1" fmla="*/ 0 h 14"/>
              <a:gd name="T2" fmla="*/ 33337 w 21"/>
              <a:gd name="T3" fmla="*/ 11113 h 14"/>
              <a:gd name="T4" fmla="*/ 11112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0" name="Freeform 95"/>
          <p:cNvSpPr>
            <a:spLocks/>
          </p:cNvSpPr>
          <p:nvPr/>
        </p:nvSpPr>
        <p:spPr bwMode="auto">
          <a:xfrm>
            <a:off x="8412163" y="5330825"/>
            <a:ext cx="317500" cy="492125"/>
          </a:xfrm>
          <a:custGeom>
            <a:avLst/>
            <a:gdLst>
              <a:gd name="T0" fmla="*/ 22225 w 200"/>
              <a:gd name="T1" fmla="*/ 0 h 310"/>
              <a:gd name="T2" fmla="*/ 0 w 200"/>
              <a:gd name="T3" fmla="*/ 11113 h 310"/>
              <a:gd name="T4" fmla="*/ 295275 w 200"/>
              <a:gd name="T5" fmla="*/ 492125 h 310"/>
              <a:gd name="T6" fmla="*/ 317500 w 200"/>
              <a:gd name="T7" fmla="*/ 481013 h 310"/>
              <a:gd name="T8" fmla="*/ 22225 w 200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310"/>
              <a:gd name="T17" fmla="*/ 200 w 200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1" name="Rectangle 96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Rectangle 97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3" name="Rectangle 98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Rectangle 99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Oval 100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Oval 101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Rectangle 102"/>
          <p:cNvSpPr>
            <a:spLocks noChangeArrowheads="1"/>
          </p:cNvSpPr>
          <p:nvPr/>
        </p:nvSpPr>
        <p:spPr bwMode="auto">
          <a:xfrm>
            <a:off x="8335963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88</a:t>
            </a:r>
            <a:endParaRPr lang="en-US"/>
          </a:p>
        </p:txBody>
      </p:sp>
      <p:sp>
        <p:nvSpPr>
          <p:cNvPr id="22628" name="Freeform 103"/>
          <p:cNvSpPr>
            <a:spLocks/>
          </p:cNvSpPr>
          <p:nvPr/>
        </p:nvSpPr>
        <p:spPr bwMode="auto">
          <a:xfrm>
            <a:off x="4333875" y="4357688"/>
            <a:ext cx="33338" cy="22225"/>
          </a:xfrm>
          <a:custGeom>
            <a:avLst/>
            <a:gdLst>
              <a:gd name="T0" fmla="*/ 22225 w 21"/>
              <a:gd name="T1" fmla="*/ 22225 h 14"/>
              <a:gd name="T2" fmla="*/ 33338 w 21"/>
              <a:gd name="T3" fmla="*/ 11113 h 14"/>
              <a:gd name="T4" fmla="*/ 11113 w 21"/>
              <a:gd name="T5" fmla="*/ 0 h 14"/>
              <a:gd name="T6" fmla="*/ 0 w 21"/>
              <a:gd name="T7" fmla="*/ 11113 h 14"/>
              <a:gd name="T8" fmla="*/ 22225 w 21"/>
              <a:gd name="T9" fmla="*/ 22225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9" name="Freeform 104"/>
          <p:cNvSpPr>
            <a:spLocks/>
          </p:cNvSpPr>
          <p:nvPr/>
        </p:nvSpPr>
        <p:spPr bwMode="auto">
          <a:xfrm>
            <a:off x="4159250" y="48498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22225 h 14"/>
              <a:gd name="T4" fmla="*/ 0 w 14"/>
              <a:gd name="T5" fmla="*/ 11113 h 14"/>
              <a:gd name="T6" fmla="*/ 0 w 14"/>
              <a:gd name="T7" fmla="*/ 0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" name="Freeform 105"/>
          <p:cNvSpPr>
            <a:spLocks/>
          </p:cNvSpPr>
          <p:nvPr/>
        </p:nvSpPr>
        <p:spPr bwMode="auto">
          <a:xfrm>
            <a:off x="4159250" y="4368800"/>
            <a:ext cx="196850" cy="492125"/>
          </a:xfrm>
          <a:custGeom>
            <a:avLst/>
            <a:gdLst>
              <a:gd name="T0" fmla="*/ 196850 w 124"/>
              <a:gd name="T1" fmla="*/ 11113 h 310"/>
              <a:gd name="T2" fmla="*/ 174625 w 124"/>
              <a:gd name="T3" fmla="*/ 0 h 310"/>
              <a:gd name="T4" fmla="*/ 0 w 124"/>
              <a:gd name="T5" fmla="*/ 481013 h 310"/>
              <a:gd name="T6" fmla="*/ 22225 w 124"/>
              <a:gd name="T7" fmla="*/ 492125 h 310"/>
              <a:gd name="T8" fmla="*/ 196850 w 124"/>
              <a:gd name="T9" fmla="*/ 111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310"/>
              <a:gd name="T17" fmla="*/ 124 w 124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" name="Freeform 106"/>
          <p:cNvSpPr>
            <a:spLocks/>
          </p:cNvSpPr>
          <p:nvPr/>
        </p:nvSpPr>
        <p:spPr bwMode="auto">
          <a:xfrm>
            <a:off x="4398963" y="4357688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" name="Freeform 107"/>
          <p:cNvSpPr>
            <a:spLocks/>
          </p:cNvSpPr>
          <p:nvPr/>
        </p:nvSpPr>
        <p:spPr bwMode="auto">
          <a:xfrm>
            <a:off x="4879975" y="4838700"/>
            <a:ext cx="33338" cy="33338"/>
          </a:xfrm>
          <a:custGeom>
            <a:avLst/>
            <a:gdLst>
              <a:gd name="T0" fmla="*/ 22225 w 21"/>
              <a:gd name="T1" fmla="*/ 0 h 21"/>
              <a:gd name="T2" fmla="*/ 33338 w 21"/>
              <a:gd name="T3" fmla="*/ 11113 h 21"/>
              <a:gd name="T4" fmla="*/ 11113 w 21"/>
              <a:gd name="T5" fmla="*/ 33338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3" name="Freeform 108"/>
          <p:cNvSpPr>
            <a:spLocks/>
          </p:cNvSpPr>
          <p:nvPr/>
        </p:nvSpPr>
        <p:spPr bwMode="auto">
          <a:xfrm>
            <a:off x="4398963" y="4357688"/>
            <a:ext cx="503237" cy="503237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2 w 317"/>
              <a:gd name="T5" fmla="*/ 503237 h 317"/>
              <a:gd name="T6" fmla="*/ 503237 w 317"/>
              <a:gd name="T7" fmla="*/ 481012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Freeform 109"/>
          <p:cNvSpPr>
            <a:spLocks/>
          </p:cNvSpPr>
          <p:nvPr/>
        </p:nvSpPr>
        <p:spPr bwMode="auto">
          <a:xfrm>
            <a:off x="5349875" y="3887788"/>
            <a:ext cx="22225" cy="20637"/>
          </a:xfrm>
          <a:custGeom>
            <a:avLst/>
            <a:gdLst>
              <a:gd name="T0" fmla="*/ 22225 w 14"/>
              <a:gd name="T1" fmla="*/ 0 h 13"/>
              <a:gd name="T2" fmla="*/ 0 w 14"/>
              <a:gd name="T3" fmla="*/ 0 h 13"/>
              <a:gd name="T4" fmla="*/ 0 w 14"/>
              <a:gd name="T5" fmla="*/ 20637 h 13"/>
              <a:gd name="T6" fmla="*/ 11113 w 14"/>
              <a:gd name="T7" fmla="*/ 20637 h 13"/>
              <a:gd name="T8" fmla="*/ 22225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" name="Freeform 110"/>
          <p:cNvSpPr>
            <a:spLocks/>
          </p:cNvSpPr>
          <p:nvPr/>
        </p:nvSpPr>
        <p:spPr bwMode="auto">
          <a:xfrm>
            <a:off x="7242175" y="4357688"/>
            <a:ext cx="22225" cy="31750"/>
          </a:xfrm>
          <a:custGeom>
            <a:avLst/>
            <a:gdLst>
              <a:gd name="T0" fmla="*/ 11113 w 14"/>
              <a:gd name="T1" fmla="*/ 0 h 20"/>
              <a:gd name="T2" fmla="*/ 22225 w 14"/>
              <a:gd name="T3" fmla="*/ 0 h 20"/>
              <a:gd name="T4" fmla="*/ 11113 w 14"/>
              <a:gd name="T5" fmla="*/ 31750 h 20"/>
              <a:gd name="T6" fmla="*/ 0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Freeform 111"/>
          <p:cNvSpPr>
            <a:spLocks/>
          </p:cNvSpPr>
          <p:nvPr/>
        </p:nvSpPr>
        <p:spPr bwMode="auto">
          <a:xfrm>
            <a:off x="5360988" y="3887788"/>
            <a:ext cx="1892300" cy="492125"/>
          </a:xfrm>
          <a:custGeom>
            <a:avLst/>
            <a:gdLst>
              <a:gd name="T0" fmla="*/ 11113 w 1192"/>
              <a:gd name="T1" fmla="*/ 0 h 310"/>
              <a:gd name="T2" fmla="*/ 0 w 1192"/>
              <a:gd name="T3" fmla="*/ 20638 h 310"/>
              <a:gd name="T4" fmla="*/ 1881188 w 1192"/>
              <a:gd name="T5" fmla="*/ 492125 h 310"/>
              <a:gd name="T6" fmla="*/ 1892300 w 1192"/>
              <a:gd name="T7" fmla="*/ 469900 h 310"/>
              <a:gd name="T8" fmla="*/ 11113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Freeform 112"/>
          <p:cNvSpPr>
            <a:spLocks/>
          </p:cNvSpPr>
          <p:nvPr/>
        </p:nvSpPr>
        <p:spPr bwMode="auto">
          <a:xfrm>
            <a:off x="4398963" y="4357688"/>
            <a:ext cx="22225" cy="31750"/>
          </a:xfrm>
          <a:custGeom>
            <a:avLst/>
            <a:gdLst>
              <a:gd name="T0" fmla="*/ 11113 w 14"/>
              <a:gd name="T1" fmla="*/ 0 h 20"/>
              <a:gd name="T2" fmla="*/ 0 w 14"/>
              <a:gd name="T3" fmla="*/ 11113 h 20"/>
              <a:gd name="T4" fmla="*/ 11113 w 14"/>
              <a:gd name="T5" fmla="*/ 31750 h 20"/>
              <a:gd name="T6" fmla="*/ 22225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8" name="Freeform 113"/>
          <p:cNvSpPr>
            <a:spLocks/>
          </p:cNvSpPr>
          <p:nvPr/>
        </p:nvSpPr>
        <p:spPr bwMode="auto">
          <a:xfrm>
            <a:off x="5360988" y="3887788"/>
            <a:ext cx="22225" cy="20637"/>
          </a:xfrm>
          <a:custGeom>
            <a:avLst/>
            <a:gdLst>
              <a:gd name="T0" fmla="*/ 0 w 14"/>
              <a:gd name="T1" fmla="*/ 0 h 13"/>
              <a:gd name="T2" fmla="*/ 11113 w 14"/>
              <a:gd name="T3" fmla="*/ 0 h 13"/>
              <a:gd name="T4" fmla="*/ 22225 w 14"/>
              <a:gd name="T5" fmla="*/ 20637 h 13"/>
              <a:gd name="T6" fmla="*/ 11113 w 14"/>
              <a:gd name="T7" fmla="*/ 2063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9" name="Freeform 114"/>
          <p:cNvSpPr>
            <a:spLocks/>
          </p:cNvSpPr>
          <p:nvPr/>
        </p:nvSpPr>
        <p:spPr bwMode="auto">
          <a:xfrm>
            <a:off x="4410075" y="3887788"/>
            <a:ext cx="962025" cy="492125"/>
          </a:xfrm>
          <a:custGeom>
            <a:avLst/>
            <a:gdLst>
              <a:gd name="T0" fmla="*/ 0 w 606"/>
              <a:gd name="T1" fmla="*/ 469900 h 310"/>
              <a:gd name="T2" fmla="*/ 11113 w 606"/>
              <a:gd name="T3" fmla="*/ 492125 h 310"/>
              <a:gd name="T4" fmla="*/ 962025 w 606"/>
              <a:gd name="T5" fmla="*/ 20638 h 310"/>
              <a:gd name="T6" fmla="*/ 950913 w 606"/>
              <a:gd name="T7" fmla="*/ 0 h 310"/>
              <a:gd name="T8" fmla="*/ 0 w 606"/>
              <a:gd name="T9" fmla="*/ 46990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0" name="Oval 115"/>
          <p:cNvSpPr>
            <a:spLocks noChangeArrowheads="1"/>
          </p:cNvSpPr>
          <p:nvPr/>
        </p:nvSpPr>
        <p:spPr bwMode="auto">
          <a:xfrm>
            <a:off x="5186363" y="3711575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1" name="Oval 116"/>
          <p:cNvSpPr>
            <a:spLocks noChangeArrowheads="1"/>
          </p:cNvSpPr>
          <p:nvPr/>
        </p:nvSpPr>
        <p:spPr bwMode="auto">
          <a:xfrm>
            <a:off x="5186363" y="3713163"/>
            <a:ext cx="360362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2" name="Rectangle 117"/>
          <p:cNvSpPr>
            <a:spLocks noChangeArrowheads="1"/>
          </p:cNvSpPr>
          <p:nvPr/>
        </p:nvSpPr>
        <p:spPr bwMode="auto">
          <a:xfrm>
            <a:off x="5273675" y="38115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44</a:t>
            </a:r>
            <a:endParaRPr lang="en-US"/>
          </a:p>
        </p:txBody>
      </p:sp>
      <p:sp>
        <p:nvSpPr>
          <p:cNvPr id="22643" name="Oval 118"/>
          <p:cNvSpPr>
            <a:spLocks noChangeArrowheads="1"/>
          </p:cNvSpPr>
          <p:nvPr/>
        </p:nvSpPr>
        <p:spPr bwMode="auto">
          <a:xfrm>
            <a:off x="4235450" y="4192588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4" name="Oval 119"/>
          <p:cNvSpPr>
            <a:spLocks noChangeArrowheads="1"/>
          </p:cNvSpPr>
          <p:nvPr/>
        </p:nvSpPr>
        <p:spPr bwMode="auto">
          <a:xfrm>
            <a:off x="4235450" y="4194175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5" name="Rectangle 120"/>
          <p:cNvSpPr>
            <a:spLocks noChangeArrowheads="1"/>
          </p:cNvSpPr>
          <p:nvPr/>
        </p:nvSpPr>
        <p:spPr bwMode="auto">
          <a:xfrm>
            <a:off x="4311650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17</a:t>
            </a:r>
            <a:endParaRPr lang="en-US"/>
          </a:p>
        </p:txBody>
      </p:sp>
      <p:sp>
        <p:nvSpPr>
          <p:cNvPr id="22646" name="Freeform 121"/>
          <p:cNvSpPr>
            <a:spLocks/>
          </p:cNvSpPr>
          <p:nvPr/>
        </p:nvSpPr>
        <p:spPr bwMode="auto">
          <a:xfrm>
            <a:off x="7242175" y="4368800"/>
            <a:ext cx="22225" cy="42863"/>
          </a:xfrm>
          <a:custGeom>
            <a:avLst/>
            <a:gdLst>
              <a:gd name="T0" fmla="*/ 11113 w 14"/>
              <a:gd name="T1" fmla="*/ 42863 h 27"/>
              <a:gd name="T2" fmla="*/ 22225 w 14"/>
              <a:gd name="T3" fmla="*/ 31750 h 27"/>
              <a:gd name="T4" fmla="*/ 11113 w 14"/>
              <a:gd name="T5" fmla="*/ 0 h 27"/>
              <a:gd name="T6" fmla="*/ 0 w 14"/>
              <a:gd name="T7" fmla="*/ 11113 h 27"/>
              <a:gd name="T8" fmla="*/ 11113 w 14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7" name="Freeform 122"/>
          <p:cNvSpPr>
            <a:spLocks/>
          </p:cNvSpPr>
          <p:nvPr/>
        </p:nvSpPr>
        <p:spPr bwMode="auto">
          <a:xfrm>
            <a:off x="6302375" y="4838700"/>
            <a:ext cx="31750" cy="33338"/>
          </a:xfrm>
          <a:custGeom>
            <a:avLst/>
            <a:gdLst>
              <a:gd name="T0" fmla="*/ 31750 w 20"/>
              <a:gd name="T1" fmla="*/ 33338 h 21"/>
              <a:gd name="T2" fmla="*/ 20638 w 20"/>
              <a:gd name="T3" fmla="*/ 33338 h 21"/>
              <a:gd name="T4" fmla="*/ 0 w 20"/>
              <a:gd name="T5" fmla="*/ 11113 h 21"/>
              <a:gd name="T6" fmla="*/ 20638 w 20"/>
              <a:gd name="T7" fmla="*/ 0 h 21"/>
              <a:gd name="T8" fmla="*/ 3175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8" name="Freeform 123"/>
          <p:cNvSpPr>
            <a:spLocks/>
          </p:cNvSpPr>
          <p:nvPr/>
        </p:nvSpPr>
        <p:spPr bwMode="auto">
          <a:xfrm>
            <a:off x="6323013" y="4379913"/>
            <a:ext cx="930275" cy="492125"/>
          </a:xfrm>
          <a:custGeom>
            <a:avLst/>
            <a:gdLst>
              <a:gd name="T0" fmla="*/ 930275 w 586"/>
              <a:gd name="T1" fmla="*/ 31750 h 310"/>
              <a:gd name="T2" fmla="*/ 919163 w 586"/>
              <a:gd name="T3" fmla="*/ 0 h 310"/>
              <a:gd name="T4" fmla="*/ 0 w 586"/>
              <a:gd name="T5" fmla="*/ 458788 h 310"/>
              <a:gd name="T6" fmla="*/ 11113 w 586"/>
              <a:gd name="T7" fmla="*/ 492125 h 310"/>
              <a:gd name="T8" fmla="*/ 930275 w 586"/>
              <a:gd name="T9" fmla="*/ 3175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9" name="Oval 124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Oval 125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1" name="Rectangle 126"/>
          <p:cNvSpPr>
            <a:spLocks noChangeArrowheads="1"/>
          </p:cNvSpPr>
          <p:nvPr/>
        </p:nvSpPr>
        <p:spPr bwMode="auto">
          <a:xfrm>
            <a:off x="7843838" y="47513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78</a:t>
            </a:r>
            <a:endParaRPr lang="en-US"/>
          </a:p>
        </p:txBody>
      </p:sp>
      <p:sp>
        <p:nvSpPr>
          <p:cNvPr id="22652" name="Freeform 127"/>
          <p:cNvSpPr>
            <a:spLocks/>
          </p:cNvSpPr>
          <p:nvPr/>
        </p:nvSpPr>
        <p:spPr bwMode="auto">
          <a:xfrm>
            <a:off x="46402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3" name="Freeform 128"/>
          <p:cNvSpPr>
            <a:spLocks/>
          </p:cNvSpPr>
          <p:nvPr/>
        </p:nvSpPr>
        <p:spPr bwMode="auto">
          <a:xfrm>
            <a:off x="4879975" y="4838700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4" name="Freeform 129"/>
          <p:cNvSpPr>
            <a:spLocks/>
          </p:cNvSpPr>
          <p:nvPr/>
        </p:nvSpPr>
        <p:spPr bwMode="auto">
          <a:xfrm>
            <a:off x="4640263" y="4849813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3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5" name="Freeform 130"/>
          <p:cNvSpPr>
            <a:spLocks/>
          </p:cNvSpPr>
          <p:nvPr/>
        </p:nvSpPr>
        <p:spPr bwMode="auto">
          <a:xfrm>
            <a:off x="4879975" y="4838700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6" name="Freeform 131"/>
          <p:cNvSpPr>
            <a:spLocks/>
          </p:cNvSpPr>
          <p:nvPr/>
        </p:nvSpPr>
        <p:spPr bwMode="auto">
          <a:xfrm>
            <a:off x="5121275" y="5330825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7" name="Freeform 132"/>
          <p:cNvSpPr>
            <a:spLocks/>
          </p:cNvSpPr>
          <p:nvPr/>
        </p:nvSpPr>
        <p:spPr bwMode="auto">
          <a:xfrm>
            <a:off x="4879975" y="4849813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3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8" name="Rectangle 133"/>
          <p:cNvSpPr>
            <a:spLocks noChangeArrowheads="1"/>
          </p:cNvSpPr>
          <p:nvPr/>
        </p:nvSpPr>
        <p:spPr bwMode="auto">
          <a:xfrm>
            <a:off x="4530725" y="5210175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9" name="Rectangle 134"/>
          <p:cNvSpPr>
            <a:spLocks noChangeArrowheads="1"/>
          </p:cNvSpPr>
          <p:nvPr/>
        </p:nvSpPr>
        <p:spPr bwMode="auto">
          <a:xfrm>
            <a:off x="4530725" y="5210175"/>
            <a:ext cx="239713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0" name="Rectangle 135"/>
          <p:cNvSpPr>
            <a:spLocks noChangeArrowheads="1"/>
          </p:cNvSpPr>
          <p:nvPr/>
        </p:nvSpPr>
        <p:spPr bwMode="auto">
          <a:xfrm>
            <a:off x="5011738" y="52101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1" name="Rectangle 136"/>
          <p:cNvSpPr>
            <a:spLocks noChangeArrowheads="1"/>
          </p:cNvSpPr>
          <p:nvPr/>
        </p:nvSpPr>
        <p:spPr bwMode="auto">
          <a:xfrm>
            <a:off x="5011738" y="5210175"/>
            <a:ext cx="239712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2" name="Oval 137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3" name="Oval 138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4" name="Rectangle 139"/>
          <p:cNvSpPr>
            <a:spLocks noChangeArrowheads="1"/>
          </p:cNvSpPr>
          <p:nvPr/>
        </p:nvSpPr>
        <p:spPr bwMode="auto">
          <a:xfrm>
            <a:off x="4792663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32</a:t>
            </a:r>
            <a:endParaRPr lang="en-US"/>
          </a:p>
        </p:txBody>
      </p:sp>
      <p:sp>
        <p:nvSpPr>
          <p:cNvPr id="22665" name="Freeform 140"/>
          <p:cNvSpPr>
            <a:spLocks/>
          </p:cNvSpPr>
          <p:nvPr/>
        </p:nvSpPr>
        <p:spPr bwMode="auto">
          <a:xfrm>
            <a:off x="5832475" y="5319713"/>
            <a:ext cx="20638" cy="333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11112 h 21"/>
              <a:gd name="T4" fmla="*/ 9525 w 13"/>
              <a:gd name="T5" fmla="*/ 33337 h 21"/>
              <a:gd name="T6" fmla="*/ 20638 w 13"/>
              <a:gd name="T7" fmla="*/ 22225 h 21"/>
              <a:gd name="T8" fmla="*/ 0 w 13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1"/>
              <a:gd name="T17" fmla="*/ 13 w 13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6" name="Freeform 141"/>
          <p:cNvSpPr>
            <a:spLocks/>
          </p:cNvSpPr>
          <p:nvPr/>
        </p:nvSpPr>
        <p:spPr bwMode="auto">
          <a:xfrm>
            <a:off x="6313488" y="4838700"/>
            <a:ext cx="31750" cy="22225"/>
          </a:xfrm>
          <a:custGeom>
            <a:avLst/>
            <a:gdLst>
              <a:gd name="T0" fmla="*/ 0 w 20"/>
              <a:gd name="T1" fmla="*/ 0 h 14"/>
              <a:gd name="T2" fmla="*/ 9525 w 20"/>
              <a:gd name="T3" fmla="*/ 0 h 14"/>
              <a:gd name="T4" fmla="*/ 31750 w 20"/>
              <a:gd name="T5" fmla="*/ 11113 h 14"/>
              <a:gd name="T6" fmla="*/ 20638 w 20"/>
              <a:gd name="T7" fmla="*/ 22225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7" name="Freeform 142"/>
          <p:cNvSpPr>
            <a:spLocks/>
          </p:cNvSpPr>
          <p:nvPr/>
        </p:nvSpPr>
        <p:spPr bwMode="auto">
          <a:xfrm>
            <a:off x="5832475" y="4838700"/>
            <a:ext cx="501650" cy="503238"/>
          </a:xfrm>
          <a:custGeom>
            <a:avLst/>
            <a:gdLst>
              <a:gd name="T0" fmla="*/ 0 w 316"/>
              <a:gd name="T1" fmla="*/ 481013 h 317"/>
              <a:gd name="T2" fmla="*/ 20638 w 316"/>
              <a:gd name="T3" fmla="*/ 503238 h 317"/>
              <a:gd name="T4" fmla="*/ 501650 w 316"/>
              <a:gd name="T5" fmla="*/ 22225 h 317"/>
              <a:gd name="T6" fmla="*/ 481013 w 316"/>
              <a:gd name="T7" fmla="*/ 0 h 317"/>
              <a:gd name="T8" fmla="*/ 0 w 316"/>
              <a:gd name="T9" fmla="*/ 481013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8" name="Freeform 143"/>
          <p:cNvSpPr>
            <a:spLocks/>
          </p:cNvSpPr>
          <p:nvPr/>
        </p:nvSpPr>
        <p:spPr bwMode="auto">
          <a:xfrm>
            <a:off x="6313488" y="4838700"/>
            <a:ext cx="20637" cy="22225"/>
          </a:xfrm>
          <a:custGeom>
            <a:avLst/>
            <a:gdLst>
              <a:gd name="T0" fmla="*/ 20637 w 13"/>
              <a:gd name="T1" fmla="*/ 0 h 14"/>
              <a:gd name="T2" fmla="*/ 9525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9" name="Freeform 144"/>
          <p:cNvSpPr>
            <a:spLocks/>
          </p:cNvSpPr>
          <p:nvPr/>
        </p:nvSpPr>
        <p:spPr bwMode="auto">
          <a:xfrm>
            <a:off x="6794500" y="5319713"/>
            <a:ext cx="31750" cy="33337"/>
          </a:xfrm>
          <a:custGeom>
            <a:avLst/>
            <a:gdLst>
              <a:gd name="T0" fmla="*/ 20638 w 20"/>
              <a:gd name="T1" fmla="*/ 0 h 21"/>
              <a:gd name="T2" fmla="*/ 31750 w 20"/>
              <a:gd name="T3" fmla="*/ 11112 h 21"/>
              <a:gd name="T4" fmla="*/ 11113 w 20"/>
              <a:gd name="T5" fmla="*/ 33337 h 21"/>
              <a:gd name="T6" fmla="*/ 0 w 20"/>
              <a:gd name="T7" fmla="*/ 22225 h 21"/>
              <a:gd name="T8" fmla="*/ 20638 w 20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0" name="Freeform 145"/>
          <p:cNvSpPr>
            <a:spLocks/>
          </p:cNvSpPr>
          <p:nvPr/>
        </p:nvSpPr>
        <p:spPr bwMode="auto">
          <a:xfrm>
            <a:off x="6313488" y="4838700"/>
            <a:ext cx="501650" cy="503238"/>
          </a:xfrm>
          <a:custGeom>
            <a:avLst/>
            <a:gdLst>
              <a:gd name="T0" fmla="*/ 20638 w 316"/>
              <a:gd name="T1" fmla="*/ 0 h 317"/>
              <a:gd name="T2" fmla="*/ 0 w 316"/>
              <a:gd name="T3" fmla="*/ 22225 h 317"/>
              <a:gd name="T4" fmla="*/ 481013 w 316"/>
              <a:gd name="T5" fmla="*/ 503238 h 317"/>
              <a:gd name="T6" fmla="*/ 501650 w 316"/>
              <a:gd name="T7" fmla="*/ 481013 h 317"/>
              <a:gd name="T8" fmla="*/ 20638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1" name="Oval 146"/>
          <p:cNvSpPr>
            <a:spLocks noChangeArrowheads="1"/>
          </p:cNvSpPr>
          <p:nvPr/>
        </p:nvSpPr>
        <p:spPr bwMode="auto">
          <a:xfrm>
            <a:off x="6148388" y="46751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2" name="Oval 147"/>
          <p:cNvSpPr>
            <a:spLocks noChangeArrowheads="1"/>
          </p:cNvSpPr>
          <p:nvPr/>
        </p:nvSpPr>
        <p:spPr bwMode="auto">
          <a:xfrm>
            <a:off x="6148388" y="4675188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3" name="Rectangle 148"/>
          <p:cNvSpPr>
            <a:spLocks noChangeArrowheads="1"/>
          </p:cNvSpPr>
          <p:nvPr/>
        </p:nvSpPr>
        <p:spPr bwMode="auto">
          <a:xfrm>
            <a:off x="6224588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50</a:t>
            </a:r>
            <a:endParaRPr lang="en-US"/>
          </a:p>
        </p:txBody>
      </p:sp>
      <p:sp>
        <p:nvSpPr>
          <p:cNvPr id="22674" name="Freeform 149"/>
          <p:cNvSpPr>
            <a:spLocks/>
          </p:cNvSpPr>
          <p:nvPr/>
        </p:nvSpPr>
        <p:spPr bwMode="auto">
          <a:xfrm>
            <a:off x="5602288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5" name="Freeform 150"/>
          <p:cNvSpPr>
            <a:spLocks/>
          </p:cNvSpPr>
          <p:nvPr/>
        </p:nvSpPr>
        <p:spPr bwMode="auto">
          <a:xfrm>
            <a:off x="5842000" y="5319713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6" name="Freeform 151"/>
          <p:cNvSpPr>
            <a:spLocks/>
          </p:cNvSpPr>
          <p:nvPr/>
        </p:nvSpPr>
        <p:spPr bwMode="auto">
          <a:xfrm>
            <a:off x="5602288" y="5330825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3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7" name="Freeform 152"/>
          <p:cNvSpPr>
            <a:spLocks/>
          </p:cNvSpPr>
          <p:nvPr/>
        </p:nvSpPr>
        <p:spPr bwMode="auto">
          <a:xfrm>
            <a:off x="5842000" y="53197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8" name="Freeform 153"/>
          <p:cNvSpPr>
            <a:spLocks/>
          </p:cNvSpPr>
          <p:nvPr/>
        </p:nvSpPr>
        <p:spPr bwMode="auto">
          <a:xfrm>
            <a:off x="6083300" y="5811838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9" name="Freeform 154"/>
          <p:cNvSpPr>
            <a:spLocks/>
          </p:cNvSpPr>
          <p:nvPr/>
        </p:nvSpPr>
        <p:spPr bwMode="auto">
          <a:xfrm>
            <a:off x="5842000" y="5330825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3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0" name="Rectangle 155"/>
          <p:cNvSpPr>
            <a:spLocks noChangeArrowheads="1"/>
          </p:cNvSpPr>
          <p:nvPr/>
        </p:nvSpPr>
        <p:spPr bwMode="auto">
          <a:xfrm>
            <a:off x="5492750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1" name="Rectangle 156"/>
          <p:cNvSpPr>
            <a:spLocks noChangeArrowheads="1"/>
          </p:cNvSpPr>
          <p:nvPr/>
        </p:nvSpPr>
        <p:spPr bwMode="auto">
          <a:xfrm>
            <a:off x="5492750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2" name="Rectangle 157"/>
          <p:cNvSpPr>
            <a:spLocks noChangeArrowheads="1"/>
          </p:cNvSpPr>
          <p:nvPr/>
        </p:nvSpPr>
        <p:spPr bwMode="auto">
          <a:xfrm>
            <a:off x="5973763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3" name="Rectangle 158"/>
          <p:cNvSpPr>
            <a:spLocks noChangeArrowheads="1"/>
          </p:cNvSpPr>
          <p:nvPr/>
        </p:nvSpPr>
        <p:spPr bwMode="auto">
          <a:xfrm>
            <a:off x="5973763" y="5691188"/>
            <a:ext cx="239712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4" name="Oval 159"/>
          <p:cNvSpPr>
            <a:spLocks noChangeArrowheads="1"/>
          </p:cNvSpPr>
          <p:nvPr/>
        </p:nvSpPr>
        <p:spPr bwMode="auto">
          <a:xfrm>
            <a:off x="5678488" y="5156200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5" name="Oval 160"/>
          <p:cNvSpPr>
            <a:spLocks noChangeArrowheads="1"/>
          </p:cNvSpPr>
          <p:nvPr/>
        </p:nvSpPr>
        <p:spPr bwMode="auto">
          <a:xfrm>
            <a:off x="5678488" y="5156200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6" name="Rectangle 161"/>
          <p:cNvSpPr>
            <a:spLocks noChangeArrowheads="1"/>
          </p:cNvSpPr>
          <p:nvPr/>
        </p:nvSpPr>
        <p:spPr bwMode="auto">
          <a:xfrm>
            <a:off x="5754688" y="5254625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48</a:t>
            </a:r>
            <a:endParaRPr lang="en-US"/>
          </a:p>
        </p:txBody>
      </p:sp>
      <p:sp>
        <p:nvSpPr>
          <p:cNvPr id="22687" name="Rectangle 162"/>
          <p:cNvSpPr>
            <a:spLocks noChangeArrowheads="1"/>
          </p:cNvSpPr>
          <p:nvPr/>
        </p:nvSpPr>
        <p:spPr bwMode="auto">
          <a:xfrm>
            <a:off x="4049713" y="4729163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8" name="Rectangle 163"/>
          <p:cNvSpPr>
            <a:spLocks noChangeArrowheads="1"/>
          </p:cNvSpPr>
          <p:nvPr/>
        </p:nvSpPr>
        <p:spPr bwMode="auto">
          <a:xfrm>
            <a:off x="4049713" y="4729163"/>
            <a:ext cx="239712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9" name="Rectangle 164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0" name="Rectangle 165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1" name="Oval 166"/>
          <p:cNvSpPr>
            <a:spLocks noChangeArrowheads="1"/>
          </p:cNvSpPr>
          <p:nvPr/>
        </p:nvSpPr>
        <p:spPr bwMode="auto">
          <a:xfrm>
            <a:off x="7078663" y="4192588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2" name="Oval 167"/>
          <p:cNvSpPr>
            <a:spLocks noChangeArrowheads="1"/>
          </p:cNvSpPr>
          <p:nvPr/>
        </p:nvSpPr>
        <p:spPr bwMode="auto">
          <a:xfrm>
            <a:off x="7078663" y="4194175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3" name="Rectangle 168"/>
          <p:cNvSpPr>
            <a:spLocks noChangeArrowheads="1"/>
          </p:cNvSpPr>
          <p:nvPr/>
        </p:nvSpPr>
        <p:spPr bwMode="auto">
          <a:xfrm>
            <a:off x="7165975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62</a:t>
            </a:r>
            <a:endParaRPr lang="en-US"/>
          </a:p>
        </p:txBody>
      </p:sp>
      <p:sp>
        <p:nvSpPr>
          <p:cNvPr id="22694" name="Rectangle 169"/>
          <p:cNvSpPr>
            <a:spLocks noChangeArrowheads="1"/>
          </p:cNvSpPr>
          <p:nvPr/>
        </p:nvSpPr>
        <p:spPr bwMode="auto">
          <a:xfrm>
            <a:off x="4170363" y="40957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695" name="Rectangle 170"/>
          <p:cNvSpPr>
            <a:spLocks noChangeArrowheads="1"/>
          </p:cNvSpPr>
          <p:nvPr/>
        </p:nvSpPr>
        <p:spPr bwMode="auto">
          <a:xfrm>
            <a:off x="5602288" y="36464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</a:t>
            </a:r>
            <a:endParaRPr lang="en-US"/>
          </a:p>
        </p:txBody>
      </p:sp>
      <p:sp>
        <p:nvSpPr>
          <p:cNvPr id="22696" name="Rectangle 171"/>
          <p:cNvSpPr>
            <a:spLocks noChangeArrowheads="1"/>
          </p:cNvSpPr>
          <p:nvPr/>
        </p:nvSpPr>
        <p:spPr bwMode="auto">
          <a:xfrm>
            <a:off x="5065713" y="457676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697" name="Rectangle 172"/>
          <p:cNvSpPr>
            <a:spLocks noChangeArrowheads="1"/>
          </p:cNvSpPr>
          <p:nvPr/>
        </p:nvSpPr>
        <p:spPr bwMode="auto">
          <a:xfrm>
            <a:off x="5602288" y="49371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698" name="Rectangle 173"/>
          <p:cNvSpPr>
            <a:spLocks noChangeArrowheads="1"/>
          </p:cNvSpPr>
          <p:nvPr/>
        </p:nvSpPr>
        <p:spPr bwMode="auto">
          <a:xfrm>
            <a:off x="6049963" y="45656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699" name="Rectangle 174"/>
          <p:cNvSpPr>
            <a:spLocks noChangeArrowheads="1"/>
          </p:cNvSpPr>
          <p:nvPr/>
        </p:nvSpPr>
        <p:spPr bwMode="auto">
          <a:xfrm>
            <a:off x="8139113" y="46196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700" name="Rectangle 175"/>
          <p:cNvSpPr>
            <a:spLocks noChangeArrowheads="1"/>
          </p:cNvSpPr>
          <p:nvPr/>
        </p:nvSpPr>
        <p:spPr bwMode="auto">
          <a:xfrm>
            <a:off x="6969125" y="40401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22701" name="Rectangle 176"/>
          <p:cNvSpPr>
            <a:spLocks noChangeArrowheads="1"/>
          </p:cNvSpPr>
          <p:nvPr/>
        </p:nvSpPr>
        <p:spPr bwMode="auto">
          <a:xfrm>
            <a:off x="8674100" y="49926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702" name="Freeform 177"/>
          <p:cNvSpPr>
            <a:spLocks/>
          </p:cNvSpPr>
          <p:nvPr/>
        </p:nvSpPr>
        <p:spPr bwMode="auto">
          <a:xfrm>
            <a:off x="6553200" y="58007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3" name="Freeform 178"/>
          <p:cNvSpPr>
            <a:spLocks/>
          </p:cNvSpPr>
          <p:nvPr/>
        </p:nvSpPr>
        <p:spPr bwMode="auto">
          <a:xfrm>
            <a:off x="6794500" y="5308600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3 w 20"/>
              <a:gd name="T3" fmla="*/ 0 h 14"/>
              <a:gd name="T4" fmla="*/ 31750 w 20"/>
              <a:gd name="T5" fmla="*/ 11113 h 14"/>
              <a:gd name="T6" fmla="*/ 20638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4" name="Freeform 179"/>
          <p:cNvSpPr>
            <a:spLocks/>
          </p:cNvSpPr>
          <p:nvPr/>
        </p:nvSpPr>
        <p:spPr bwMode="auto">
          <a:xfrm>
            <a:off x="6553200" y="5319713"/>
            <a:ext cx="261938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8 w 165"/>
              <a:gd name="T5" fmla="*/ 11113 h 310"/>
              <a:gd name="T6" fmla="*/ 241300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5" name="Freeform 180"/>
          <p:cNvSpPr>
            <a:spLocks/>
          </p:cNvSpPr>
          <p:nvPr/>
        </p:nvSpPr>
        <p:spPr bwMode="auto">
          <a:xfrm>
            <a:off x="6794500" y="5308600"/>
            <a:ext cx="20638" cy="22225"/>
          </a:xfrm>
          <a:custGeom>
            <a:avLst/>
            <a:gdLst>
              <a:gd name="T0" fmla="*/ 20638 w 13"/>
              <a:gd name="T1" fmla="*/ 11113 h 14"/>
              <a:gd name="T2" fmla="*/ 20638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8 w 13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6" name="Freeform 181"/>
          <p:cNvSpPr>
            <a:spLocks/>
          </p:cNvSpPr>
          <p:nvPr/>
        </p:nvSpPr>
        <p:spPr bwMode="auto">
          <a:xfrm>
            <a:off x="7023100" y="5800725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7" name="Freeform 182"/>
          <p:cNvSpPr>
            <a:spLocks/>
          </p:cNvSpPr>
          <p:nvPr/>
        </p:nvSpPr>
        <p:spPr bwMode="auto">
          <a:xfrm>
            <a:off x="6794500" y="5319713"/>
            <a:ext cx="250825" cy="492125"/>
          </a:xfrm>
          <a:custGeom>
            <a:avLst/>
            <a:gdLst>
              <a:gd name="T0" fmla="*/ 20638 w 158"/>
              <a:gd name="T1" fmla="*/ 0 h 310"/>
              <a:gd name="T2" fmla="*/ 0 w 158"/>
              <a:gd name="T3" fmla="*/ 11113 h 310"/>
              <a:gd name="T4" fmla="*/ 228600 w 158"/>
              <a:gd name="T5" fmla="*/ 492125 h 310"/>
              <a:gd name="T6" fmla="*/ 250825 w 158"/>
              <a:gd name="T7" fmla="*/ 481013 h 310"/>
              <a:gd name="T8" fmla="*/ 20638 w 158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310"/>
              <a:gd name="T17" fmla="*/ 158 w 158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8" name="Rectangle 183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9" name="Rectangle 184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0" name="Rectangle 185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1" name="Rectangle 186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2" name="Oval 187"/>
          <p:cNvSpPr>
            <a:spLocks noChangeArrowheads="1"/>
          </p:cNvSpPr>
          <p:nvPr/>
        </p:nvSpPr>
        <p:spPr bwMode="auto">
          <a:xfrm>
            <a:off x="6618288" y="51450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3" name="Oval 188"/>
          <p:cNvSpPr>
            <a:spLocks noChangeArrowheads="1"/>
          </p:cNvSpPr>
          <p:nvPr/>
        </p:nvSpPr>
        <p:spPr bwMode="auto">
          <a:xfrm>
            <a:off x="6619875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4" name="Rectangle 189"/>
          <p:cNvSpPr>
            <a:spLocks noChangeArrowheads="1"/>
          </p:cNvSpPr>
          <p:nvPr/>
        </p:nvSpPr>
        <p:spPr bwMode="auto">
          <a:xfrm>
            <a:off x="6707188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54</a:t>
            </a:r>
            <a:endParaRPr lang="en-US"/>
          </a:p>
        </p:txBody>
      </p:sp>
      <p:sp>
        <p:nvSpPr>
          <p:cNvPr id="22715" name="Rectangle 190"/>
          <p:cNvSpPr>
            <a:spLocks noChangeArrowheads="1"/>
          </p:cNvSpPr>
          <p:nvPr/>
        </p:nvSpPr>
        <p:spPr bwMode="auto">
          <a:xfrm>
            <a:off x="6969125" y="498157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716" name="Rectangle 191"/>
          <p:cNvSpPr>
            <a:spLocks noChangeArrowheads="1"/>
          </p:cNvSpPr>
          <p:nvPr/>
        </p:nvSpPr>
        <p:spPr bwMode="auto">
          <a:xfrm>
            <a:off x="5810250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17" name="Rectangle 192"/>
          <p:cNvSpPr>
            <a:spLocks noChangeArrowheads="1"/>
          </p:cNvSpPr>
          <p:nvPr/>
        </p:nvSpPr>
        <p:spPr bwMode="auto">
          <a:xfrm>
            <a:off x="5940425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0</a:t>
            </a:r>
            <a:endParaRPr lang="en-US"/>
          </a:p>
        </p:txBody>
      </p:sp>
      <p:grpSp>
        <p:nvGrpSpPr>
          <p:cNvPr id="22718" name="Group 203"/>
          <p:cNvGrpSpPr>
            <a:grpSpLocks/>
          </p:cNvGrpSpPr>
          <p:nvPr/>
        </p:nvGrpSpPr>
        <p:grpSpPr bwMode="auto">
          <a:xfrm>
            <a:off x="6761163" y="6161088"/>
            <a:ext cx="361950" cy="361950"/>
            <a:chOff x="4259" y="3881"/>
            <a:chExt cx="228" cy="228"/>
          </a:xfrm>
        </p:grpSpPr>
        <p:sp>
          <p:nvSpPr>
            <p:cNvPr id="22732" name="Rectangle 193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22733" name="Rectangle 194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  <p:sp>
        <p:nvSpPr>
          <p:cNvPr id="22719" name="Rectangle 195"/>
          <p:cNvSpPr>
            <a:spLocks noChangeArrowheads="1"/>
          </p:cNvSpPr>
          <p:nvPr/>
        </p:nvSpPr>
        <p:spPr bwMode="auto">
          <a:xfrm>
            <a:off x="7613650" y="5626100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20" name="Rectangle 196"/>
          <p:cNvSpPr>
            <a:spLocks noChangeArrowheads="1"/>
          </p:cNvSpPr>
          <p:nvPr/>
        </p:nvSpPr>
        <p:spPr bwMode="auto">
          <a:xfrm>
            <a:off x="7756525" y="5713413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721" name="Rectangle 197"/>
          <p:cNvSpPr>
            <a:spLocks noChangeArrowheads="1"/>
          </p:cNvSpPr>
          <p:nvPr/>
        </p:nvSpPr>
        <p:spPr bwMode="auto">
          <a:xfrm>
            <a:off x="8313738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22" name="Rectangle 198"/>
          <p:cNvSpPr>
            <a:spLocks noChangeArrowheads="1"/>
          </p:cNvSpPr>
          <p:nvPr/>
        </p:nvSpPr>
        <p:spPr bwMode="auto">
          <a:xfrm>
            <a:off x="8445500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22723" name="Rectangle 199"/>
          <p:cNvSpPr>
            <a:spLocks noChangeArrowheads="1"/>
          </p:cNvSpPr>
          <p:nvPr/>
        </p:nvSpPr>
        <p:spPr bwMode="auto">
          <a:xfrm>
            <a:off x="7439025" y="3975100"/>
            <a:ext cx="2301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x</a:t>
            </a:r>
            <a:endParaRPr lang="en-US"/>
          </a:p>
        </p:txBody>
      </p:sp>
      <p:sp>
        <p:nvSpPr>
          <p:cNvPr id="22724" name="Rectangle 200"/>
          <p:cNvSpPr>
            <a:spLocks noChangeArrowheads="1"/>
          </p:cNvSpPr>
          <p:nvPr/>
        </p:nvSpPr>
        <p:spPr bwMode="auto">
          <a:xfrm>
            <a:off x="6465888" y="4400550"/>
            <a:ext cx="2301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y</a:t>
            </a:r>
            <a:endParaRPr lang="en-US"/>
          </a:p>
        </p:txBody>
      </p:sp>
      <p:sp>
        <p:nvSpPr>
          <p:cNvPr id="22725" name="Rectangle 201"/>
          <p:cNvSpPr>
            <a:spLocks noChangeArrowheads="1"/>
          </p:cNvSpPr>
          <p:nvPr/>
        </p:nvSpPr>
        <p:spPr bwMode="auto">
          <a:xfrm>
            <a:off x="7843838" y="4346575"/>
            <a:ext cx="21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z</a:t>
            </a:r>
            <a:endParaRPr lang="en-US"/>
          </a:p>
        </p:txBody>
      </p:sp>
      <p:sp>
        <p:nvSpPr>
          <p:cNvPr id="22726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unbalanced...</a:t>
            </a:r>
          </a:p>
        </p:txBody>
      </p:sp>
      <p:sp>
        <p:nvSpPr>
          <p:cNvPr id="22727" name="Text Box 6"/>
          <p:cNvSpPr txBox="1">
            <a:spLocks noChangeArrowheads="1"/>
          </p:cNvSpPr>
          <p:nvPr/>
        </p:nvSpPr>
        <p:spPr bwMode="auto">
          <a:xfrm>
            <a:off x="2514600" y="510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...balanced</a:t>
            </a:r>
          </a:p>
        </p:txBody>
      </p:sp>
      <p:pic>
        <p:nvPicPr>
          <p:cNvPr id="227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65563"/>
            <a:ext cx="28194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729" name="Group 204"/>
          <p:cNvGrpSpPr>
            <a:grpSpLocks/>
          </p:cNvGrpSpPr>
          <p:nvPr/>
        </p:nvGrpSpPr>
        <p:grpSpPr bwMode="auto">
          <a:xfrm>
            <a:off x="3714750" y="3705225"/>
            <a:ext cx="246063" cy="333375"/>
            <a:chOff x="4295" y="3881"/>
            <a:chExt cx="155" cy="210"/>
          </a:xfrm>
        </p:grpSpPr>
        <p:sp>
          <p:nvSpPr>
            <p:cNvPr id="22730" name="Rectangle 205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22731" name="Rectangle 206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A4FB60-16EF-9449-A10C-93B243E509A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Restructuring 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>
                <a:latin typeface="Tahoma" charset="0"/>
              </a:rPr>
              <a:t>as Single Rotations)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382000" cy="914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>
                <a:latin typeface="Tahoma" charset="0"/>
              </a:rPr>
              <a:t>Single Rotations:</a:t>
            </a:r>
            <a:endParaRPr lang="en-US" sz="2800">
              <a:latin typeface="Tahoma" charset="0"/>
            </a:endParaRPr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057400"/>
            <a:ext cx="6400800" cy="2209800"/>
          </a:xfrm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6413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2F2DE3-5314-5848-8BCC-1B9ED805DA55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Restructuring (</a:t>
            </a:r>
            <a:r>
              <a:rPr lang="en-US" dirty="0">
                <a:latin typeface="Tahoma" charset="0"/>
              </a:rPr>
              <a:t>as Double Rotations)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60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double rotations:</a:t>
            </a:r>
            <a:endParaRPr lang="en-US" sz="2800">
              <a:latin typeface="Tahoma" charset="0"/>
            </a:endParaRP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477000" cy="2209800"/>
          </a:xfrm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Insertion.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04C62-1069-374F-938E-3B1BBC1116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8400"/>
            <a:ext cx="695333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5827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5597</TotalTime>
  <Words>928</Words>
  <Application>Microsoft Macintosh PowerPoint</Application>
  <PresentationFormat>On-screen Show (4:3)</PresentationFormat>
  <Paragraphs>223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Blueprint</vt:lpstr>
      <vt:lpstr>AVL Trees</vt:lpstr>
      <vt:lpstr>AVL Tree Definition</vt:lpstr>
      <vt:lpstr>Height of an AVL Tree</vt:lpstr>
      <vt:lpstr>Insertion</vt:lpstr>
      <vt:lpstr>Trinode Restructuring</vt:lpstr>
      <vt:lpstr>Insertion Example, continued</vt:lpstr>
      <vt:lpstr>Restructuring (as Single Rotations)</vt:lpstr>
      <vt:lpstr>Restructuring (as Double Rotations)</vt:lpstr>
      <vt:lpstr>Pseudo-code</vt:lpstr>
      <vt:lpstr>Pseudo-code</vt:lpstr>
      <vt:lpstr>Removal</vt:lpstr>
      <vt:lpstr>Rebalancing after a Removal</vt:lpstr>
      <vt:lpstr>Pseudo-code</vt:lpstr>
      <vt:lpstr>AVL Tree Performance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Binary Search Trees</dc:title>
  <dc:creator>Michael Goodrich and Roberto Tamassia</dc:creator>
  <cp:lastModifiedBy>Michael Goodrich</cp:lastModifiedBy>
  <cp:revision>975</cp:revision>
  <cp:lastPrinted>2014-03-20T13:47:37Z</cp:lastPrinted>
  <dcterms:created xsi:type="dcterms:W3CDTF">2002-01-21T02:22:10Z</dcterms:created>
  <dcterms:modified xsi:type="dcterms:W3CDTF">2015-01-22T18:03:04Z</dcterms:modified>
</cp:coreProperties>
</file>