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946900" cy="9232900"/>
  <p:embeddedFontLst>
    <p:embeddedFont>
      <p:font typeface="Tahoma"/>
      <p:regular r:id="rId41"/>
      <p:bold r:id="rId42"/>
    </p:embeddedFont>
    <p:embeddedFont>
      <p:font typeface="Quintessential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r:id="rId44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8" orient="horz"/>
        <p:guide pos="218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Quintessential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/>
          <p:nvPr>
            <p:ph idx="1" type="body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31b33b41a2_0_0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2" type="sldNum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24:notes"/>
          <p:cNvSpPr txBox="1"/>
          <p:nvPr/>
        </p:nvSpPr>
        <p:spPr>
          <a:xfrm>
            <a:off x="3935413" y="876935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95325" y="4386263"/>
            <a:ext cx="555625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/>
          <p:nvPr>
            <p:ph idx="1" type="body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31b33b41a2_1_6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/>
          <p:nvPr>
            <p:ph idx="1" type="body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31b33b41a2_1_13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65225" y="692150"/>
            <a:ext cx="4616450" cy="3462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7" name="Google Shape;57;p42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1" name="Google Shape;41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42" name="Google Shape;42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51" name="Google Shape;5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2" name="Google Shape;52;p41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7344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CSE 2217 </a:t>
            </a:r>
            <a:r>
              <a:rPr lang="en-US" sz="4800"/>
              <a:t>(C) 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914400" y="2667000"/>
            <a:ext cx="73152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3600">
                <a:solidFill>
                  <a:srgbClr val="0000CC"/>
                </a:solidFill>
              </a:rPr>
              <a:t>Data Structure and Algorithms-II</a:t>
            </a:r>
            <a:endParaRPr sz="36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t/>
            </a:r>
            <a:endParaRPr sz="36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1900">
                <a:solidFill>
                  <a:srgbClr val="0000CC"/>
                </a:solidFill>
              </a:rPr>
              <a:t>Shekh. Md. Saifur Rahman</a:t>
            </a:r>
            <a:endParaRPr sz="19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1900">
                <a:solidFill>
                  <a:srgbClr val="0000CC"/>
                </a:solidFill>
              </a:rPr>
              <a:t>Department of CSE</a:t>
            </a:r>
            <a:endParaRPr sz="19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1900">
                <a:solidFill>
                  <a:srgbClr val="0000CC"/>
                </a:solidFill>
              </a:rPr>
              <a:t>United International University</a:t>
            </a:r>
            <a:endParaRPr sz="1900">
              <a:solidFill>
                <a:srgbClr val="0000C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1900">
                <a:solidFill>
                  <a:srgbClr val="0000CC"/>
                </a:solidFill>
              </a:rPr>
              <a:t>Email: saifur@cse.uiu.ac.bd</a:t>
            </a:r>
            <a:endParaRPr sz="19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4294967295" type="title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Analyze? </a:t>
            </a:r>
            <a:endParaRPr/>
          </a:p>
        </p:txBody>
      </p:sp>
      <p:sp>
        <p:nvSpPr>
          <p:cNvPr id="142" name="Google Shape;142;p7"/>
          <p:cNvSpPr txBox="1"/>
          <p:nvPr>
            <p:ph idx="4294967295" type="body"/>
          </p:nvPr>
        </p:nvSpPr>
        <p:spPr>
          <a:xfrm>
            <a:off x="457200" y="1219200"/>
            <a:ext cx="84582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Correctness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Does the input/output relation match algorithm requirement?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work done (complexity) 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Basic operations to do task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Amount of space used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Memory used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Simplicity, clarity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Verification and implementation.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lang="en-US" sz="2400">
                <a:solidFill>
                  <a:srgbClr val="0000CC"/>
                </a:solidFill>
              </a:rPr>
              <a:t>Optimality</a:t>
            </a:r>
            <a:endParaRPr/>
          </a:p>
          <a:p>
            <a:pPr indent="-285750" lvl="1" marL="742950" rtl="0" algn="just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Is it impossible to do better? 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Time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Number of primitive steps that are executed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Except for time of executing a function call most statements roughly require the same amount of time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y = m * x + b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c = 5 / 9 * (t - 32 )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z = f(x) + g(y)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can be more exact if need to be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8163" y="1360488"/>
            <a:ext cx="5507037" cy="48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438400"/>
            <a:ext cx="8929688" cy="230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609600" y="1371600"/>
            <a:ext cx="4114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8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{5, 2, 4, 6, 1, 3}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InsertionSort(A, n)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for i = 2 to n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key = A[i]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j = i - 1;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while (j &gt; 0) and (A[j] &gt; key)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A[j+1] = A[j]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j = j - 1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A[j+1] = key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Example: Insertion Sort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InsertionSort(A, n)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for i = 2 to n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key = A[i]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j = i - 1;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while (j &gt; 0) and (A[j] &gt; key) {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A[j+1] = A[j]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	j = j - 1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}	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	A[j+1] = key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5181600" y="1447800"/>
            <a:ext cx="3032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How many times will </a:t>
            </a:r>
            <a:br>
              <a:rPr i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-US" sz="24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this loop execute?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 flipH="1" rot="10800000">
            <a:off x="3886200" y="1676400"/>
            <a:ext cx="1295400" cy="152400"/>
          </a:xfrm>
          <a:custGeom>
            <a:rect b="b" l="l" r="r" t="t"/>
            <a:pathLst>
              <a:path extrusionOk="0" h="1111" w="2010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 flipH="1" rot="10800000">
            <a:off x="3886200" y="2057400"/>
            <a:ext cx="1295400" cy="762000"/>
          </a:xfrm>
          <a:custGeom>
            <a:rect b="b" l="l" r="r" t="t"/>
            <a:pathLst>
              <a:path extrusionOk="0" h="1111" w="2010">
                <a:moveTo>
                  <a:pt x="2010" y="111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914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 sz="2000" u="sng"/>
              <a:t>	Statement 							</a:t>
            </a:r>
            <a:r>
              <a:rPr lang="en-US" sz="2000" u="sng">
                <a:solidFill>
                  <a:srgbClr val="0000CC"/>
                </a:solidFill>
              </a:rPr>
              <a:t>Cost	Times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InsertionSort(A, n) {	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for i = 2 to n { 	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1		     </a:t>
            </a:r>
            <a:r>
              <a:rPr lang="en-US" sz="2400">
                <a:solidFill>
                  <a:srgbClr val="0000CC"/>
                </a:solidFill>
              </a:rPr>
              <a:t>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key = A[i]		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2  	</a:t>
            </a:r>
            <a:r>
              <a:rPr lang="en-US" sz="2400">
                <a:solidFill>
                  <a:srgbClr val="0000CC"/>
                </a:solidFill>
              </a:rPr>
              <a:t>(n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>
                <a:solidFill>
                  <a:srgbClr val="0000CC"/>
                </a:solidFill>
              </a:rPr>
              <a:t> 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j = i – 1;		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3  	</a:t>
            </a:r>
            <a:r>
              <a:rPr lang="en-US" sz="2400">
                <a:solidFill>
                  <a:srgbClr val="0000CC"/>
                </a:solidFill>
              </a:rPr>
              <a:t>(n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>
                <a:solidFill>
                  <a:srgbClr val="0000CC"/>
                </a:solidFill>
              </a:rPr>
              <a:t> 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while (j &gt; 0) and (A[j] &gt; key) {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4  	      </a:t>
            </a:r>
            <a:r>
              <a:rPr lang="en-US" sz="2400">
                <a:solidFill>
                  <a:srgbClr val="0000CC"/>
                </a:solidFill>
              </a:rPr>
              <a:t>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	A[j+1] = A[j]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5        </a:t>
            </a:r>
            <a:r>
              <a:rPr lang="en-US" sz="2400">
                <a:solidFill>
                  <a:srgbClr val="0000CC"/>
                </a:solidFill>
              </a:rPr>
              <a:t>(T </a:t>
            </a:r>
            <a:r>
              <a:rPr lang="en-US" sz="2400"/>
              <a:t>– </a:t>
            </a:r>
            <a:r>
              <a:rPr lang="en-US" sz="2400">
                <a:solidFill>
                  <a:srgbClr val="0000CC"/>
                </a:solidFill>
              </a:rPr>
              <a:t>(n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>
                <a:solidFill>
                  <a:srgbClr val="0000CC"/>
                </a:solidFill>
              </a:rPr>
              <a:t> 1))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	j = j – 1 }	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6        </a:t>
            </a:r>
            <a:r>
              <a:rPr lang="en-US" sz="2400">
                <a:solidFill>
                  <a:srgbClr val="0000CC"/>
                </a:solidFill>
              </a:rPr>
              <a:t>(T </a:t>
            </a:r>
            <a:r>
              <a:rPr lang="en-US" sz="2400"/>
              <a:t>– </a:t>
            </a:r>
            <a:r>
              <a:rPr lang="en-US" sz="2400">
                <a:solidFill>
                  <a:srgbClr val="0000CC"/>
                </a:solidFill>
              </a:rPr>
              <a:t>(n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>
                <a:solidFill>
                  <a:srgbClr val="0000CC"/>
                </a:solidFill>
              </a:rPr>
              <a:t> 1))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	A[j+1] = key						  </a:t>
            </a:r>
            <a:r>
              <a:rPr lang="en-US" sz="2400">
                <a:solidFill>
                  <a:srgbClr val="0000CC"/>
                </a:solidFill>
              </a:rPr>
              <a:t>c</a:t>
            </a:r>
            <a:r>
              <a:rPr baseline="-25000" lang="en-US" sz="2400">
                <a:solidFill>
                  <a:srgbClr val="0000CC"/>
                </a:solidFill>
              </a:rPr>
              <a:t>7  	</a:t>
            </a:r>
            <a:r>
              <a:rPr lang="en-US" sz="2400">
                <a:solidFill>
                  <a:srgbClr val="0000CC"/>
                </a:solidFill>
              </a:rPr>
              <a:t>(n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>
                <a:solidFill>
                  <a:srgbClr val="0000CC"/>
                </a:solidFill>
              </a:rPr>
              <a:t> 1)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}					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b="1" lang="en-US" sz="2000"/>
              <a:t>	</a:t>
            </a:r>
            <a:r>
              <a:rPr lang="en-US" sz="2400">
                <a:solidFill>
                  <a:srgbClr val="0000CC"/>
                </a:solidFill>
              </a:rPr>
              <a:t>T = t</a:t>
            </a:r>
            <a:r>
              <a:rPr baseline="-25000" lang="en-US" sz="2400">
                <a:solidFill>
                  <a:srgbClr val="0000CC"/>
                </a:solidFill>
              </a:rPr>
              <a:t>2</a:t>
            </a:r>
            <a:r>
              <a:rPr lang="en-US" sz="2400">
                <a:solidFill>
                  <a:srgbClr val="0000CC"/>
                </a:solidFill>
              </a:rPr>
              <a:t> + t</a:t>
            </a:r>
            <a:r>
              <a:rPr baseline="-25000" lang="en-US" sz="2400">
                <a:solidFill>
                  <a:srgbClr val="0000CC"/>
                </a:solidFill>
              </a:rPr>
              <a:t>3</a:t>
            </a:r>
            <a:r>
              <a:rPr lang="en-US" sz="2400">
                <a:solidFill>
                  <a:srgbClr val="0000CC"/>
                </a:solidFill>
              </a:rPr>
              <a:t> + … + t</a:t>
            </a:r>
            <a:r>
              <a:rPr baseline="-25000" lang="en-US" sz="2400">
                <a:solidFill>
                  <a:srgbClr val="0000CC"/>
                </a:solidFill>
              </a:rPr>
              <a:t>n</a:t>
            </a:r>
            <a:r>
              <a:rPr lang="en-US" sz="2400">
                <a:solidFill>
                  <a:srgbClr val="0000CC"/>
                </a:solidFill>
              </a:rPr>
              <a:t>, where t</a:t>
            </a:r>
            <a:r>
              <a:rPr baseline="-25000" lang="en-US" sz="2400">
                <a:solidFill>
                  <a:srgbClr val="0000CC"/>
                </a:solidFill>
              </a:rPr>
              <a:t>i</a:t>
            </a:r>
            <a:r>
              <a:rPr lang="en-US" sz="2400">
                <a:solidFill>
                  <a:srgbClr val="0000CC"/>
                </a:solidFill>
              </a:rPr>
              <a:t> is the number of while expression evaluations for the  i</a:t>
            </a:r>
            <a:r>
              <a:rPr baseline="30000" lang="en-US" sz="2400">
                <a:solidFill>
                  <a:srgbClr val="0000CC"/>
                </a:solidFill>
              </a:rPr>
              <a:t>th</a:t>
            </a:r>
            <a:r>
              <a:rPr lang="en-US" sz="2400">
                <a:solidFill>
                  <a:srgbClr val="0000CC"/>
                </a:solidFill>
              </a:rPr>
              <a:t> for loop iteration</a:t>
            </a:r>
            <a:endParaRPr/>
          </a:p>
        </p:txBody>
      </p:sp>
      <p:sp>
        <p:nvSpPr>
          <p:cNvPr id="182" name="Google Shape;182;p13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Insertion Sort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Analyzing Insertion Sort</a:t>
            </a:r>
            <a:endParaRPr/>
          </a:p>
        </p:txBody>
      </p:sp>
      <p:sp>
        <p:nvSpPr>
          <p:cNvPr id="188" name="Google Shape;188;p14"/>
          <p:cNvSpPr txBox="1"/>
          <p:nvPr>
            <p:ph idx="1" type="body"/>
          </p:nvPr>
        </p:nvSpPr>
        <p:spPr>
          <a:xfrm>
            <a:off x="457200" y="11430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●"/>
            </a:pPr>
            <a:r>
              <a:rPr lang="en-US" sz="2200"/>
              <a:t>T(n) = </a:t>
            </a:r>
            <a:r>
              <a:rPr lang="en-US" sz="2000"/>
              <a:t>c</a:t>
            </a:r>
            <a:r>
              <a:rPr baseline="-25000" lang="en-US" sz="2000"/>
              <a:t>1</a:t>
            </a:r>
            <a:r>
              <a:rPr lang="en-US" sz="2000"/>
              <a:t>n + c</a:t>
            </a:r>
            <a:r>
              <a:rPr baseline="-25000" lang="en-US" sz="2000"/>
              <a:t>2</a:t>
            </a:r>
            <a:r>
              <a:rPr lang="en-US" sz="2000"/>
              <a:t>(n-1) + c</a:t>
            </a:r>
            <a:r>
              <a:rPr baseline="-25000" lang="en-US" sz="2000"/>
              <a:t>3</a:t>
            </a:r>
            <a:r>
              <a:rPr lang="en-US" sz="2000"/>
              <a:t>(n-1) + c</a:t>
            </a:r>
            <a:r>
              <a:rPr baseline="-25000" lang="en-US" sz="2000"/>
              <a:t>4</a:t>
            </a:r>
            <a:r>
              <a:rPr lang="en-US" sz="2000"/>
              <a:t>T + c</a:t>
            </a:r>
            <a:r>
              <a:rPr baseline="-25000" lang="en-US" sz="2000"/>
              <a:t>5</a:t>
            </a:r>
            <a:r>
              <a:rPr lang="en-US" sz="2000"/>
              <a:t>(T - (n-1)) + c</a:t>
            </a:r>
            <a:r>
              <a:rPr baseline="-25000" lang="en-US" sz="2000"/>
              <a:t>6</a:t>
            </a:r>
            <a:r>
              <a:rPr lang="en-US" sz="2000"/>
              <a:t>(T - (n-1)) + c</a:t>
            </a:r>
            <a:r>
              <a:rPr baseline="-25000" lang="en-US" sz="2000"/>
              <a:t>7</a:t>
            </a:r>
            <a:r>
              <a:rPr lang="en-US" sz="2000"/>
              <a:t>(n-1)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      = c</a:t>
            </a:r>
            <a:r>
              <a:rPr baseline="-25000" lang="en-US" sz="2200"/>
              <a:t>8</a:t>
            </a:r>
            <a:r>
              <a:rPr lang="en-US" sz="2200"/>
              <a:t>T + c</a:t>
            </a:r>
            <a:r>
              <a:rPr baseline="-25000" lang="en-US" sz="2200"/>
              <a:t>9</a:t>
            </a:r>
            <a:r>
              <a:rPr lang="en-US" sz="2200"/>
              <a:t>n + c</a:t>
            </a:r>
            <a:r>
              <a:rPr baseline="-25000" lang="en-US" sz="2200"/>
              <a:t>10</a:t>
            </a:r>
            <a:endParaRPr sz="2200"/>
          </a:p>
          <a:p>
            <a:pPr indent="-224155" lvl="0" marL="34290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870"/>
              <a:buChar char="●"/>
            </a:pPr>
            <a:r>
              <a:rPr lang="en-US" sz="2200">
                <a:solidFill>
                  <a:srgbClr val="0000FF"/>
                </a:solidFill>
              </a:rPr>
              <a:t>What can T be?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b="1" lang="en-US" sz="2200">
                <a:solidFill>
                  <a:schemeClr val="dk2"/>
                </a:solidFill>
              </a:rPr>
              <a:t>Best case:</a:t>
            </a:r>
            <a:r>
              <a:rPr lang="en-US" sz="2200"/>
              <a:t>  the array is sorted (inner loop body never executed)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i="1" lang="en-US"/>
              <a:t>t</a:t>
            </a:r>
            <a:r>
              <a:rPr baseline="-25000" i="1" lang="en-US"/>
              <a:t>i</a:t>
            </a:r>
            <a:r>
              <a:rPr lang="en-US"/>
              <a:t> = 1 🡺 </a:t>
            </a:r>
            <a:r>
              <a:rPr i="1" lang="en-US"/>
              <a:t>T</a:t>
            </a:r>
            <a:r>
              <a:rPr lang="en-US"/>
              <a:t> = </a:t>
            </a:r>
            <a:r>
              <a:rPr i="1" lang="en-US"/>
              <a:t>n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i="1" lang="en-US"/>
              <a:t>T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= </a:t>
            </a:r>
            <a:r>
              <a:rPr i="1" lang="en-US"/>
              <a:t>an</a:t>
            </a:r>
            <a:r>
              <a:rPr lang="en-US"/>
              <a:t> + </a:t>
            </a:r>
            <a:r>
              <a:rPr i="1" lang="en-US"/>
              <a:t>b</a:t>
            </a:r>
            <a:r>
              <a:rPr lang="en-US"/>
              <a:t>, a linear function of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b="1" lang="en-US" sz="2200">
                <a:solidFill>
                  <a:schemeClr val="dk2"/>
                </a:solidFill>
              </a:rPr>
              <a:t>Worst case:</a:t>
            </a:r>
            <a:r>
              <a:rPr lang="en-US" sz="2200"/>
              <a:t> the array is reverse sorted (inner loop body executed for all previous elements)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i="1" lang="en-US"/>
              <a:t>t</a:t>
            </a:r>
            <a:r>
              <a:rPr baseline="-25000" i="1" lang="en-US"/>
              <a:t>i</a:t>
            </a:r>
            <a:r>
              <a:rPr lang="en-US"/>
              <a:t> = </a:t>
            </a:r>
            <a:r>
              <a:rPr i="1" lang="en-US"/>
              <a:t>i</a:t>
            </a:r>
            <a:r>
              <a:rPr lang="en-US"/>
              <a:t> 🡺 </a:t>
            </a:r>
            <a:r>
              <a:rPr i="1" lang="en-US"/>
              <a:t>T</a:t>
            </a:r>
            <a:r>
              <a:rPr lang="en-US"/>
              <a:t> = </a:t>
            </a:r>
            <a:r>
              <a:rPr i="1" lang="en-US"/>
              <a:t>n</a:t>
            </a:r>
            <a:r>
              <a:rPr lang="en-US"/>
              <a:t>(</a:t>
            </a:r>
            <a:r>
              <a:rPr i="1" lang="en-US"/>
              <a:t>n + </a:t>
            </a:r>
            <a:r>
              <a:rPr lang="en-US"/>
              <a:t>1)/2 - 1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i="1" lang="en-US"/>
              <a:t>T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= </a:t>
            </a:r>
            <a:r>
              <a:rPr i="1" lang="en-US"/>
              <a:t>an</a:t>
            </a:r>
            <a:r>
              <a:rPr baseline="30000" lang="en-US"/>
              <a:t>2</a:t>
            </a:r>
            <a:r>
              <a:rPr lang="en-US"/>
              <a:t> + </a:t>
            </a:r>
            <a:r>
              <a:rPr i="1" lang="en-US"/>
              <a:t>bn </a:t>
            </a:r>
            <a:r>
              <a:rPr lang="en-US"/>
              <a:t>+ </a:t>
            </a:r>
            <a:r>
              <a:rPr i="1" lang="en-US"/>
              <a:t>c</a:t>
            </a:r>
            <a:r>
              <a:rPr lang="en-US"/>
              <a:t>, a quadratic function of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b="1" lang="en-US" sz="2200">
                <a:solidFill>
                  <a:schemeClr val="dk2"/>
                </a:solidFill>
              </a:rPr>
              <a:t>Average case: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???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idx="4294967295" type="title"/>
          </p:nvPr>
        </p:nvSpPr>
        <p:spPr>
          <a:xfrm>
            <a:off x="1447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Performance</a:t>
            </a:r>
            <a:endParaRPr/>
          </a:p>
        </p:txBody>
      </p:sp>
      <p:sp>
        <p:nvSpPr>
          <p:cNvPr id="194" name="Google Shape;194;p15"/>
          <p:cNvSpPr txBox="1"/>
          <p:nvPr>
            <p:ph idx="4294967295" type="body"/>
          </p:nvPr>
        </p:nvSpPr>
        <p:spPr>
          <a:xfrm>
            <a:off x="3048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care most about </a:t>
            </a:r>
            <a:r>
              <a:rPr i="1" lang="en-US">
                <a:solidFill>
                  <a:srgbClr val="FF3300"/>
                </a:solidFill>
              </a:rPr>
              <a:t>asymptotic performance</a:t>
            </a:r>
            <a:endParaRPr>
              <a:solidFill>
                <a:srgbClr val="FF3300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How does the algorithm behave as the problem size gets very large?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Running time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Memory/storage requirements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Bandwidth/power requirements/logic gates/etc.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Analysis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Worst case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an upper bound on running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absolute guarantee of required resources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Average case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Provides the expected running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Very useful, but treat with care: what is “average”?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Random (equally likely) inputs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Real-life inputs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chemeClr val="accent1"/>
                </a:solidFill>
              </a:rPr>
              <a:t>Best case</a:t>
            </a:r>
            <a:endParaRPr/>
          </a:p>
          <a:p>
            <a:pPr indent="-156209" lvl="1" marL="74295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/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Structure and </a:t>
            </a:r>
            <a:r>
              <a:rPr lang="en-US" sz="4800"/>
              <a:t>Algorithms-II</a:t>
            </a:r>
            <a:endParaRPr/>
          </a:p>
        </p:txBody>
      </p:sp>
      <p:sp>
        <p:nvSpPr>
          <p:cNvPr id="77" name="Google Shape;77;g331b33b41a2_0_0"/>
          <p:cNvSpPr txBox="1"/>
          <p:nvPr>
            <p:ph idx="1" type="subTitle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>
                <a:solidFill>
                  <a:srgbClr val="0000CC"/>
                </a:solidFill>
              </a:rPr>
              <a:t>Introduction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3600">
                <a:solidFill>
                  <a:srgbClr val="0000CC"/>
                </a:solidFill>
              </a:rPr>
              <a:t>Worst case and Best case Analysis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3060"/>
              <a:buNone/>
            </a:pPr>
            <a:r>
              <a:rPr lang="en-US" sz="3600">
                <a:solidFill>
                  <a:srgbClr val="0000CC"/>
                </a:solidFill>
              </a:rPr>
              <a:t>Asymptotic Notations</a:t>
            </a:r>
            <a:endParaRPr sz="360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57200" y="10668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say InsertionSort’s run time is </a:t>
            </a:r>
            <a:r>
              <a:rPr i="1" lang="en-US">
                <a:solidFill>
                  <a:schemeClr val="dk2"/>
                </a:solidFill>
              </a:rPr>
              <a:t>O</a:t>
            </a:r>
            <a:r>
              <a:rPr lang="en-US">
                <a:solidFill>
                  <a:schemeClr val="dk2"/>
                </a:solidFill>
              </a:rPr>
              <a:t>(</a:t>
            </a:r>
            <a:r>
              <a:rPr i="1" lang="en-US">
                <a:solidFill>
                  <a:schemeClr val="dk2"/>
                </a:solidFill>
              </a:rPr>
              <a:t>n</a:t>
            </a:r>
            <a:r>
              <a:rPr baseline="30000" lang="en-US">
                <a:solidFill>
                  <a:schemeClr val="dk2"/>
                </a:solidFill>
              </a:rPr>
              <a:t>2</a:t>
            </a:r>
            <a:r>
              <a:rPr lang="en-US">
                <a:solidFill>
                  <a:schemeClr val="dk2"/>
                </a:solidFill>
              </a:rPr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Properly we should say run time is </a:t>
            </a:r>
            <a:r>
              <a:rPr i="1" lang="en-US"/>
              <a:t>in</a:t>
            </a:r>
            <a:r>
              <a:rPr lang="en-US"/>
              <a:t>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Read </a:t>
            </a:r>
            <a:r>
              <a:rPr i="1" lang="en-US"/>
              <a:t>O</a:t>
            </a:r>
            <a:r>
              <a:rPr lang="en-US"/>
              <a:t> as “Big-</a:t>
            </a:r>
            <a:r>
              <a:rPr i="1" lang="en-US"/>
              <a:t>O</a:t>
            </a:r>
            <a:r>
              <a:rPr lang="en-US"/>
              <a:t>” (you’ll also hear it as “order”)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 general a function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if there exist positive constants </a:t>
            </a:r>
            <a:r>
              <a:rPr i="1" lang="en-US"/>
              <a:t>c</a:t>
            </a:r>
            <a:r>
              <a:rPr lang="en-US"/>
              <a:t> and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such that 0 ≤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≤ </a:t>
            </a:r>
            <a:r>
              <a:rPr i="1" lang="en-US"/>
              <a:t>c</a:t>
            </a:r>
            <a:r>
              <a:rPr lang="en-US"/>
              <a:t> ⋅ 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for all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n</a:t>
            </a:r>
            <a:r>
              <a:rPr baseline="-25000" i="1" lang="en-US"/>
              <a:t>0</a:t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Formally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= {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): ∃ positive constants </a:t>
            </a:r>
            <a:r>
              <a:rPr i="1" lang="en-US"/>
              <a:t>c</a:t>
            </a:r>
            <a:r>
              <a:rPr lang="en-US"/>
              <a:t> and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such that 0 ≤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≤ </a:t>
            </a:r>
            <a:r>
              <a:rPr i="1" lang="en-US"/>
              <a:t>c</a:t>
            </a:r>
            <a:r>
              <a:rPr lang="en-US"/>
              <a:t> ⋅ 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∀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n</a:t>
            </a:r>
            <a:r>
              <a:rPr baseline="-25000" i="1" lang="en-US"/>
              <a:t>0 </a:t>
            </a: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8"/>
          <p:cNvCxnSpPr/>
          <p:nvPr/>
        </p:nvCxnSpPr>
        <p:spPr>
          <a:xfrm>
            <a:off x="1752600" y="1447800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1752600" y="5029200"/>
            <a:ext cx="541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18"/>
          <p:cNvSpPr txBox="1"/>
          <p:nvPr/>
        </p:nvSpPr>
        <p:spPr>
          <a:xfrm>
            <a:off x="838200" y="13716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6629400" y="50292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15" name="Google Shape;215;p18"/>
          <p:cNvCxnSpPr/>
          <p:nvPr/>
        </p:nvCxnSpPr>
        <p:spPr>
          <a:xfrm rot="10800000">
            <a:off x="3200400" y="3200400"/>
            <a:ext cx="0" cy="18288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16" name="Google Shape;216;p18"/>
          <p:cNvSpPr txBox="1"/>
          <p:nvPr/>
        </p:nvSpPr>
        <p:spPr>
          <a:xfrm>
            <a:off x="2819400" y="50133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752600" y="2362200"/>
            <a:ext cx="5486400" cy="1841500"/>
          </a:xfrm>
          <a:custGeom>
            <a:rect b="b" l="l" r="r" t="t"/>
            <a:pathLst>
              <a:path extrusionOk="0" h="1160" w="3456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1752600" y="1447800"/>
            <a:ext cx="5486400" cy="2438400"/>
          </a:xfrm>
          <a:custGeom>
            <a:rect b="b" l="l" r="r" t="t"/>
            <a:pathLst>
              <a:path extrusionOk="0" h="1536" w="345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6934200" y="2422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20" name="Google Shape;220;p18"/>
          <p:cNvSpPr txBox="1"/>
          <p:nvPr/>
        </p:nvSpPr>
        <p:spPr>
          <a:xfrm>
            <a:off x="68580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Upper Bound Notation</a:t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450850" y="5562600"/>
            <a:ext cx="7913688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1" i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upper bound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Insertion Sort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n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Proof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The run-time is an</a:t>
            </a:r>
            <a:r>
              <a:rPr baseline="30000" lang="en-US" sz="2600"/>
              <a:t>2</a:t>
            </a:r>
            <a:r>
              <a:rPr lang="en-US" sz="2600"/>
              <a:t> + bn + c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 sz="2400"/>
              <a:t>If any of  a, b, and c are less than 0, replace the constant with its absolute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</a:t>
            </a:r>
            <a:r>
              <a:rPr baseline="30000" lang="en-US"/>
              <a:t>2</a:t>
            </a:r>
            <a:r>
              <a:rPr lang="en-US"/>
              <a:t> + bn + c 	≤ (a + b + c)n</a:t>
            </a:r>
            <a:r>
              <a:rPr baseline="30000" lang="en-US"/>
              <a:t>2</a:t>
            </a:r>
            <a:r>
              <a:rPr lang="en-US"/>
              <a:t> + (a + b + c)n + (a + b + 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	≤ 3(a + b + c)n</a:t>
            </a:r>
            <a:r>
              <a:rPr baseline="30000" lang="en-US"/>
              <a:t>2</a:t>
            </a:r>
            <a:r>
              <a:rPr lang="en-US"/>
              <a:t> for n ≥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Let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= 3(a + b + c) and let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lang="en-US"/>
              <a:t> = 1. Then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    an</a:t>
            </a:r>
            <a:r>
              <a:rPr baseline="30000" lang="en-US"/>
              <a:t>2</a:t>
            </a:r>
            <a:r>
              <a:rPr lang="en-US"/>
              <a:t> + bn + c 	≤ c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’</a:t>
            </a:r>
            <a:r>
              <a:rPr lang="en-US"/>
              <a:t> n</a:t>
            </a:r>
            <a:r>
              <a:rPr baseline="30000" lang="en-US"/>
              <a:t>2   </a:t>
            </a:r>
            <a:r>
              <a:rPr lang="en-US"/>
              <a:t>for n ≥ 1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/>
              <a:t>	Thus an</a:t>
            </a:r>
            <a:r>
              <a:rPr baseline="30000" lang="en-US"/>
              <a:t>2</a:t>
            </a:r>
            <a:r>
              <a:rPr lang="en-US"/>
              <a:t> + bn + c 	=  O(n</a:t>
            </a:r>
            <a:r>
              <a:rPr baseline="30000" lang="en-US"/>
              <a:t>2</a:t>
            </a:r>
            <a:r>
              <a:rPr lang="en-US"/>
              <a:t>).</a:t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</a:pPr>
            <a:r>
              <a:rPr lang="en-US" sz="3200">
                <a:solidFill>
                  <a:srgbClr val="0000FF"/>
                </a:solidFill>
              </a:rPr>
              <a:t>Question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i="1" lang="en-US" sz="2600"/>
              <a:t>O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baseline="30000" lang="en-US" sz="2600"/>
              <a:t>3</a:t>
            </a:r>
            <a:r>
              <a:rPr lang="en-US" sz="2600"/>
              <a:t>) 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210"/>
              <a:buChar char="■"/>
            </a:pPr>
            <a:r>
              <a:rPr lang="en-US" sz="2600"/>
              <a:t>Is InsertionSort </a:t>
            </a:r>
            <a:r>
              <a:rPr i="1" lang="en-US" sz="2600"/>
              <a:t>O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 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57200" y="914400"/>
            <a:ext cx="7848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We say InsertionSort’s run time is Ω(n)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 general a function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Ω(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if ∃ positive constants </a:t>
            </a:r>
            <a:r>
              <a:rPr i="1" lang="en-US"/>
              <a:t>c</a:t>
            </a:r>
            <a:r>
              <a:rPr lang="en-US"/>
              <a:t> and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such that 0 ≤ </a:t>
            </a:r>
            <a:r>
              <a:rPr i="1" lang="en-US"/>
              <a:t>c⋅g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≤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 ∀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n</a:t>
            </a:r>
            <a:r>
              <a:rPr baseline="-25000" i="1" lang="en-US"/>
              <a:t>0</a:t>
            </a:r>
            <a:endParaRPr i="1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Proof: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Suppose run time is an + b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SzPts val="1870"/>
              <a:buChar char="○"/>
            </a:pPr>
            <a:r>
              <a:rPr lang="en-US"/>
              <a:t>Assume a and b are positive</a:t>
            </a:r>
            <a:endParaRPr>
              <a:solidFill>
                <a:schemeClr val="accent1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≤ an + 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1"/>
          <p:cNvCxnSpPr/>
          <p:nvPr/>
        </p:nvCxnSpPr>
        <p:spPr>
          <a:xfrm>
            <a:off x="1600200" y="1524000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1600200" y="5105400"/>
            <a:ext cx="541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1"/>
          <p:cNvSpPr txBox="1"/>
          <p:nvPr/>
        </p:nvSpPr>
        <p:spPr>
          <a:xfrm>
            <a:off x="685800" y="1447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6477000" y="5105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 rot="10800000">
            <a:off x="3048000" y="4267200"/>
            <a:ext cx="0" cy="8382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44" name="Google Shape;244;p21"/>
          <p:cNvSpPr txBox="1"/>
          <p:nvPr/>
        </p:nvSpPr>
        <p:spPr>
          <a:xfrm>
            <a:off x="2667000" y="5089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1600200" y="2438400"/>
            <a:ext cx="5486400" cy="2438400"/>
          </a:xfrm>
          <a:custGeom>
            <a:rect b="b" l="l" r="r" t="t"/>
            <a:pathLst>
              <a:path extrusionOk="0" h="1536" w="345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6781800" y="2498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6705600" y="1143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1828800" y="1447800"/>
            <a:ext cx="5105400" cy="3657600"/>
          </a:xfrm>
          <a:custGeom>
            <a:rect b="b" l="l" r="r" t="t"/>
            <a:pathLst>
              <a:path extrusionOk="0" h="2304" w="3216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Lower Bound Notation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450850" y="5562600"/>
            <a:ext cx="7859713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1" i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lower bound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457200" y="12954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n-US" sz="2600"/>
              <a:t>A function </a:t>
            </a:r>
            <a:r>
              <a:rPr i="1" lang="en-US" sz="2600"/>
              <a:t>f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 is Θ(</a:t>
            </a:r>
            <a:r>
              <a:rPr i="1" lang="en-US" sz="2600"/>
              <a:t>g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)) if ∃ positive constants </a:t>
            </a:r>
            <a:r>
              <a:rPr i="1" lang="en-US" sz="2600"/>
              <a:t>c</a:t>
            </a:r>
            <a:r>
              <a:rPr baseline="-25000" lang="en-US" sz="2600"/>
              <a:t>1</a:t>
            </a:r>
            <a:r>
              <a:rPr lang="en-US" sz="2600"/>
              <a:t>, </a:t>
            </a:r>
            <a:r>
              <a:rPr i="1" lang="en-US" sz="2600"/>
              <a:t>c</a:t>
            </a:r>
            <a:r>
              <a:rPr baseline="-25000" lang="en-US" sz="2600"/>
              <a:t>2</a:t>
            </a:r>
            <a:r>
              <a:rPr lang="en-US" sz="2600"/>
              <a:t>, and </a:t>
            </a:r>
            <a:r>
              <a:rPr i="1" lang="en-US" sz="2600"/>
              <a:t>n</a:t>
            </a:r>
            <a:r>
              <a:rPr baseline="-25000" lang="en-US" sz="2600"/>
              <a:t>0</a:t>
            </a:r>
            <a:r>
              <a:rPr lang="en-US" sz="2600"/>
              <a:t> such that </a:t>
            </a:r>
            <a:br>
              <a:rPr lang="en-US" sz="2600"/>
            </a:br>
            <a:r>
              <a:rPr lang="en-US" sz="2600"/>
              <a:t>	</a:t>
            </a:r>
            <a:br>
              <a:rPr lang="en-US" sz="2600"/>
            </a:br>
            <a:r>
              <a:rPr lang="en-US" sz="2600"/>
              <a:t>	 0 ≤</a:t>
            </a:r>
            <a:r>
              <a:rPr lang="en-US"/>
              <a:t> </a:t>
            </a:r>
            <a:r>
              <a:rPr i="1" lang="en-US" sz="2600"/>
              <a:t>c</a:t>
            </a:r>
            <a:r>
              <a:rPr baseline="-25000" lang="en-US" sz="2600"/>
              <a:t>1</a:t>
            </a:r>
            <a:r>
              <a:rPr lang="en-US" sz="2600"/>
              <a:t> </a:t>
            </a:r>
            <a:r>
              <a:rPr i="1" lang="en-US" sz="2600"/>
              <a:t>g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 ≤ </a:t>
            </a:r>
            <a:r>
              <a:rPr i="1" lang="en-US" sz="2600"/>
              <a:t>f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 ≤ </a:t>
            </a:r>
            <a:r>
              <a:rPr i="1" lang="en-US" sz="2600"/>
              <a:t>c</a:t>
            </a:r>
            <a:r>
              <a:rPr baseline="-25000" lang="en-US" sz="2600"/>
              <a:t>2</a:t>
            </a:r>
            <a:r>
              <a:rPr lang="en-US" sz="2600"/>
              <a:t> </a:t>
            </a:r>
            <a:r>
              <a:rPr i="1" lang="en-US" sz="2600"/>
              <a:t>g</a:t>
            </a:r>
            <a:r>
              <a:rPr lang="en-US" sz="2600"/>
              <a:t>(</a:t>
            </a:r>
            <a:r>
              <a:rPr i="1" lang="en-US" sz="2600"/>
              <a:t>n</a:t>
            </a:r>
            <a:r>
              <a:rPr lang="en-US" sz="2600"/>
              <a:t>) ∀ </a:t>
            </a:r>
            <a:r>
              <a:rPr i="1" lang="en-US" sz="2600"/>
              <a:t>n</a:t>
            </a:r>
            <a:r>
              <a:rPr lang="en-US" sz="2600"/>
              <a:t> ≥ </a:t>
            </a:r>
            <a:r>
              <a:rPr i="1" lang="en-US" sz="2600"/>
              <a:t>n</a:t>
            </a:r>
            <a:r>
              <a:rPr baseline="-25000" lang="en-US" sz="2600"/>
              <a:t>0</a:t>
            </a:r>
            <a:endParaRPr sz="2600"/>
          </a:p>
          <a:p>
            <a:pPr indent="-202565" lvl="0" marL="342900" rtl="0" algn="l">
              <a:spcBef>
                <a:spcPts val="52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Theorem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Θ(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iff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both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and Ω(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Proof: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23"/>
          <p:cNvCxnSpPr/>
          <p:nvPr/>
        </p:nvCxnSpPr>
        <p:spPr>
          <a:xfrm>
            <a:off x="1676400" y="1905000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3"/>
          <p:cNvCxnSpPr/>
          <p:nvPr/>
        </p:nvCxnSpPr>
        <p:spPr>
          <a:xfrm>
            <a:off x="1676400" y="5486400"/>
            <a:ext cx="5410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23"/>
          <p:cNvSpPr txBox="1"/>
          <p:nvPr/>
        </p:nvSpPr>
        <p:spPr>
          <a:xfrm>
            <a:off x="762000" y="18288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sp>
        <p:nvSpPr>
          <p:cNvPr id="264" name="Google Shape;264;p23"/>
          <p:cNvSpPr txBox="1"/>
          <p:nvPr/>
        </p:nvSpPr>
        <p:spPr>
          <a:xfrm>
            <a:off x="6553200" y="5486400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265" name="Google Shape;265;p23"/>
          <p:cNvCxnSpPr/>
          <p:nvPr/>
        </p:nvCxnSpPr>
        <p:spPr>
          <a:xfrm rot="10800000">
            <a:off x="3124200" y="3276600"/>
            <a:ext cx="0" cy="22098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66" name="Google Shape;266;p23"/>
          <p:cNvSpPr txBox="1"/>
          <p:nvPr/>
        </p:nvSpPr>
        <p:spPr>
          <a:xfrm>
            <a:off x="2743200" y="5470525"/>
            <a:ext cx="76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1676400" y="2819400"/>
            <a:ext cx="5486400" cy="2438400"/>
          </a:xfrm>
          <a:custGeom>
            <a:rect b="b" l="l" r="r" t="t"/>
            <a:pathLst>
              <a:path extrusionOk="0" h="1536" w="345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6858000" y="2879725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781800" y="15240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1905000" y="1828800"/>
            <a:ext cx="5105400" cy="3657600"/>
          </a:xfrm>
          <a:custGeom>
            <a:rect b="b" l="l" r="r" t="t"/>
            <a:pathLst>
              <a:path extrusionOk="0" h="2304" w="3216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3"/>
          <p:cNvSpPr/>
          <p:nvPr/>
        </p:nvSpPr>
        <p:spPr>
          <a:xfrm>
            <a:off x="1676400" y="1219200"/>
            <a:ext cx="4876800" cy="4267200"/>
          </a:xfrm>
          <a:custGeom>
            <a:rect b="b" l="l" r="r" t="t"/>
            <a:pathLst>
              <a:path extrusionOk="0" h="2688" w="3072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6400800" y="1066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</a:t>
            </a:r>
            <a:endParaRPr/>
          </a:p>
        </p:txBody>
      </p:sp>
      <p:sp>
        <p:nvSpPr>
          <p:cNvPr id="273" name="Google Shape;273;p23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Asymptotic Tight Bound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450850" y="5911850"/>
            <a:ext cx="7710488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80"/>
              <a:buFont typeface="Noto Sans Symbols"/>
              <a:buNone/>
            </a:pP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b="1" i="1"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asymptotic tight bound</a:t>
            </a:r>
            <a:r>
              <a:rPr b="1" i="0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idx="4294967295" type="body"/>
          </p:nvPr>
        </p:nvSpPr>
        <p:spPr>
          <a:xfrm>
            <a:off x="685800" y="1179513"/>
            <a:ext cx="77724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b="1" lang="en-US" sz="2400">
                <a:solidFill>
                  <a:schemeClr val="dk2"/>
                </a:solidFill>
              </a:rPr>
              <a:t>For large input sizes, constant terms are insignificant</a:t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Program </a:t>
            </a:r>
            <a:r>
              <a:rPr i="1" lang="en-US" sz="2400"/>
              <a:t>A</a:t>
            </a:r>
            <a:r>
              <a:rPr lang="en-US" sz="2400"/>
              <a:t> with running time </a:t>
            </a:r>
            <a:r>
              <a:rPr i="1" lang="en-US" sz="2400"/>
              <a:t>T</a:t>
            </a:r>
            <a:r>
              <a:rPr baseline="-25000" i="1" lang="en-US" sz="2400"/>
              <a:t>A</a:t>
            </a:r>
            <a:r>
              <a:rPr lang="en-US" sz="2400"/>
              <a:t>(</a:t>
            </a:r>
            <a:r>
              <a:rPr lang="en-US" sz="240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/>
              <a:t>)= 100</a:t>
            </a:r>
            <a:r>
              <a:rPr lang="en-US" sz="240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Times New Roman"/>
              <a:buNone/>
            </a:pPr>
            <a:r>
              <a:rPr lang="en-US" sz="2400"/>
              <a:t>	Program </a:t>
            </a:r>
            <a:r>
              <a:rPr i="1" lang="en-US" sz="2400"/>
              <a:t>B</a:t>
            </a:r>
            <a:r>
              <a:rPr lang="en-US" sz="2400"/>
              <a:t> with running time </a:t>
            </a:r>
            <a:r>
              <a:rPr i="1" lang="en-US" sz="2400"/>
              <a:t>T</a:t>
            </a:r>
            <a:r>
              <a:rPr baseline="-25000" i="1" lang="en-US" sz="2400"/>
              <a:t>B</a:t>
            </a:r>
            <a:r>
              <a:rPr lang="en-US" sz="2400"/>
              <a:t>(</a:t>
            </a:r>
            <a:r>
              <a:rPr lang="en-US" sz="240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lang="en-US" sz="2400"/>
              <a:t>)= 2</a:t>
            </a:r>
            <a:r>
              <a:rPr lang="en-US" sz="2400"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baseline="30000" lang="en-US" sz="2400"/>
              <a:t>2</a:t>
            </a:r>
            <a:endParaRPr/>
          </a:p>
        </p:txBody>
      </p:sp>
      <p:cxnSp>
        <p:nvCxnSpPr>
          <p:cNvPr id="282" name="Google Shape;282;p24"/>
          <p:cNvCxnSpPr/>
          <p:nvPr/>
        </p:nvCxnSpPr>
        <p:spPr>
          <a:xfrm>
            <a:off x="1116013" y="2840038"/>
            <a:ext cx="0" cy="2808287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4"/>
          <p:cNvCxnSpPr/>
          <p:nvPr/>
        </p:nvCxnSpPr>
        <p:spPr>
          <a:xfrm>
            <a:off x="1116013" y="5648325"/>
            <a:ext cx="6983412" cy="0"/>
          </a:xfrm>
          <a:prstGeom prst="straightConnector1">
            <a:avLst/>
          </a:prstGeom>
          <a:noFill/>
          <a:ln cap="flat" cmpd="sng" w="38100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4"/>
          <p:cNvSpPr txBox="1"/>
          <p:nvPr/>
        </p:nvSpPr>
        <p:spPr>
          <a:xfrm>
            <a:off x="303213" y="2722563"/>
            <a:ext cx="739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b="1"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285" name="Google Shape;285;p24"/>
          <p:cNvCxnSpPr/>
          <p:nvPr/>
        </p:nvCxnSpPr>
        <p:spPr>
          <a:xfrm flipH="1" rot="10800000">
            <a:off x="1116013" y="4137025"/>
            <a:ext cx="6840537" cy="1511300"/>
          </a:xfrm>
          <a:prstGeom prst="straightConnector1">
            <a:avLst/>
          </a:prstGeom>
          <a:noFill/>
          <a:ln cap="flat" cmpd="sng" w="31750">
            <a:solidFill>
              <a:srgbClr val="8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4"/>
          <p:cNvSpPr txBox="1"/>
          <p:nvPr/>
        </p:nvSpPr>
        <p:spPr>
          <a:xfrm>
            <a:off x="7359650" y="4233863"/>
            <a:ext cx="15446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CC1F5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i="1" lang="en-US" sz="1800">
                <a:solidFill>
                  <a:srgbClr val="CC1F55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en-US" sz="1800">
                <a:solidFill>
                  <a:srgbClr val="CC1F55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0" lang="en-US" sz="1800">
                <a:solidFill>
                  <a:srgbClr val="CC1F55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i="0" lang="en-US" sz="1800">
                <a:solidFill>
                  <a:srgbClr val="CC1F55"/>
                </a:solidFill>
                <a:latin typeface="Arial"/>
                <a:ea typeface="Arial"/>
                <a:cs typeface="Arial"/>
                <a:sym typeface="Arial"/>
              </a:rPr>
              <a:t>) = 100</a:t>
            </a:r>
            <a:r>
              <a:rPr i="0" lang="en-US" sz="1800">
                <a:solidFill>
                  <a:srgbClr val="CC1F55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 flipH="1" rot="10800000">
            <a:off x="1143000" y="1981200"/>
            <a:ext cx="6488113" cy="3581400"/>
          </a:xfrm>
          <a:custGeom>
            <a:rect b="b" l="l" r="r" t="t"/>
            <a:pathLst>
              <a:path extrusionOk="0" fill="none" h="21600" w="21142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</a:path>
              <a:path extrusionOk="0" h="21600" w="21142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cap="flat" cmpd="sng" w="31750">
            <a:solidFill>
              <a:srgbClr val="33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 flipH="1">
            <a:off x="1143000" y="1981200"/>
            <a:ext cx="6488113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7315200" y="335915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aseline="-25000" i="1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i="0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0" lang="en-US" sz="1800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i="0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2</a:t>
            </a:r>
            <a:r>
              <a:rPr i="0" lang="en-US" sz="1800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r>
              <a:rPr baseline="30000" i="0"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i="0" sz="18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4"/>
          <p:cNvCxnSpPr/>
          <p:nvPr/>
        </p:nvCxnSpPr>
        <p:spPr>
          <a:xfrm>
            <a:off x="5562600" y="5486400"/>
            <a:ext cx="0" cy="3603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4"/>
          <p:cNvSpPr txBox="1"/>
          <p:nvPr/>
        </p:nvSpPr>
        <p:spPr>
          <a:xfrm>
            <a:off x="5334000" y="5943600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>
            <a:off x="900113" y="4784725"/>
            <a:ext cx="4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4"/>
          <p:cNvSpPr txBox="1"/>
          <p:nvPr/>
        </p:nvSpPr>
        <p:spPr>
          <a:xfrm>
            <a:off x="250825" y="4568825"/>
            <a:ext cx="692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5000</a:t>
            </a:r>
            <a:endParaRPr/>
          </a:p>
        </p:txBody>
      </p:sp>
      <p:sp>
        <p:nvSpPr>
          <p:cNvPr id="294" name="Google Shape;294;p24"/>
          <p:cNvSpPr txBox="1"/>
          <p:nvPr/>
        </p:nvSpPr>
        <p:spPr>
          <a:xfrm>
            <a:off x="6477000" y="5721350"/>
            <a:ext cx="14271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Size </a:t>
            </a:r>
            <a:r>
              <a:rPr b="1" i="0" lang="en-US" sz="1800">
                <a:solidFill>
                  <a:schemeClr val="dk1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n</a:t>
            </a:r>
            <a:endParaRPr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Complexity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1" name="Google Shape;301;p25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25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>
              <mc:Choice Requires="v">
                <p:oleObj r:id="rId4" imgH="4797425" imgW="8229600" progId="Excel.Chart.8" spid="_x0000_s1">
                  <p:embed/>
                </p:oleObj>
              </mc:Choice>
              <mc:Fallback>
                <p:oleObj r:id="rId5" imgH="4797425" imgW="8229600" progId="Excel.Chart.8">
                  <p:embed/>
                  <p:pic>
                    <p:nvPicPr>
                      <p:cNvPr id="302" name="Google Shape;302;p2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>
              <mc:Choice Requires="v">
                <p:oleObj r:id="rId4" imgH="4797425" imgW="8229600" progId="Excel.Chart.8" spid="_x0000_s1">
                  <p:embed/>
                </p:oleObj>
              </mc:Choice>
              <mc:Fallback>
                <p:oleObj r:id="rId5" imgH="4797425" imgW="8229600" progId="Excel.Chart.8">
                  <p:embed/>
                  <p:pic>
                    <p:nvPicPr>
                      <p:cNvPr id="309" name="Google Shape;309;p26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Course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rgbClr val="0000CC"/>
                </a:solidFill>
              </a:rPr>
              <a:t>Purpose: a rigorous introduction to the design and analysis of algorithms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Not a programming course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Not a math course, either</a:t>
            </a:r>
            <a:endParaRPr/>
          </a:p>
          <a:p>
            <a:pPr indent="-191770" lvl="0" marL="342900" rtl="0" algn="l"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>
                <a:solidFill>
                  <a:srgbClr val="0000CC"/>
                </a:solidFill>
              </a:rPr>
              <a:t>Textbook: </a:t>
            </a:r>
            <a:r>
              <a:rPr i="1" lang="en-US">
                <a:solidFill>
                  <a:srgbClr val="0000CC"/>
                </a:solidFill>
              </a:rPr>
              <a:t>Introduction to Algorithms </a:t>
            </a:r>
            <a:r>
              <a:rPr lang="en-US">
                <a:solidFill>
                  <a:srgbClr val="0000CC"/>
                </a:solidFill>
              </a:rPr>
              <a:t>(3</a:t>
            </a:r>
            <a:r>
              <a:rPr baseline="30000" lang="en-US">
                <a:solidFill>
                  <a:srgbClr val="0000CC"/>
                </a:solidFill>
              </a:rPr>
              <a:t>rd</a:t>
            </a:r>
            <a:r>
              <a:rPr lang="en-US">
                <a:solidFill>
                  <a:srgbClr val="0000CC"/>
                </a:solidFill>
              </a:rPr>
              <a:t> edition)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Font typeface="Times New Roman"/>
              <a:buNone/>
            </a:pPr>
            <a:r>
              <a:rPr lang="en-US">
                <a:solidFill>
                  <a:srgbClr val="0000CC"/>
                </a:solidFill>
              </a:rPr>
              <a:t>		Cormen, Leiserson, Rivest, and Stein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excellent reference you should own </a:t>
            </a:r>
            <a:endParaRPr/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4397375"/>
            <a:ext cx="1762125" cy="20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15" name="Google Shape;315;p27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aphicFrame>
        <p:nvGraphicFramePr>
          <p:cNvPr id="316" name="Google Shape;316;p27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>
              <mc:Choice Requires="v">
                <p:oleObj r:id="rId4" imgH="4797425" imgW="8229600" progId="Excel.Chart.8" spid="_x0000_s1">
                  <p:embed/>
                </p:oleObj>
              </mc:Choice>
              <mc:Fallback>
                <p:oleObj r:id="rId5" imgH="4797425" imgW="8229600" progId="Excel.Chart.8">
                  <p:embed/>
                  <p:pic>
                    <p:nvPicPr>
                      <p:cNvPr id="316" name="Google Shape;316;p2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sp>
        <p:nvSpPr>
          <p:cNvPr id="322" name="Google Shape;322;p28"/>
          <p:cNvSpPr txBox="1"/>
          <p:nvPr>
            <p:ph idx="1" type="body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28"/>
          <p:cNvGraphicFramePr/>
          <p:nvPr/>
        </p:nvGraphicFramePr>
        <p:xfrm>
          <a:off x="457200" y="1524000"/>
          <a:ext cx="8229600" cy="4797425"/>
        </p:xfrm>
        <a:graphic>
          <a:graphicData uri="http://schemas.openxmlformats.org/presentationml/2006/ole">
            <mc:AlternateContent>
              <mc:Choice Requires="v">
                <p:oleObj r:id="rId4" imgH="4797425" imgW="8229600" progId="Excel.Chart.8" spid="_x0000_s1">
                  <p:embed/>
                </p:oleObj>
              </mc:Choice>
              <mc:Fallback>
                <p:oleObj r:id="rId5" imgH="4797425" imgW="8229600" progId="Excel.Chart.8">
                  <p:embed/>
                  <p:pic>
                    <p:nvPicPr>
                      <p:cNvPr id="323" name="Google Shape;323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1524000"/>
                        <a:ext cx="8229600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228600" y="1204913"/>
          <a:ext cx="6858000" cy="5002212"/>
        </p:xfrm>
        <a:graphic>
          <a:graphicData uri="http://schemas.openxmlformats.org/presentationml/2006/ole">
            <mc:AlternateContent>
              <mc:Choice Requires="v">
                <p:oleObj r:id="rId4" imgH="5002212" imgW="6858000" progId="Excel.Chart.8" spid="_x0000_s1">
                  <p:embed/>
                </p:oleObj>
              </mc:Choice>
              <mc:Fallback>
                <p:oleObj r:id="rId5" imgH="5002212" imgW="6858000" progId="Excel.Chart.8">
                  <p:embed/>
                  <p:pic>
                    <p:nvPicPr>
                      <p:cNvPr id="329" name="Google Shape;329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1204913"/>
                        <a:ext cx="6858000" cy="500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0" name="Google Shape;330;p29"/>
          <p:cNvGrpSpPr/>
          <p:nvPr/>
        </p:nvGrpSpPr>
        <p:grpSpPr>
          <a:xfrm>
            <a:off x="7162800" y="1600200"/>
            <a:ext cx="1828800" cy="1901825"/>
            <a:chOff x="4512" y="1778"/>
            <a:chExt cx="1152" cy="1198"/>
          </a:xfrm>
        </p:grpSpPr>
        <p:sp>
          <p:nvSpPr>
            <p:cNvPr id="331" name="Google Shape;331;p29"/>
            <p:cNvSpPr/>
            <p:nvPr/>
          </p:nvSpPr>
          <p:spPr>
            <a:xfrm>
              <a:off x="4512" y="1778"/>
              <a:ext cx="1152" cy="119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29"/>
            <p:cNvCxnSpPr/>
            <p:nvPr/>
          </p:nvCxnSpPr>
          <p:spPr>
            <a:xfrm>
              <a:off x="4576" y="1882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29"/>
            <p:cNvSpPr/>
            <p:nvPr/>
          </p:nvSpPr>
          <p:spPr>
            <a:xfrm>
              <a:off x="4666" y="1853"/>
              <a:ext cx="54" cy="57"/>
            </a:xfrm>
            <a:custGeom>
              <a:rect b="b" l="l" r="r" t="t"/>
              <a:pathLst>
                <a:path extrusionOk="0" h="55" w="54">
                  <a:moveTo>
                    <a:pt x="27" y="0"/>
                  </a:moveTo>
                  <a:lnTo>
                    <a:pt x="54" y="28"/>
                  </a:lnTo>
                  <a:lnTo>
                    <a:pt x="27" y="55"/>
                  </a:lnTo>
                  <a:lnTo>
                    <a:pt x="0" y="2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80"/>
            </a:solidFill>
            <a:ln cap="flat" cmpd="sng" w="14275">
              <a:solidFill>
                <a:srgbClr val="0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4846" y="1796"/>
              <a:ext cx="383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5" name="Google Shape;335;p29"/>
            <p:cNvCxnSpPr/>
            <p:nvPr/>
          </p:nvCxnSpPr>
          <p:spPr>
            <a:xfrm>
              <a:off x="4576" y="2464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FF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29"/>
            <p:cNvSpPr/>
            <p:nvPr/>
          </p:nvSpPr>
          <p:spPr>
            <a:xfrm>
              <a:off x="4671" y="2436"/>
              <a:ext cx="45" cy="48"/>
            </a:xfrm>
            <a:prstGeom prst="rect">
              <a:avLst/>
            </a:prstGeom>
            <a:solidFill>
              <a:srgbClr val="FF00FF"/>
            </a:solidFill>
            <a:ln cap="flat" cmpd="sng" w="14275">
              <a:solidFill>
                <a:srgbClr val="FF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846" y="1995"/>
              <a:ext cx="657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log(n) 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8" name="Google Shape;338;p29"/>
            <p:cNvCxnSpPr/>
            <p:nvPr/>
          </p:nvCxnSpPr>
          <p:spPr>
            <a:xfrm>
              <a:off x="4576" y="2659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9" name="Google Shape;339;p29"/>
            <p:cNvSpPr/>
            <p:nvPr/>
          </p:nvSpPr>
          <p:spPr>
            <a:xfrm>
              <a:off x="4666" y="2632"/>
              <a:ext cx="54" cy="56"/>
            </a:xfrm>
            <a:custGeom>
              <a:rect b="b" l="l" r="r" t="t"/>
              <a:pathLst>
                <a:path extrusionOk="0" h="55" w="54">
                  <a:moveTo>
                    <a:pt x="27" y="0"/>
                  </a:moveTo>
                  <a:lnTo>
                    <a:pt x="54" y="55"/>
                  </a:lnTo>
                  <a:lnTo>
                    <a:pt x="0" y="5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142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846" y="2193"/>
              <a:ext cx="724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 log(n)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29"/>
            <p:cNvCxnSpPr/>
            <p:nvPr/>
          </p:nvCxnSpPr>
          <p:spPr>
            <a:xfrm>
              <a:off x="4576" y="2080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29"/>
            <p:cNvSpPr/>
            <p:nvPr/>
          </p:nvSpPr>
          <p:spPr>
            <a:xfrm>
              <a:off x="4657" y="2042"/>
              <a:ext cx="80" cy="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29"/>
            <p:cNvCxnSpPr/>
            <p:nvPr/>
          </p:nvCxnSpPr>
          <p:spPr>
            <a:xfrm rot="10800000">
              <a:off x="4666" y="2053"/>
              <a:ext cx="27" cy="27"/>
            </a:xfrm>
            <a:prstGeom prst="straightConnector1">
              <a:avLst/>
            </a:prstGeom>
            <a:noFill/>
            <a:ln cap="flat" cmpd="sng" w="142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9"/>
            <p:cNvCxnSpPr/>
            <p:nvPr/>
          </p:nvCxnSpPr>
          <p:spPr>
            <a:xfrm>
              <a:off x="4693" y="2080"/>
              <a:ext cx="27" cy="29"/>
            </a:xfrm>
            <a:prstGeom prst="straightConnector1">
              <a:avLst/>
            </a:prstGeom>
            <a:noFill/>
            <a:ln cap="flat" cmpd="sng" w="142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9"/>
            <p:cNvCxnSpPr/>
            <p:nvPr/>
          </p:nvCxnSpPr>
          <p:spPr>
            <a:xfrm flipH="1">
              <a:off x="4666" y="2080"/>
              <a:ext cx="27" cy="29"/>
            </a:xfrm>
            <a:prstGeom prst="straightConnector1">
              <a:avLst/>
            </a:prstGeom>
            <a:noFill/>
            <a:ln cap="flat" cmpd="sng" w="142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9"/>
            <p:cNvCxnSpPr/>
            <p:nvPr/>
          </p:nvCxnSpPr>
          <p:spPr>
            <a:xfrm flipH="1" rot="10800000">
              <a:off x="4693" y="2053"/>
              <a:ext cx="27" cy="27"/>
            </a:xfrm>
            <a:prstGeom prst="straightConnector1">
              <a:avLst/>
            </a:prstGeom>
            <a:noFill/>
            <a:ln cap="flat" cmpd="sng" w="14275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7" name="Google Shape;347;p29"/>
            <p:cNvSpPr/>
            <p:nvPr/>
          </p:nvSpPr>
          <p:spPr>
            <a:xfrm>
              <a:off x="4846" y="2381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n^2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9"/>
            <p:cNvCxnSpPr/>
            <p:nvPr/>
          </p:nvCxnSpPr>
          <p:spPr>
            <a:xfrm>
              <a:off x="4576" y="2277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9" name="Google Shape;349;p29"/>
            <p:cNvSpPr/>
            <p:nvPr/>
          </p:nvSpPr>
          <p:spPr>
            <a:xfrm>
              <a:off x="4657" y="2239"/>
              <a:ext cx="80" cy="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29"/>
            <p:cNvCxnSpPr/>
            <p:nvPr/>
          </p:nvCxnSpPr>
          <p:spPr>
            <a:xfrm rot="10800000">
              <a:off x="4666" y="2248"/>
              <a:ext cx="27" cy="29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9"/>
            <p:cNvCxnSpPr/>
            <p:nvPr/>
          </p:nvCxnSpPr>
          <p:spPr>
            <a:xfrm>
              <a:off x="4693" y="2277"/>
              <a:ext cx="27" cy="28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9"/>
            <p:cNvCxnSpPr/>
            <p:nvPr/>
          </p:nvCxnSpPr>
          <p:spPr>
            <a:xfrm flipH="1">
              <a:off x="4666" y="2277"/>
              <a:ext cx="27" cy="28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9"/>
            <p:cNvCxnSpPr/>
            <p:nvPr/>
          </p:nvCxnSpPr>
          <p:spPr>
            <a:xfrm flipH="1" rot="10800000">
              <a:off x="4693" y="2248"/>
              <a:ext cx="27" cy="29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9"/>
            <p:cNvCxnSpPr/>
            <p:nvPr/>
          </p:nvCxnSpPr>
          <p:spPr>
            <a:xfrm flipH="1" rot="10800000">
              <a:off x="4693" y="2248"/>
              <a:ext cx="1" cy="29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29"/>
            <p:cNvCxnSpPr/>
            <p:nvPr/>
          </p:nvCxnSpPr>
          <p:spPr>
            <a:xfrm>
              <a:off x="4693" y="2277"/>
              <a:ext cx="1" cy="28"/>
            </a:xfrm>
            <a:prstGeom prst="straightConnector1">
              <a:avLst/>
            </a:prstGeom>
            <a:noFill/>
            <a:ln cap="flat" cmpd="sng" w="14275">
              <a:solidFill>
                <a:srgbClr val="8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6" name="Google Shape;356;p29"/>
            <p:cNvSpPr/>
            <p:nvPr/>
          </p:nvSpPr>
          <p:spPr>
            <a:xfrm>
              <a:off x="4846" y="2579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n^3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7" name="Google Shape;357;p29"/>
            <p:cNvCxnSpPr/>
            <p:nvPr/>
          </p:nvCxnSpPr>
          <p:spPr>
            <a:xfrm>
              <a:off x="4576" y="2863"/>
              <a:ext cx="243" cy="1"/>
            </a:xfrm>
            <a:prstGeom prst="straightConnector1">
              <a:avLst/>
            </a:prstGeom>
            <a:noFill/>
            <a:ln cap="flat" cmpd="sng" w="14275">
              <a:solidFill>
                <a:srgbClr val="8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29"/>
            <p:cNvSpPr/>
            <p:nvPr/>
          </p:nvSpPr>
          <p:spPr>
            <a:xfrm>
              <a:off x="4666" y="2834"/>
              <a:ext cx="45" cy="47"/>
            </a:xfrm>
            <a:prstGeom prst="ellipse">
              <a:avLst/>
            </a:prstGeom>
            <a:solidFill>
              <a:srgbClr val="800000"/>
            </a:solidFill>
            <a:ln cap="flat" cmpd="sng" w="1427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46" y="2778"/>
              <a:ext cx="50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f(n) = 2^n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Complexity</a:t>
            </a:r>
            <a:endParaRPr/>
          </a:p>
        </p:txBody>
      </p:sp>
      <p:graphicFrame>
        <p:nvGraphicFramePr>
          <p:cNvPr id="365" name="Google Shape;365;p30"/>
          <p:cNvGraphicFramePr/>
          <p:nvPr/>
        </p:nvGraphicFramePr>
        <p:xfrm>
          <a:off x="1219200" y="13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{0A853FFD-588D-48D0-B204-56B38E638BEF}</a:tableStyleId>
              </a:tblPr>
              <a:tblGrid>
                <a:gridCol w="1963750"/>
                <a:gridCol w="2227250"/>
                <a:gridCol w="2057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Function</a:t>
                      </a:r>
                      <a:endParaRPr/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CC1F5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Big-Oh</a:t>
                      </a:r>
                      <a:endParaRPr b="1" i="0" sz="2400" u="none" cap="none" strike="noStrik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Constant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( 1 )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log</a:t>
                      </a:r>
                      <a:r>
                        <a:rPr b="0" baseline="-25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Logarithmic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log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Linear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</a:t>
                      </a:r>
                      <a:r>
                        <a:rPr b="0" baseline="-25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1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0" i="1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log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Quadratic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b="0" baseline="3000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Cubic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Polynomial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2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Exponential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( 2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Factorial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Times New Roman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 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Quintessential"/>
                          <a:ea typeface="Quintessential"/>
                          <a:cs typeface="Quintessential"/>
                          <a:sym typeface="Quintessential"/>
                        </a:rPr>
                        <a:t>n!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Asymptotic Notations</a:t>
            </a:r>
            <a:endParaRPr/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457200" y="914400"/>
            <a:ext cx="807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if ∃ positive constants </a:t>
            </a:r>
            <a:r>
              <a:rPr i="1" lang="en-US"/>
              <a:t>c</a:t>
            </a:r>
            <a:r>
              <a:rPr lang="en-US"/>
              <a:t> and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&lt; </a:t>
            </a:r>
            <a:r>
              <a:rPr i="1" lang="en-US"/>
              <a:t>c</a:t>
            </a:r>
            <a:r>
              <a:rPr lang="en-US"/>
              <a:t> 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∀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n</a:t>
            </a:r>
            <a:r>
              <a:rPr baseline="-25000" i="1" lang="en-US"/>
              <a:t>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function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is ω(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)) if ∃ positive constants </a:t>
            </a:r>
            <a:r>
              <a:rPr i="1" lang="en-US"/>
              <a:t>c</a:t>
            </a:r>
            <a:r>
              <a:rPr lang="en-US"/>
              <a:t> and </a:t>
            </a:r>
            <a:r>
              <a:rPr i="1" lang="en-US"/>
              <a:t>n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such that </a:t>
            </a:r>
            <a:br>
              <a:rPr lang="en-US"/>
            </a:br>
            <a:r>
              <a:rPr lang="en-US"/>
              <a:t>	</a:t>
            </a:r>
            <a:r>
              <a:rPr i="1" lang="en-US"/>
              <a:t>c</a:t>
            </a:r>
            <a:r>
              <a:rPr lang="en-US"/>
              <a:t> </a:t>
            </a:r>
            <a:r>
              <a:rPr i="1" lang="en-US"/>
              <a:t>g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&lt; </a:t>
            </a:r>
            <a:r>
              <a:rPr i="1" lang="en-US"/>
              <a:t>f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) ∀ </a:t>
            </a:r>
            <a:r>
              <a:rPr i="1" lang="en-US"/>
              <a:t>n</a:t>
            </a:r>
            <a:r>
              <a:rPr lang="en-US"/>
              <a:t> ≥ </a:t>
            </a:r>
            <a:r>
              <a:rPr i="1" lang="en-US"/>
              <a:t>n</a:t>
            </a:r>
            <a:r>
              <a:rPr baseline="-25000" i="1" lang="en-US"/>
              <a:t>0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Intuitively,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457200" y="510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r>
              <a:t/>
            </a:r>
            <a:endParaRPr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304800" y="4572000"/>
            <a:ext cx="411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r>
              <a:t/>
            </a:r>
            <a:endParaRPr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&lt;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) is like ≤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048000" y="4572000"/>
            <a:ext cx="335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r>
              <a:t/>
            </a:r>
            <a:endParaRPr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&gt;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) is like ≥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791200" y="4572000"/>
            <a:ext cx="3124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9177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None/>
            </a:pPr>
            <a:r>
              <a:t/>
            </a:r>
            <a:endParaRPr i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) is like =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Data Structure?</a:t>
            </a:r>
            <a:endParaRPr/>
          </a:p>
        </p:txBody>
      </p:sp>
      <p:sp>
        <p:nvSpPr>
          <p:cNvPr id="90" name="Google Shape;90;g331b33b41a2_1_6"/>
          <p:cNvSpPr txBox="1"/>
          <p:nvPr>
            <p:ph idx="1" type="body"/>
          </p:nvPr>
        </p:nvSpPr>
        <p:spPr>
          <a:xfrm>
            <a:off x="457200" y="1066800"/>
            <a:ext cx="82296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417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chemeClr val="accent1"/>
                </a:solidFill>
              </a:rPr>
              <a:t>Data</a:t>
            </a:r>
            <a:r>
              <a:rPr lang="en-US" sz="2400"/>
              <a:t> is a </a:t>
            </a:r>
            <a:r>
              <a:rPr lang="en-US" sz="2400">
                <a:solidFill>
                  <a:schemeClr val="accent6"/>
                </a:solidFill>
              </a:rPr>
              <a:t>collection of facts</a:t>
            </a:r>
            <a:r>
              <a:rPr lang="en-US" sz="2400"/>
              <a:t>, such as values, numbers, words, measurements, or observations.</a:t>
            </a:r>
            <a:endParaRPr sz="2400">
              <a:solidFill>
                <a:schemeClr val="accent1"/>
              </a:solidFill>
            </a:endParaRPr>
          </a:p>
          <a:p>
            <a:pPr indent="-34417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solidFill>
                  <a:srgbClr val="0000CC"/>
                </a:solidFill>
              </a:rPr>
              <a:t>Structure </a:t>
            </a:r>
            <a:r>
              <a:rPr lang="en-US" sz="2400"/>
              <a:t>means a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set of rules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lang="en-US" sz="2400"/>
              <a:t>that holds the data together.</a:t>
            </a:r>
            <a:endParaRPr sz="2400"/>
          </a:p>
          <a:p>
            <a:pPr indent="-344170" lvl="0" marL="342900" rtl="0" algn="l">
              <a:spcBef>
                <a:spcPts val="56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</a:t>
            </a:r>
            <a:r>
              <a:rPr lang="en-US" sz="2400">
                <a:solidFill>
                  <a:srgbClr val="0000CC"/>
                </a:solidFill>
              </a:rPr>
              <a:t> data structure </a:t>
            </a:r>
            <a:r>
              <a:rPr lang="en-US" sz="2400"/>
              <a:t>is a particular way of storing and organizing data in a computer so that it can be used</a:t>
            </a:r>
            <a:r>
              <a:rPr lang="en-US" sz="2400">
                <a:solidFill>
                  <a:srgbClr val="0000CC"/>
                </a:solidFill>
              </a:rPr>
              <a:t> </a:t>
            </a:r>
            <a:r>
              <a:rPr b="1" lang="en-US" sz="2400">
                <a:solidFill>
                  <a:schemeClr val="dk2"/>
                </a:solidFill>
              </a:rPr>
              <a:t>efficiently</a:t>
            </a:r>
            <a:r>
              <a:rPr lang="en-US" sz="2400">
                <a:solidFill>
                  <a:srgbClr val="0000CC"/>
                </a:solidFill>
              </a:rPr>
              <a:t>.</a:t>
            </a:r>
            <a:endParaRPr sz="2400">
              <a:solidFill>
                <a:srgbClr val="0000CC"/>
              </a:solidFill>
            </a:endParaRPr>
          </a:p>
          <a:p>
            <a:pPr indent="-273050" lvl="1" marL="742950" rtl="0" algn="l">
              <a:spcBef>
                <a:spcPts val="480"/>
              </a:spcBef>
              <a:spcAft>
                <a:spcPts val="0"/>
              </a:spcAft>
              <a:buSzPts val="1840"/>
              <a:buChar char="■"/>
            </a:pPr>
            <a:r>
              <a:rPr lang="en-US" sz="2200"/>
              <a:t>Different kinds of data structures are suited to different kinds of applications, and some are highly specialized to specific tasks.</a:t>
            </a:r>
            <a:endParaRPr sz="2200"/>
          </a:p>
          <a:p>
            <a:pPr indent="-295910" lvl="1" marL="742950" rtl="0" algn="l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provide a means to manage huge </a:t>
            </a:r>
            <a:r>
              <a:rPr lang="en-US" sz="2200"/>
              <a:t>amount of data efficiently.</a:t>
            </a:r>
            <a:endParaRPr sz="2200"/>
          </a:p>
          <a:p>
            <a:pPr indent="-295910" lvl="1" marL="742950" rtl="0" algn="l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Usually, efficient data structures are a key to designing efficient algorithms.</a:t>
            </a:r>
            <a:endParaRPr sz="2200"/>
          </a:p>
          <a:p>
            <a:pPr indent="-295910" lvl="1" marL="742950" rtl="0" algn="l">
              <a:spcBef>
                <a:spcPts val="48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Data structures can be nested.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Structures</a:t>
            </a:r>
            <a:endParaRPr/>
          </a:p>
        </p:txBody>
      </p:sp>
      <p:pic>
        <p:nvPicPr>
          <p:cNvPr id="96" name="Google Shape;96;g331b33b41a2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1048000"/>
            <a:ext cx="8229601" cy="512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Algorithm?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5240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An algorithm is a sequence of computational steps that solves a well-specified computational problem.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algorithm is said to be </a:t>
            </a:r>
            <a:r>
              <a:rPr lang="en-US">
                <a:solidFill>
                  <a:schemeClr val="dk2"/>
                </a:solidFill>
              </a:rPr>
              <a:t>correct</a:t>
            </a:r>
            <a:r>
              <a:rPr lang="en-US"/>
              <a:t> if, for every input instance, it halts with the correct output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2040"/>
              <a:buChar char="■"/>
            </a:pPr>
            <a:r>
              <a:rPr lang="en-US"/>
              <a:t>An </a:t>
            </a:r>
            <a:r>
              <a:rPr lang="en-US">
                <a:solidFill>
                  <a:schemeClr val="dk2"/>
                </a:solidFill>
              </a:rPr>
              <a:t>incorrect</a:t>
            </a:r>
            <a:r>
              <a:rPr lang="en-US"/>
              <a:t> algorithm might not halt at all on some input instances, or it might halt with other than the desired output.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idx="4294967295" type="title"/>
          </p:nvPr>
        </p:nvSpPr>
        <p:spPr>
          <a:xfrm>
            <a:off x="1143000" y="152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8" name="Google Shape;108;p4"/>
          <p:cNvSpPr txBox="1"/>
          <p:nvPr>
            <p:ph idx="4294967295" type="body"/>
          </p:nvPr>
        </p:nvSpPr>
        <p:spPr>
          <a:xfrm>
            <a:off x="304800" y="1295400"/>
            <a:ext cx="86106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program is the expression of an algorithm in a programming language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380"/>
              <a:buChar char="●"/>
            </a:pPr>
            <a:r>
              <a:rPr lang="en-US"/>
              <a:t>A set of instructions which the computer will follow to solve a problem</a:t>
            </a:r>
            <a:endParaRPr/>
          </a:p>
        </p:txBody>
      </p:sp>
      <p:graphicFrame>
        <p:nvGraphicFramePr>
          <p:cNvPr id="109" name="Google Shape;109;p4"/>
          <p:cNvGraphicFramePr/>
          <p:nvPr/>
        </p:nvGraphicFramePr>
        <p:xfrm>
          <a:off x="2971800" y="3124200"/>
          <a:ext cx="2624138" cy="2819400"/>
        </p:xfrm>
        <a:graphic>
          <a:graphicData uri="http://schemas.openxmlformats.org/presentationml/2006/ole">
            <mc:AlternateContent>
              <mc:Choice Requires="v">
                <p:oleObj r:id="rId4" imgH="2819400" imgW="2624138" progId="MS_ClipArt_Gallery.2" spid="_x0000_s1">
                  <p:embed/>
                </p:oleObj>
              </mc:Choice>
              <mc:Fallback>
                <p:oleObj r:id="rId5" imgH="2819400" imgW="2624138" progId="MS_ClipArt_Gallery.2">
                  <p:embed/>
                  <p:pic>
                    <p:nvPicPr>
                      <p:cNvPr id="109" name="Google Shape;109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971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idx="4294967295" type="title"/>
          </p:nvPr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Define a Problem, and Solve It</a:t>
            </a:r>
            <a:endParaRPr/>
          </a:p>
        </p:txBody>
      </p:sp>
      <p:sp>
        <p:nvSpPr>
          <p:cNvPr id="115" name="Google Shape;115;p5"/>
          <p:cNvSpPr txBox="1"/>
          <p:nvPr>
            <p:ph idx="4294967295" type="body"/>
          </p:nvPr>
        </p:nvSpPr>
        <p:spPr>
          <a:xfrm>
            <a:off x="457200" y="1295400"/>
            <a:ext cx="80772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b="1" lang="en-US" sz="2400"/>
              <a:t>Problem</a:t>
            </a:r>
            <a:r>
              <a:rPr lang="en-US" sz="2400"/>
              <a:t>: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Description of Input-Output relationship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-US" sz="2400"/>
              <a:t>Algorithm</a:t>
            </a:r>
            <a:r>
              <a:rPr lang="en-US" sz="2400"/>
              <a:t>: 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 sequence of computational steps that transform the input into the output.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-US" sz="2400"/>
              <a:t>Data Structure:</a:t>
            </a:r>
            <a:r>
              <a:rPr lang="en-US" sz="2400"/>
              <a:t> 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An organized method of storing and retrieving data.</a:t>
            </a:r>
            <a:endParaRPr b="1" sz="22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●"/>
            </a:pPr>
            <a:r>
              <a:rPr b="1" lang="en-US" sz="2400">
                <a:solidFill>
                  <a:srgbClr val="0000CC"/>
                </a:solidFill>
              </a:rPr>
              <a:t>Our Task: </a:t>
            </a:r>
            <a:endParaRPr/>
          </a:p>
          <a:p>
            <a:pPr indent="-285750" lvl="1" marL="742950" rtl="0" algn="just">
              <a:spcBef>
                <a:spcPts val="440"/>
              </a:spcBef>
              <a:spcAft>
                <a:spcPts val="0"/>
              </a:spcAft>
              <a:buSzPts val="1870"/>
              <a:buChar char="■"/>
            </a:pPr>
            <a:r>
              <a:rPr lang="en-US" sz="2200"/>
              <a:t>Given a problem, design a </a:t>
            </a:r>
            <a:r>
              <a:rPr b="1" i="1" lang="en-US" sz="2200">
                <a:solidFill>
                  <a:srgbClr val="FF3300"/>
                </a:solidFill>
              </a:rPr>
              <a:t>correct</a:t>
            </a:r>
            <a:r>
              <a:rPr b="1" i="1" lang="en-US" sz="2200"/>
              <a:t> </a:t>
            </a:r>
            <a:r>
              <a:rPr lang="en-US" sz="2200"/>
              <a:t>and </a:t>
            </a:r>
            <a:r>
              <a:rPr b="1" i="1" lang="en-US" sz="2200">
                <a:solidFill>
                  <a:srgbClr val="FF3300"/>
                </a:solidFill>
              </a:rPr>
              <a:t>good</a:t>
            </a:r>
            <a:r>
              <a:rPr lang="en-US" sz="2200">
                <a:solidFill>
                  <a:srgbClr val="FF3300"/>
                </a:solidFill>
              </a:rPr>
              <a:t> </a:t>
            </a:r>
            <a:r>
              <a:rPr lang="en-US" sz="2200">
                <a:solidFill>
                  <a:srgbClr val="131354"/>
                </a:solidFill>
              </a:rPr>
              <a:t>a</a:t>
            </a:r>
            <a:r>
              <a:rPr lang="en-US" sz="2200"/>
              <a:t>lgorithm that solves it. </a:t>
            </a:r>
            <a:endParaRPr b="1" sz="2200"/>
          </a:p>
          <a:p>
            <a:pPr indent="-224155" lvl="0" marL="342900" rtl="0" algn="just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6"/>
          <p:cNvCxnSpPr/>
          <p:nvPr/>
        </p:nvCxnSpPr>
        <p:spPr>
          <a:xfrm>
            <a:off x="2987675" y="4005263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6"/>
          <p:cNvCxnSpPr/>
          <p:nvPr/>
        </p:nvCxnSpPr>
        <p:spPr>
          <a:xfrm>
            <a:off x="5715000" y="4005263"/>
            <a:ext cx="7620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6"/>
          <p:cNvSpPr txBox="1"/>
          <p:nvPr/>
        </p:nvSpPr>
        <p:spPr>
          <a:xfrm>
            <a:off x="381000" y="3805238"/>
            <a:ext cx="2343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25, 90, 53, 23, 11, 34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1143000" y="2814638"/>
            <a:ext cx="869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6324600" y="3195638"/>
            <a:ext cx="1123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1143000" y="3348038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588125" y="3789363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962400" y="2713038"/>
            <a:ext cx="1149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3636963" y="43037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708400" y="3429000"/>
            <a:ext cx="1981200" cy="11652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m:= a[1];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I:=2 to size of 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if  m &gt; a[i] 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m:=a[I];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s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3941763" y="5141913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08625" y="5516563"/>
            <a:ext cx="1670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Data-Structure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4419600" y="4586288"/>
            <a:ext cx="635000" cy="685800"/>
          </a:xfrm>
          <a:custGeom>
            <a:rect b="b" l="l" r="r" t="t"/>
            <a:pathLst>
              <a:path extrusionOk="0" h="432" w="400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4211688" y="5141925"/>
            <a:ext cx="87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a[i]</a:t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3572550" y="5192713"/>
            <a:ext cx="1600200" cy="838200"/>
          </a:xfrm>
          <a:prstGeom prst="ellipse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04800" y="1143000"/>
            <a:ext cx="86042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Input is a sequence of integers stored in an 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Output the minimum. 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066800" y="206375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a Problem, and Solve It</a:t>
            </a:r>
            <a:endParaRPr b="0" i="0" sz="36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1998-11-02T19:17:54Z</dcterms:created>
  <dc:creator>David Luebke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