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9140952" y="0"/>
                </a:moveTo>
                <a:lnTo>
                  <a:pt x="0" y="0"/>
                </a:lnTo>
                <a:lnTo>
                  <a:pt x="0" y="457199"/>
                </a:lnTo>
                <a:lnTo>
                  <a:pt x="9140952" y="457199"/>
                </a:lnTo>
                <a:lnTo>
                  <a:pt x="9140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2730" cy="64135"/>
          </a:xfrm>
          <a:custGeom>
            <a:avLst/>
            <a:gdLst/>
            <a:ahLst/>
            <a:cxnLst/>
            <a:rect l="l" t="t" r="r" b="b"/>
            <a:pathLst>
              <a:path w="9142730" h="64135">
                <a:moveTo>
                  <a:pt x="9142476" y="0"/>
                </a:moveTo>
                <a:lnTo>
                  <a:pt x="0" y="0"/>
                </a:lnTo>
                <a:lnTo>
                  <a:pt x="0" y="64007"/>
                </a:lnTo>
                <a:lnTo>
                  <a:pt x="9142476" y="64007"/>
                </a:lnTo>
                <a:lnTo>
                  <a:pt x="914247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780" y="4343400"/>
            <a:ext cx="7406005" cy="0"/>
          </a:xfrm>
          <a:custGeom>
            <a:avLst/>
            <a:gdLst/>
            <a:ahLst/>
            <a:cxnLst/>
            <a:rect l="l" t="t" r="r" b="b"/>
            <a:pathLst>
              <a:path w="7406005">
                <a:moveTo>
                  <a:pt x="0" y="0"/>
                </a:moveTo>
                <a:lnTo>
                  <a:pt x="7405624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9140952" y="0"/>
                </a:moveTo>
                <a:lnTo>
                  <a:pt x="0" y="0"/>
                </a:lnTo>
                <a:lnTo>
                  <a:pt x="0" y="457199"/>
                </a:lnTo>
                <a:lnTo>
                  <a:pt x="9140952" y="457199"/>
                </a:lnTo>
                <a:lnTo>
                  <a:pt x="9140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2730" cy="64135"/>
          </a:xfrm>
          <a:custGeom>
            <a:avLst/>
            <a:gdLst/>
            <a:ahLst/>
            <a:cxnLst/>
            <a:rect l="l" t="t" r="r" b="b"/>
            <a:pathLst>
              <a:path w="9142730" h="64135">
                <a:moveTo>
                  <a:pt x="9142476" y="0"/>
                </a:moveTo>
                <a:lnTo>
                  <a:pt x="0" y="0"/>
                </a:lnTo>
                <a:lnTo>
                  <a:pt x="0" y="64007"/>
                </a:lnTo>
                <a:lnTo>
                  <a:pt x="9142476" y="64007"/>
                </a:lnTo>
                <a:lnTo>
                  <a:pt x="914247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297561"/>
            <a:ext cx="4269105" cy="513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0097" y="1243710"/>
            <a:ext cx="4296409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67496" y="6574713"/>
            <a:ext cx="2006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090" y="3693667"/>
            <a:ext cx="591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252525"/>
                </a:solidFill>
                <a:latin typeface="Calibri Light"/>
                <a:cs typeface="Calibri Light"/>
              </a:rPr>
              <a:t>CSE</a:t>
            </a:r>
            <a:r>
              <a:rPr sz="3600" spc="-16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3600" spc="-50" dirty="0">
                <a:solidFill>
                  <a:srgbClr val="252525"/>
                </a:solidFill>
                <a:latin typeface="Calibri Light"/>
                <a:cs typeface="Calibri Light"/>
              </a:rPr>
              <a:t>2233</a:t>
            </a:r>
            <a:r>
              <a:rPr sz="3600" spc="-15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3600" spc="-40" dirty="0">
                <a:solidFill>
                  <a:srgbClr val="252525"/>
                </a:solidFill>
                <a:latin typeface="Calibri Light"/>
                <a:cs typeface="Calibri Light"/>
              </a:rPr>
              <a:t>Theory</a:t>
            </a:r>
            <a:r>
              <a:rPr sz="3600" spc="-14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3600" dirty="0">
                <a:solidFill>
                  <a:srgbClr val="252525"/>
                </a:solidFill>
                <a:latin typeface="Calibri Light"/>
                <a:cs typeface="Calibri Light"/>
              </a:rPr>
              <a:t>of</a:t>
            </a:r>
            <a:r>
              <a:rPr sz="3600" spc="-15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3600" spc="-40" dirty="0">
                <a:solidFill>
                  <a:srgbClr val="252525"/>
                </a:solidFill>
                <a:latin typeface="Calibri Light"/>
                <a:cs typeface="Calibri Light"/>
              </a:rPr>
              <a:t>Computation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443" y="4309338"/>
            <a:ext cx="3229610" cy="1251112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5"/>
              </a:spcBef>
            </a:pPr>
            <a:r>
              <a:rPr lang="en-US" sz="2000" spc="150" dirty="0">
                <a:solidFill>
                  <a:srgbClr val="626F52"/>
                </a:solidFill>
                <a:latin typeface="Calibri Light"/>
                <a:cs typeface="Calibri Light"/>
              </a:rPr>
              <a:t>Shekh. Md. Saifur Rahman</a:t>
            </a:r>
          </a:p>
          <a:p>
            <a:pPr marL="12700" marR="5080">
              <a:lnSpc>
                <a:spcPct val="128000"/>
              </a:lnSpc>
              <a:spcBef>
                <a:spcPts val="15"/>
              </a:spcBef>
            </a:pPr>
            <a:r>
              <a:rPr sz="2000" spc="150" dirty="0">
                <a:solidFill>
                  <a:srgbClr val="626F52"/>
                </a:solidFill>
                <a:latin typeface="Calibri Light"/>
                <a:cs typeface="Calibri Light"/>
              </a:rPr>
              <a:t>Lecturer,</a:t>
            </a:r>
            <a:r>
              <a:rPr sz="2000" spc="35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000" spc="125" dirty="0">
                <a:solidFill>
                  <a:srgbClr val="626F52"/>
                </a:solidFill>
                <a:latin typeface="Calibri Light"/>
                <a:cs typeface="Calibri Light"/>
              </a:rPr>
              <a:t>CSE</a:t>
            </a:r>
            <a:r>
              <a:rPr sz="2000" spc="38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000" spc="160" dirty="0">
                <a:solidFill>
                  <a:srgbClr val="626F52"/>
                </a:solidFill>
                <a:latin typeface="Calibri Light"/>
                <a:cs typeface="Calibri Light"/>
              </a:rPr>
              <a:t>Department </a:t>
            </a:r>
            <a:r>
              <a:rPr sz="2000" spc="95" dirty="0">
                <a:solidFill>
                  <a:srgbClr val="626F52"/>
                </a:solidFill>
                <a:latin typeface="Calibri Light"/>
                <a:cs typeface="Calibri Light"/>
              </a:rPr>
              <a:t>UIU</a:t>
            </a:r>
            <a:endParaRPr sz="20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Complexity</a:t>
            </a:r>
            <a:r>
              <a:rPr spc="-150" dirty="0"/>
              <a:t> </a:t>
            </a:r>
            <a:r>
              <a:rPr spc="-10" dirty="0"/>
              <a:t>Theory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8216" y="1157985"/>
            <a:ext cx="8430260" cy="437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varieties.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Some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easy,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hard.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5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What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makes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some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problems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computationally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hard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others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easy?</a:t>
            </a:r>
            <a:endParaRPr sz="1800">
              <a:latin typeface="Calibri"/>
              <a:cs typeface="Calibri"/>
            </a:endParaRPr>
          </a:p>
          <a:p>
            <a:pPr marL="311785" indent="-286385">
              <a:lnSpc>
                <a:spcPct val="100000"/>
              </a:lnSpc>
              <a:buFont typeface="Arial MT"/>
              <a:buChar char="•"/>
              <a:tabLst>
                <a:tab pos="311785" algn="l"/>
              </a:tabLst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central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question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complexity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theory.</a:t>
            </a:r>
            <a:endParaRPr sz="1800">
              <a:latin typeface="Calibri"/>
              <a:cs typeface="Calibri"/>
            </a:endParaRPr>
          </a:p>
          <a:p>
            <a:pPr marL="311785" indent="-286385">
              <a:lnSpc>
                <a:spcPct val="100000"/>
              </a:lnSpc>
              <a:buFont typeface="Arial MT"/>
              <a:buChar char="•"/>
              <a:tabLst>
                <a:tab pos="311785" algn="l"/>
              </a:tabLst>
            </a:pPr>
            <a:r>
              <a:rPr sz="1800" spc="-20" dirty="0">
                <a:latin typeface="Calibri"/>
                <a:cs typeface="Calibri"/>
              </a:rPr>
              <a:t>Remarkably,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don’t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though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intensively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researched</a:t>
            </a:r>
            <a:endParaRPr sz="1800">
              <a:latin typeface="Calibri"/>
              <a:cs typeface="Calibri"/>
            </a:endParaRPr>
          </a:p>
          <a:p>
            <a:pPr marL="3117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  <a:p>
            <a:pPr marL="3117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11785" algn="l"/>
              </a:tabLst>
            </a:pPr>
            <a:r>
              <a:rPr sz="1800" spc="-30" dirty="0">
                <a:latin typeface="Calibri"/>
                <a:cs typeface="Calibri"/>
              </a:rPr>
              <a:t>Later,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explore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fascinating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question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ramifications.</a:t>
            </a:r>
            <a:endParaRPr sz="1800">
              <a:latin typeface="Calibri"/>
              <a:cs typeface="Calibri"/>
            </a:endParaRPr>
          </a:p>
          <a:p>
            <a:pPr marL="25400" marR="508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Calibri"/>
                <a:cs typeface="Calibri"/>
              </a:rPr>
              <a:t>Motivation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Complexity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Theory: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Classify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according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degree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spc="-20" dirty="0">
                <a:latin typeface="Calibri"/>
                <a:cs typeface="Calibri"/>
              </a:rPr>
              <a:t>“computational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difficulty”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rigorous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certain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“hard”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hard.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Calibri"/>
                <a:cs typeface="Calibri"/>
              </a:rPr>
              <a:t>Example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easy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problem: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array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elements.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Example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hard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problem: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Scheduling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courses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satisfy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Computability</a:t>
            </a:r>
            <a:r>
              <a:rPr spc="-160" dirty="0"/>
              <a:t> </a:t>
            </a:r>
            <a:r>
              <a:rPr spc="-10" dirty="0"/>
              <a:t>Theory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4118" y="1038859"/>
            <a:ext cx="7577455" cy="423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579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problems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solved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computers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which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can’t?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1930’s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Gödel,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Turing,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Church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discovered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fundamental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mathematical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can’t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solved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“computer”.</a:t>
            </a:r>
            <a:endParaRPr sz="1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Ex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Determining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whether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mathematical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true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false!!</a:t>
            </a:r>
            <a:endParaRPr sz="1800">
              <a:latin typeface="Calibri"/>
              <a:cs typeface="Calibri"/>
            </a:endParaRPr>
          </a:p>
          <a:p>
            <a:pPr marL="297815" marR="321945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seems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natural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algorithm 	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task.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theoretical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proposed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solvable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unsolvable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0"/>
              </a:spcBef>
            </a:pPr>
            <a:endParaRPr sz="1800">
              <a:latin typeface="Calibri"/>
              <a:cs typeface="Calibri"/>
            </a:endParaRPr>
          </a:p>
          <a:p>
            <a:pPr marL="107314" marR="441959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Motivation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Computability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Theory: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Classify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solvable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unsolvable.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Automata</a:t>
            </a:r>
            <a:r>
              <a:rPr spc="-135" dirty="0"/>
              <a:t> </a:t>
            </a:r>
            <a:r>
              <a:rPr spc="-10" dirty="0"/>
              <a:t>Theory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28066" y="1264411"/>
            <a:ext cx="7957184" cy="382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24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Automata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Theory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deals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definitions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properties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“mathematical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computation”.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Finite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processing,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compilers,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hardware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design.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Calibri"/>
                <a:cs typeface="Calibri"/>
              </a:rPr>
              <a:t>Context-</a:t>
            </a:r>
            <a:r>
              <a:rPr sz="1800" dirty="0">
                <a:latin typeface="Calibri"/>
                <a:cs typeface="Calibri"/>
              </a:rPr>
              <a:t>Free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Grammars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Artificial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Intelligence.</a:t>
            </a:r>
            <a:endParaRPr sz="1800">
              <a:latin typeface="Calibri"/>
              <a:cs typeface="Calibri"/>
            </a:endParaRPr>
          </a:p>
          <a:p>
            <a:pPr marL="299085" marR="107314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Turing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simple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abstract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“real”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computer, </a:t>
            </a:r>
            <a:r>
              <a:rPr sz="1800" spc="-20" dirty="0">
                <a:latin typeface="Calibri"/>
                <a:cs typeface="Calibri"/>
              </a:rPr>
              <a:t>such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home.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1800">
              <a:latin typeface="Calibri"/>
              <a:cs typeface="Calibri"/>
            </a:endParaRPr>
          </a:p>
          <a:p>
            <a:pPr marL="203200" marR="11112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Motivation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Automata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Theory: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Determine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power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computational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or,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other.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3575" y="2702433"/>
            <a:ext cx="2581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Thank</a:t>
            </a:r>
            <a:r>
              <a:rPr sz="4800" spc="-110" dirty="0"/>
              <a:t> </a:t>
            </a:r>
            <a:r>
              <a:rPr sz="4800" spc="-25" dirty="0"/>
              <a:t>you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1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95"/>
              </a:spcBef>
            </a:pPr>
            <a:r>
              <a:rPr dirty="0"/>
              <a:t>Course</a:t>
            </a:r>
            <a:r>
              <a:rPr spc="-120" dirty="0"/>
              <a:t> </a:t>
            </a:r>
            <a:r>
              <a:rPr dirty="0"/>
              <a:t>Policy:</a:t>
            </a:r>
            <a:r>
              <a:rPr spc="-100" dirty="0"/>
              <a:t> </a:t>
            </a:r>
            <a:r>
              <a:rPr spc="-10" dirty="0"/>
              <a:t>Counseling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85317" y="1900504"/>
            <a:ext cx="325437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Email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counseling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Do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office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hour.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Bring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Reference</a:t>
            </a:r>
            <a:r>
              <a:rPr spc="-75" dirty="0"/>
              <a:t> </a:t>
            </a:r>
            <a:r>
              <a:rPr spc="-10" dirty="0"/>
              <a:t>Books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66064" y="1775840"/>
            <a:ext cx="8185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30480" indent="-2139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729" algn="l"/>
              </a:tabLst>
            </a:pPr>
            <a:r>
              <a:rPr sz="2400" dirty="0">
                <a:latin typeface="Calibri"/>
                <a:cs typeface="Calibri"/>
              </a:rPr>
              <a:t>Introduction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Theory,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Computation, 	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John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Hopcroft,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Rajeev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Motwani,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Jeffrey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Ullman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(3</a:t>
            </a:r>
            <a:r>
              <a:rPr sz="2400" spc="-30" baseline="24305" dirty="0">
                <a:latin typeface="Calibri"/>
                <a:cs typeface="Calibri"/>
              </a:rPr>
              <a:t>rd 	</a:t>
            </a:r>
            <a:r>
              <a:rPr sz="2400" spc="-10" dirty="0">
                <a:latin typeface="Calibri"/>
                <a:cs typeface="Calibri"/>
              </a:rPr>
              <a:t>edition)</a:t>
            </a:r>
            <a:endParaRPr sz="2400">
              <a:latin typeface="Calibri"/>
              <a:cs typeface="Calibri"/>
            </a:endParaRPr>
          </a:p>
          <a:p>
            <a:pPr marL="251460" indent="-213360">
              <a:lnSpc>
                <a:spcPct val="100000"/>
              </a:lnSpc>
              <a:buFont typeface="Arial MT"/>
              <a:buChar char="•"/>
              <a:tabLst>
                <a:tab pos="251460" algn="l"/>
              </a:tabLst>
            </a:pPr>
            <a:r>
              <a:rPr sz="2400" spc="-10" dirty="0">
                <a:latin typeface="Calibri"/>
                <a:cs typeface="Calibri"/>
              </a:rPr>
              <a:t>Introduction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(2nd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2006).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252729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Michael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Sipser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100" dirty="0"/>
              <a:t> </a:t>
            </a:r>
            <a:r>
              <a:rPr spc="-25" dirty="0"/>
              <a:t>TOC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039" y="1283589"/>
            <a:ext cx="8074659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 indent="-2139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2669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thinking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</a:t>
            </a:r>
            <a:endParaRPr sz="2400">
              <a:latin typeface="Calibri"/>
              <a:cs typeface="Calibri"/>
            </a:endParaRPr>
          </a:p>
          <a:p>
            <a:pPr marL="226695" indent="-213995">
              <a:lnSpc>
                <a:spcPct val="100000"/>
              </a:lnSpc>
              <a:buFont typeface="Arial MT"/>
              <a:buChar char="•"/>
              <a:tabLst>
                <a:tab pos="226695" algn="l"/>
              </a:tabLst>
            </a:pPr>
            <a:r>
              <a:rPr sz="2400" spc="-10" dirty="0">
                <a:latin typeface="Calibri"/>
                <a:cs typeface="Calibri"/>
              </a:rPr>
              <a:t>Very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AI</a:t>
            </a:r>
            <a:endParaRPr sz="2400">
              <a:latin typeface="Calibri"/>
              <a:cs typeface="Calibri"/>
            </a:endParaRPr>
          </a:p>
          <a:p>
            <a:pPr marL="226060" marR="549275" indent="-213995">
              <a:lnSpc>
                <a:spcPct val="100000"/>
              </a:lnSpc>
              <a:buFont typeface="Arial MT"/>
              <a:buChar char="•"/>
              <a:tabLst>
                <a:tab pos="227329" algn="l"/>
              </a:tabLst>
            </a:pPr>
            <a:r>
              <a:rPr sz="2400" dirty="0">
                <a:latin typeface="Calibri"/>
                <a:cs typeface="Calibri"/>
              </a:rPr>
              <a:t>Lays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abstract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 	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(H/W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S/W)</a:t>
            </a:r>
            <a:endParaRPr sz="2400">
              <a:latin typeface="Calibri"/>
              <a:cs typeface="Calibri"/>
            </a:endParaRPr>
          </a:p>
          <a:p>
            <a:pPr marL="226695" indent="-213995">
              <a:lnSpc>
                <a:spcPct val="100000"/>
              </a:lnSpc>
              <a:buFont typeface="Arial MT"/>
              <a:buChar char="•"/>
              <a:tabLst>
                <a:tab pos="226695" algn="l"/>
              </a:tabLst>
            </a:pP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solvable?</a:t>
            </a:r>
            <a:endParaRPr sz="2400">
              <a:latin typeface="Calibri"/>
              <a:cs typeface="Calibri"/>
            </a:endParaRPr>
          </a:p>
          <a:p>
            <a:pPr marL="969010" lvl="1" indent="-273050">
              <a:lnSpc>
                <a:spcPct val="100000"/>
              </a:lnSpc>
              <a:buSzPct val="95833"/>
              <a:buFont typeface="Wingdings"/>
              <a:buChar char=""/>
              <a:tabLst>
                <a:tab pos="969010" algn="l"/>
              </a:tabLst>
            </a:pPr>
            <a:r>
              <a:rPr sz="2400" dirty="0">
                <a:latin typeface="Calibri"/>
                <a:cs typeface="Calibri"/>
              </a:rPr>
              <a:t>Computability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Theory</a:t>
            </a:r>
            <a:endParaRPr sz="2400">
              <a:latin typeface="Calibri"/>
              <a:cs typeface="Calibri"/>
            </a:endParaRPr>
          </a:p>
          <a:p>
            <a:pPr marL="226060" marR="5080" indent="-213995">
              <a:lnSpc>
                <a:spcPct val="100000"/>
              </a:lnSpc>
              <a:buFont typeface="Arial MT"/>
              <a:buChar char="•"/>
              <a:tabLst>
                <a:tab pos="227329" algn="l"/>
              </a:tabLst>
            </a:pPr>
            <a:r>
              <a:rPr sz="2400" dirty="0">
                <a:latin typeface="Calibri"/>
                <a:cs typeface="Calibri"/>
              </a:rPr>
              <a:t>Provides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computational 	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hardware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8467" y="4558284"/>
            <a:ext cx="1224280" cy="652780"/>
          </a:xfrm>
          <a:prstGeom prst="rect">
            <a:avLst/>
          </a:prstGeom>
          <a:solidFill>
            <a:srgbClr val="E38312"/>
          </a:solidFill>
          <a:ln w="15239">
            <a:solidFill>
              <a:srgbClr val="A75F09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endParaRPr sz="13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350" spc="-10" dirty="0">
                <a:latin typeface="Calibri"/>
                <a:cs typeface="Calibri"/>
              </a:rPr>
              <a:t>Java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8408" y="4558284"/>
            <a:ext cx="1225550" cy="652780"/>
          </a:xfrm>
          <a:prstGeom prst="rect">
            <a:avLst/>
          </a:prstGeom>
          <a:solidFill>
            <a:srgbClr val="E38312"/>
          </a:solidFill>
          <a:ln w="15240">
            <a:solidFill>
              <a:srgbClr val="A75F09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endParaRPr sz="13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350" spc="-10" dirty="0">
                <a:latin typeface="Calibri"/>
                <a:cs typeface="Calibri"/>
              </a:rPr>
              <a:t>Machine </a:t>
            </a:r>
            <a:r>
              <a:rPr sz="1350" spc="-20" dirty="0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2239" y="4796028"/>
            <a:ext cx="2105025" cy="173990"/>
          </a:xfrm>
          <a:custGeom>
            <a:avLst/>
            <a:gdLst/>
            <a:ahLst/>
            <a:cxnLst/>
            <a:rect l="l" t="t" r="r" b="b"/>
            <a:pathLst>
              <a:path w="2105025" h="173989">
                <a:moveTo>
                  <a:pt x="1931289" y="0"/>
                </a:moveTo>
                <a:lnTo>
                  <a:pt x="1931289" y="173736"/>
                </a:lnTo>
                <a:lnTo>
                  <a:pt x="2047113" y="115824"/>
                </a:lnTo>
                <a:lnTo>
                  <a:pt x="1960245" y="115824"/>
                </a:lnTo>
                <a:lnTo>
                  <a:pt x="1960245" y="57912"/>
                </a:lnTo>
                <a:lnTo>
                  <a:pt x="2047113" y="57912"/>
                </a:lnTo>
                <a:lnTo>
                  <a:pt x="1931289" y="0"/>
                </a:lnTo>
                <a:close/>
              </a:path>
              <a:path w="2105025" h="173989">
                <a:moveTo>
                  <a:pt x="1931289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931289" y="115824"/>
                </a:lnTo>
                <a:lnTo>
                  <a:pt x="1931289" y="57912"/>
                </a:lnTo>
                <a:close/>
              </a:path>
              <a:path w="2105025" h="173989">
                <a:moveTo>
                  <a:pt x="2047113" y="57912"/>
                </a:moveTo>
                <a:lnTo>
                  <a:pt x="1960245" y="57912"/>
                </a:lnTo>
                <a:lnTo>
                  <a:pt x="1960245" y="115824"/>
                </a:lnTo>
                <a:lnTo>
                  <a:pt x="2047113" y="115824"/>
                </a:lnTo>
                <a:lnTo>
                  <a:pt x="2105025" y="86868"/>
                </a:lnTo>
                <a:lnTo>
                  <a:pt x="2047113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2498" y="5043042"/>
            <a:ext cx="6604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Compiler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Theory</a:t>
            </a:r>
            <a:r>
              <a:rPr spc="-3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Computation</a:t>
            </a:r>
            <a:r>
              <a:rPr spc="-15" dirty="0"/>
              <a:t> </a:t>
            </a:r>
            <a:r>
              <a:rPr spc="-10" dirty="0"/>
              <a:t>(TOC)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065" y="1200352"/>
            <a:ext cx="7035165" cy="3985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Theory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Computation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questions:</a:t>
            </a:r>
            <a:endParaRPr sz="2000">
              <a:latin typeface="Calibri"/>
              <a:cs typeface="Calibri"/>
            </a:endParaRPr>
          </a:p>
          <a:p>
            <a:pPr marL="224790" marR="5080" indent="-21272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27329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mathematical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properties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hardware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	</a:t>
            </a:r>
            <a:r>
              <a:rPr sz="2000" spc="-10" dirty="0">
                <a:latin typeface="Calibri"/>
                <a:cs typeface="Calibri"/>
              </a:rPr>
              <a:t>software?</a:t>
            </a:r>
            <a:endParaRPr sz="2000">
              <a:latin typeface="Calibri"/>
              <a:cs typeface="Calibri"/>
            </a:endParaRPr>
          </a:p>
          <a:p>
            <a:pPr marL="224790" marR="448945" indent="-212725">
              <a:lnSpc>
                <a:spcPct val="100000"/>
              </a:lnSpc>
              <a:buFont typeface="Arial MT"/>
              <a:buChar char="•"/>
              <a:tabLst>
                <a:tab pos="227329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algorithm?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give 	</a:t>
            </a:r>
            <a:r>
              <a:rPr sz="2000" dirty="0">
                <a:latin typeface="Calibri"/>
                <a:cs typeface="Calibri"/>
              </a:rPr>
              <a:t>rigorous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mathematical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definitions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notations?</a:t>
            </a:r>
            <a:endParaRPr sz="2000">
              <a:latin typeface="Calibri"/>
              <a:cs typeface="Calibri"/>
            </a:endParaRPr>
          </a:p>
          <a:p>
            <a:pPr marL="224790" marR="820419" indent="-212725">
              <a:lnSpc>
                <a:spcPct val="100000"/>
              </a:lnSpc>
              <a:buFont typeface="Arial MT"/>
              <a:buChar char="•"/>
              <a:tabLst>
                <a:tab pos="227329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limitations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computers?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everything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 	</a:t>
            </a:r>
            <a:r>
              <a:rPr sz="2000" spc="-10" dirty="0">
                <a:latin typeface="Calibri"/>
                <a:cs typeface="Calibri"/>
              </a:rPr>
              <a:t>computed?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2000" b="1" dirty="0">
                <a:latin typeface="Calibri"/>
                <a:cs typeface="Calibri"/>
              </a:rPr>
              <a:t>Our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main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purpose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determine:</a:t>
            </a:r>
            <a:endParaRPr sz="20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can’t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computed?</a:t>
            </a:r>
            <a:endParaRPr sz="20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How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quickly?</a:t>
            </a:r>
            <a:endParaRPr sz="20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memory?</a:t>
            </a:r>
            <a:endParaRPr sz="20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computational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1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/>
              <a:t>History</a:t>
            </a:r>
            <a:r>
              <a:rPr spc="-6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TOC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811" y="1411224"/>
            <a:ext cx="6819900" cy="38359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3768852"/>
            <a:ext cx="2683764" cy="25374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Alan</a:t>
            </a:r>
            <a:r>
              <a:rPr spc="-65" dirty="0"/>
              <a:t> </a:t>
            </a:r>
            <a:r>
              <a:rPr spc="-20" dirty="0"/>
              <a:t>Turing</a:t>
            </a:r>
            <a:r>
              <a:rPr spc="-4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10" dirty="0"/>
              <a:t>Facts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468" y="1036319"/>
            <a:ext cx="2746248" cy="25679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03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Turing</a:t>
            </a:r>
            <a:r>
              <a:rPr spc="-30" dirty="0"/>
              <a:t> </a:t>
            </a:r>
            <a:r>
              <a:rPr spc="-10" dirty="0"/>
              <a:t>(1912-</a:t>
            </a:r>
            <a:r>
              <a:rPr dirty="0"/>
              <a:t>1954)</a:t>
            </a:r>
            <a:r>
              <a:rPr spc="-2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one</a:t>
            </a:r>
            <a:r>
              <a:rPr spc="-2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founders</a:t>
            </a:r>
            <a:r>
              <a:rPr spc="-40" dirty="0"/>
              <a:t> </a:t>
            </a:r>
            <a:r>
              <a:rPr spc="-25" dirty="0"/>
              <a:t>of </a:t>
            </a:r>
            <a:r>
              <a:rPr spc="-10" dirty="0"/>
              <a:t>Computer</a:t>
            </a:r>
            <a:r>
              <a:rPr spc="-30" dirty="0"/>
              <a:t> </a:t>
            </a:r>
            <a:r>
              <a:rPr dirty="0"/>
              <a:t>Science</a:t>
            </a:r>
            <a:r>
              <a:rPr spc="-15" dirty="0"/>
              <a:t> </a:t>
            </a:r>
            <a:r>
              <a:rPr dirty="0"/>
              <a:t>(he</a:t>
            </a:r>
            <a:r>
              <a:rPr spc="-30" dirty="0"/>
              <a:t> </a:t>
            </a:r>
            <a:r>
              <a:rPr dirty="0"/>
              <a:t>was</a:t>
            </a:r>
            <a:r>
              <a:rPr spc="-30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10" dirty="0"/>
              <a:t>English Mathematician)</a:t>
            </a: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pc="-10" dirty="0"/>
              <a:t>Important</a:t>
            </a:r>
            <a:r>
              <a:rPr spc="-25" dirty="0"/>
              <a:t> </a:t>
            </a:r>
            <a:r>
              <a:rPr spc="-10" dirty="0"/>
              <a:t>facts:</a:t>
            </a: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Invented</a:t>
            </a:r>
            <a:r>
              <a:rPr spc="-80" dirty="0"/>
              <a:t> </a:t>
            </a:r>
            <a:r>
              <a:rPr spc="-10" dirty="0"/>
              <a:t>Turing</a:t>
            </a:r>
            <a:r>
              <a:rPr spc="-60" dirty="0"/>
              <a:t> </a:t>
            </a:r>
            <a:r>
              <a:rPr spc="-10" dirty="0"/>
              <a:t>machines</a:t>
            </a: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Invented</a:t>
            </a:r>
            <a:r>
              <a:rPr spc="-6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Turing</a:t>
            </a:r>
            <a:r>
              <a:rPr spc="-50" dirty="0"/>
              <a:t> </a:t>
            </a:r>
            <a:r>
              <a:rPr spc="-20" dirty="0"/>
              <a:t>Test</a:t>
            </a: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Broke</a:t>
            </a:r>
            <a:r>
              <a:rPr spc="-5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German</a:t>
            </a:r>
            <a:r>
              <a:rPr spc="-50" dirty="0"/>
              <a:t> </a:t>
            </a:r>
            <a:r>
              <a:rPr dirty="0"/>
              <a:t>Submarine</a:t>
            </a:r>
            <a:r>
              <a:rPr spc="-35" dirty="0"/>
              <a:t> </a:t>
            </a:r>
            <a:r>
              <a:rPr spc="-10" dirty="0"/>
              <a:t>transmission </a:t>
            </a:r>
            <a:r>
              <a:rPr dirty="0"/>
              <a:t>coding</a:t>
            </a:r>
            <a:r>
              <a:rPr spc="-50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10" dirty="0"/>
              <a:t>“Enigma”</a:t>
            </a: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/>
              <a:t>Prosecuted</a:t>
            </a:r>
            <a:r>
              <a:rPr spc="-50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being</a:t>
            </a:r>
            <a:r>
              <a:rPr spc="-40" dirty="0"/>
              <a:t> </a:t>
            </a:r>
            <a:r>
              <a:rPr spc="-25" dirty="0"/>
              <a:t>Gay</a:t>
            </a: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Committed</a:t>
            </a:r>
            <a:r>
              <a:rPr spc="-40" dirty="0"/>
              <a:t> </a:t>
            </a:r>
            <a:r>
              <a:rPr dirty="0"/>
              <a:t>suicide</a:t>
            </a:r>
            <a:r>
              <a:rPr spc="-35" dirty="0"/>
              <a:t> </a:t>
            </a:r>
            <a:r>
              <a:rPr dirty="0"/>
              <a:t>after</a:t>
            </a:r>
            <a:r>
              <a:rPr spc="-45" dirty="0"/>
              <a:t> </a:t>
            </a:r>
            <a:r>
              <a:rPr dirty="0"/>
              <a:t>being</a:t>
            </a:r>
            <a:r>
              <a:rPr spc="-35" dirty="0"/>
              <a:t> </a:t>
            </a:r>
            <a:r>
              <a:rPr spc="-10" dirty="0"/>
              <a:t>prosecuted.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30852" y="4588764"/>
            <a:ext cx="2438400" cy="154533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80" dirty="0"/>
              <a:t> </a:t>
            </a:r>
            <a:r>
              <a:rPr dirty="0"/>
              <a:t>this</a:t>
            </a:r>
            <a:r>
              <a:rPr spc="-70" dirty="0"/>
              <a:t> </a:t>
            </a:r>
            <a:r>
              <a:rPr spc="-10" dirty="0"/>
              <a:t>course?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74267" y="1396110"/>
            <a:ext cx="791654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9527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course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fundamental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capabilities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limitations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computers.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topics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science.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mathematical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hardware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software.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programming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languages,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compilers,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searching,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pattern </a:t>
            </a:r>
            <a:r>
              <a:rPr sz="1800" dirty="0">
                <a:latin typeface="Calibri"/>
                <a:cs typeface="Calibri"/>
              </a:rPr>
              <a:t>matching,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security,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artificial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intelligence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etc.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course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basics.</a:t>
            </a:r>
            <a:endParaRPr sz="1800" dirty="0">
              <a:latin typeface="Calibri"/>
              <a:cs typeface="Calibri"/>
            </a:endParaRPr>
          </a:p>
          <a:p>
            <a:pPr marL="299085" marR="19431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course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solving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skills.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Theory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teaches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lang="en-US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hink,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prove,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argue,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express,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abstract.</a:t>
            </a:r>
            <a:endParaRPr sz="1800" dirty="0">
              <a:latin typeface="Calibri"/>
              <a:cs typeface="Calibri"/>
            </a:endParaRPr>
          </a:p>
          <a:p>
            <a:pPr marL="299085" marR="108140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theory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simplifies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complex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abstract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simple mathematical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better.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course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rigorously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analyzing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capabilities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limitations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Central</a:t>
            </a:r>
            <a:r>
              <a:rPr spc="-65" dirty="0"/>
              <a:t> </a:t>
            </a:r>
            <a:r>
              <a:rPr dirty="0"/>
              <a:t>Areas</a:t>
            </a:r>
            <a:r>
              <a:rPr spc="-60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5" dirty="0"/>
              <a:t>TOC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75615" y="1194308"/>
            <a:ext cx="7795259" cy="297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Theory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central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areas: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Complexity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Theory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Computational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Theory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Automata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Theory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endParaRPr sz="180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They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question:</a:t>
            </a:r>
            <a:endParaRPr sz="1800">
              <a:latin typeface="Calibri"/>
              <a:cs typeface="Calibri"/>
            </a:endParaRPr>
          </a:p>
          <a:p>
            <a:pPr marL="115252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What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fundamental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capabilities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limitations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computers?</a:t>
            </a:r>
            <a:endParaRPr sz="1800">
              <a:latin typeface="Calibri"/>
              <a:cs typeface="Calibri"/>
            </a:endParaRPr>
          </a:p>
          <a:p>
            <a:pPr marL="238125" marR="508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alibri"/>
                <a:cs typeface="Calibri"/>
              </a:rPr>
              <a:t>Each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question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differently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answers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vary </a:t>
            </a:r>
            <a:r>
              <a:rPr sz="1800" dirty="0">
                <a:latin typeface="Calibri"/>
                <a:cs typeface="Calibri"/>
              </a:rPr>
              <a:t>according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821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MT</vt:lpstr>
      <vt:lpstr>Calibri</vt:lpstr>
      <vt:lpstr>Calibri Light</vt:lpstr>
      <vt:lpstr>Times New Roman</vt:lpstr>
      <vt:lpstr>Wingdings</vt:lpstr>
      <vt:lpstr>Office Theme</vt:lpstr>
      <vt:lpstr>PowerPoint Presentation</vt:lpstr>
      <vt:lpstr>Course Policy: Counseling</vt:lpstr>
      <vt:lpstr>Reference Books</vt:lpstr>
      <vt:lpstr>Why TOC</vt:lpstr>
      <vt:lpstr>Theory of Computation (TOC)</vt:lpstr>
      <vt:lpstr>History of TOC</vt:lpstr>
      <vt:lpstr>Alan Turing - Facts</vt:lpstr>
      <vt:lpstr>Why this course?</vt:lpstr>
      <vt:lpstr>Central Areas - TOC</vt:lpstr>
      <vt:lpstr>Complexity Theory</vt:lpstr>
      <vt:lpstr>Computability Theory</vt:lpstr>
      <vt:lpstr>Automata Theory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Theory of Computation</dc:title>
  <dc:creator>Asus</dc:creator>
  <cp:lastModifiedBy>Saifur Rahman</cp:lastModifiedBy>
  <cp:revision>1</cp:revision>
  <dcterms:created xsi:type="dcterms:W3CDTF">2025-02-22T06:24:02Z</dcterms:created>
  <dcterms:modified xsi:type="dcterms:W3CDTF">2025-02-22T06:31:37Z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2025-02-22T00:00:00Z</vt:filetime>
  </property>
  <property fmtid="{D5CDD505-2E9C-101B-9397-08002B2CF9AE}" pid="5" name="Producer">
    <vt:lpwstr>Microsoft® PowerPoint® 2013</vt:lpwstr>
  </property>
</Properties>
</file>