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4" r:id="rId37"/>
    <p:sldId id="313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6" r:id="rId49"/>
    <p:sldId id="325" r:id="rId50"/>
  </p:sldIdLst>
  <p:sldSz cx="9144000" cy="6858000" type="screen4x3"/>
  <p:notesSz cx="6946900" cy="9232900"/>
  <p:embeddedFontLst>
    <p:embeddedFont>
      <p:font typeface="Cambria" panose="02040503050406030204" pitchFamily="18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Gill Sans MT" panose="020B0502020104020203" pitchFamily="34" charset="0"/>
      <p:regular r:id="rId57"/>
      <p:bold r:id="rId58"/>
      <p:italic r:id="rId59"/>
      <p:boldItalic r:id="rId60"/>
    </p:embeddedFont>
    <p:embeddedFont>
      <p:font typeface="Quintessential" panose="020B0604020202020204" charset="0"/>
      <p:regular r:id="rId61"/>
    </p:embeddedFont>
    <p:embeddedFont>
      <p:font typeface="Tahoma" panose="020B0604030504040204" pitchFamily="3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gh8B77eTEF7+caI6hUllNe4TO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53FFD-588D-48D0-B204-56B38E638BEF}">
  <a:tblStyle styleId="{0A853FFD-588D-48D0-B204-56B38E638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02"/>
      </p:cViewPr>
      <p:guideLst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4:notes"/>
          <p:cNvSpPr txBox="1"/>
          <p:nvPr/>
        </p:nvSpPr>
        <p:spPr>
          <a:xfrm>
            <a:off x="3935413" y="876935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4:notes"/>
          <p:cNvSpPr txBox="1">
            <a:spLocks noGrp="1"/>
          </p:cNvSpPr>
          <p:nvPr>
            <p:ph type="body" idx="1"/>
          </p:nvPr>
        </p:nvSpPr>
        <p:spPr>
          <a:xfrm>
            <a:off x="695325" y="4386263"/>
            <a:ext cx="555625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B97BEA5-AE9F-7C6B-7472-D1180423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29F699FA-178B-393A-D079-085916D58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EE1330FD-291D-74CA-9611-4BEF30893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426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46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F18D3D3-550A-C6FF-05E2-C35D6A3FC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45D08D75-31A0-3659-1836-2838C06C4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01CE886-6132-4E01-436F-DABBA152B0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639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25DE6FEF-A6A0-BFC3-832A-174C7DC25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9BC7A6DD-F790-0143-0B41-344F4FA19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74EE9657-2F09-F7EB-D280-C6275BFD42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904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055E14CE-A550-B859-ED8A-2730E882F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3177EA17-1151-3D41-F8CE-29ED06EA8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9D4E2730-6DFC-8CBD-60DC-A1943F5CE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0052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579829A4-6DA2-A121-B2D8-F994B0D6B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636CF36-F29C-5CC4-C0C7-7F149A7F57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6B823476-0879-AE9A-AF4C-3EC94300A4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336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F941F86-C4BB-B40F-8A3E-7696F278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9C325B02-3345-C9E5-F549-891498447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EC43EE05-A435-A531-DDE9-270AACC372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592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21D3762-2A56-8B01-95C1-A2D612167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C0DA7719-FF4C-7A4D-7E52-945FE1B99F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C68C9F50-A04A-7B3B-0BB7-4004FE562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43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FFEFDB02-4956-F790-E4C8-7263C3E0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6C08A8D0-D00A-3FAA-1202-B923B2547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A359D0BD-97B4-E7E0-C39C-9BC63F56BA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3558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FB643B8-52F2-0457-DBD8-05AF7E960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77355F27-97AC-1DFC-2CD6-AB74468D2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BCFB849C-8FF5-B9EC-6A88-2CC6CE634D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453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1A837F09-E5D2-32E8-BC88-C051F251F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1F387283-1076-9685-323D-31A84A90F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9908BD92-8904-0135-D469-2FE0830800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54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0F044C1-9981-50CE-CE47-BD59281FA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F5CBB51F-4672-0546-5D00-6DA9B664D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3B76B49E-0F14-05AD-C498-56F98F7195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71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b33b41a2_1_1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31b33b41a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D850D7BC-C279-33D8-FDB5-BB242901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C99070CE-D3E3-FD63-2C40-9F5434231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0A870021-001F-FC49-291E-380582DD61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261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0F92F96-1BC7-D583-28DB-15553FCC8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7D21907B-70F4-3BEB-C40E-28C5B55B9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6D208B9A-1A44-3271-6815-960AE3FE5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2735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02C22B8A-61FA-03B5-7DDA-A50739AC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1EDFB5C-1883-A1D5-6824-46ABE79EC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E0182BE-C3C6-C0C6-D546-8620DE92CB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3777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C832-0525-2FB0-0F70-8A6B5E9F0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4C241A-8F68-B7E8-3F9B-25AC6E95F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F7E5B2-AC3A-47B6-09A1-64777F1BF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04167-C212-71AB-02C8-044EB54EFD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0042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CA889799-308E-EE52-95A2-2D8BCA0ED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B6D3B53D-24DD-1DD4-FED2-AEB4F5AB9D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BE174CE-6221-2971-E5F7-BB4492560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163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17C5ED10-3714-D9CD-3D8A-24AA6221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FE64E3C-CD89-9E75-19CF-24E7B391C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2DDD56FA-AB29-0B74-FDE1-34BAF9BE1F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3409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F6348645-9B1C-8401-1E79-20D5517B8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3827C543-BE19-1BF5-6C75-1857CFC48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714F2349-2526-C5F7-DEAC-0E430A2B0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5157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8B88A67-5C2E-AC86-C9C1-82D9BF50F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0A886320-AE34-F2B9-8032-64E112D132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DF86B980-09F4-E804-AB53-CD73ED5A6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7133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6B86A719-D2EB-ED02-AFF2-DD6225F57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829C0AE1-B780-B40F-E134-E439917F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A919DFF7-DE76-78FF-A421-BAB89D248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707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4CFD530-93DA-66EE-CBC9-02B906E9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>
            <a:extLst>
              <a:ext uri="{FF2B5EF4-FFF2-40B4-BE49-F238E27FC236}">
                <a16:creationId xmlns:a16="http://schemas.microsoft.com/office/drawing/2014/main" id="{A6296660-774A-CB96-70FB-CCC003742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:notes">
            <a:extLst>
              <a:ext uri="{FF2B5EF4-FFF2-40B4-BE49-F238E27FC236}">
                <a16:creationId xmlns:a16="http://schemas.microsoft.com/office/drawing/2014/main" id="{2B8F6F0B-1C24-3760-08C6-4EB723554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57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187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 rot="5400000">
            <a:off x="46482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 rot="5400000">
            <a:off x="457200" y="1524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marL="1371600" lvl="2" indent="-358139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734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/>
          <p:nvPr/>
        </p:nvSpPr>
        <p:spPr>
          <a:xfrm>
            <a:off x="4763" y="7620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4572000" y="7620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6964363" y="6518275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auckland.ac.nz/courses/compsci220s1t/lectures/lecturenotes/GG-lectures/BigOhexamples.pdf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1227809/why-is-processing-a-sorted-array-faster-than-processing-an-unsorted-array/11227902#11227902" TargetMode="External"/><Relationship Id="rId5" Type="http://schemas.openxmlformats.org/officeDocument/2006/relationships/hyperlink" Target="https://youtu.be/FEnwM-iDb2g" TargetMode="External"/><Relationship Id="rId4" Type="http://schemas.openxmlformats.org/officeDocument/2006/relationships/hyperlink" Target="http://www.cs.utsa.edu/~bylander/cs3233/big-oh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b33b41a2_0_0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Structure and Algorithms-II</a:t>
            </a:r>
            <a:endParaRPr dirty="0"/>
          </a:p>
        </p:txBody>
      </p:sp>
      <p:sp>
        <p:nvSpPr>
          <p:cNvPr id="77" name="Google Shape;77;g331b33b41a2_0_0"/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Analyzing Algorithms</a:t>
            </a:r>
            <a:endParaRPr lang="en-GB"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B0673FB7-2EB9-755E-C73F-D02A9758FB4E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Analyzing Algorithms</a:t>
            </a:r>
            <a:endParaRPr dirty="0"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ts val="2380"/>
            </a:pPr>
            <a:r>
              <a:rPr lang="en-US" dirty="0"/>
              <a:t>Asymptotic Notation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2380"/>
            </a:pPr>
            <a:r>
              <a:rPr lang="en-US" dirty="0"/>
              <a:t>Analyzing Runtime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341F7E0-E718-DEFF-1F3D-E1D1B001008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>
            <a:spLocks noGrp="1"/>
          </p:cNvSpPr>
          <p:nvPr>
            <p:ph type="title" idx="4294967295"/>
          </p:nvPr>
        </p:nvSpPr>
        <p:spPr>
          <a:xfrm>
            <a:off x="952500" y="152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Asymptotic Analysis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Google Shape;194;p15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304800" y="1295400"/>
                <a:ext cx="8077200" cy="5102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2380"/>
                  <a:buChar char="●"/>
                </a:pPr>
                <a:r>
                  <a:rPr lang="en-US" dirty="0"/>
                  <a:t>The term </a:t>
                </a:r>
                <a:r>
                  <a:rPr lang="en-US" dirty="0">
                    <a:solidFill>
                      <a:schemeClr val="accent1"/>
                    </a:solidFill>
                  </a:rPr>
                  <a:t>asymptotic</a:t>
                </a:r>
                <a:r>
                  <a:rPr lang="en-US" dirty="0"/>
                  <a:t> means </a:t>
                </a:r>
                <a:r>
                  <a:rPr lang="en-US" dirty="0">
                    <a:solidFill>
                      <a:schemeClr val="accent6"/>
                    </a:solidFill>
                  </a:rPr>
                  <a:t>approaching a value (e.g. infinity)</a:t>
                </a:r>
                <a:r>
                  <a:rPr lang="en-US" dirty="0"/>
                  <a:t>. </a:t>
                </a:r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Char char="●"/>
                </a:pPr>
                <a:r>
                  <a:rPr lang="en-US" dirty="0"/>
                  <a:t>If the max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cheaper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Font typeface="Times New Roman"/>
                  <a:buChar char="●"/>
                </a:pPr>
                <a:r>
                  <a:rPr lang="en-US" dirty="0"/>
                  <a:t>However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cheaper [Asymptotic]</a:t>
                </a:r>
              </a:p>
              <a:p>
                <a:pPr marL="800100" lvl="1" indent="-342900">
                  <a:lnSpc>
                    <a:spcPct val="150000"/>
                  </a:lnSpc>
                  <a:spcBef>
                    <a:spcPts val="0"/>
                  </a:spcBef>
                  <a:buSzPts val="2380"/>
                  <a:buFont typeface="Times New Roman"/>
                  <a:buChar char="●"/>
                </a:pPr>
                <a:r>
                  <a:rPr lang="en-US" dirty="0"/>
                  <a:t>Therefore, asymptotically,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4" name="Google Shape;194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04800" y="1295400"/>
                <a:ext cx="8077200" cy="5102225"/>
              </a:xfrm>
              <a:prstGeom prst="rect">
                <a:avLst/>
              </a:prstGeom>
              <a:blipFill>
                <a:blip r:embed="rId3"/>
                <a:stretch>
                  <a:fillRect l="-10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5">
            <a:extLst>
              <a:ext uri="{FF2B5EF4-FFF2-40B4-BE49-F238E27FC236}">
                <a16:creationId xmlns:a16="http://schemas.microsoft.com/office/drawing/2014/main" id="{1BE1BE40-196C-3A9E-EEF1-5658211E4FA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Asymptotic Analysis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Worst case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Provides an upper bound on running time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absolute guarantee of required resources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Average case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Provides the expected running time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Very useful, but treat with care: what is “average”?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Random (equally likely) inputs</a:t>
            </a:r>
            <a:endParaRPr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Real-life inputs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Best case</a:t>
            </a:r>
            <a:endParaRPr/>
          </a:p>
          <a:p>
            <a:pPr marL="742950" lvl="1" indent="-15620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21B4AC9-0735-2B53-9E0F-475D3A10111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Bound Notation</a:t>
            </a:r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We say InsertionSort’s run time is </a:t>
            </a:r>
            <a:r>
              <a:rPr lang="en-US" i="1">
                <a:solidFill>
                  <a:schemeClr val="dk2"/>
                </a:solidFill>
              </a:rPr>
              <a:t>O</a:t>
            </a:r>
            <a:r>
              <a:rPr lang="en-US">
                <a:solidFill>
                  <a:schemeClr val="dk2"/>
                </a:solidFill>
              </a:rPr>
              <a:t>(</a:t>
            </a:r>
            <a:r>
              <a:rPr lang="en-US" i="1">
                <a:solidFill>
                  <a:schemeClr val="dk2"/>
                </a:solidFill>
              </a:rPr>
              <a:t>n</a:t>
            </a:r>
            <a:r>
              <a:rPr lang="en-US" baseline="30000">
                <a:solidFill>
                  <a:schemeClr val="dk2"/>
                </a:solidFill>
              </a:rPr>
              <a:t>2</a:t>
            </a:r>
            <a:r>
              <a:rPr lang="en-US">
                <a:solidFill>
                  <a:schemeClr val="dk2"/>
                </a:solidFill>
              </a:rPr>
              <a:t>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Properly we should say run time is </a:t>
            </a:r>
            <a:r>
              <a:rPr lang="en-US" i="1"/>
              <a:t>in</a:t>
            </a:r>
            <a:r>
              <a:rPr lang="en-US"/>
              <a:t>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Read </a:t>
            </a:r>
            <a:r>
              <a:rPr lang="en-US" i="1"/>
              <a:t>O</a:t>
            </a:r>
            <a:r>
              <a:rPr lang="en-US"/>
              <a:t> as “Big-</a:t>
            </a:r>
            <a:r>
              <a:rPr lang="en-US" i="1"/>
              <a:t>O</a:t>
            </a:r>
            <a:r>
              <a:rPr lang="en-US"/>
              <a:t>” (you’ll also hear it as “order”)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In general a function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there exist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0 ≤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≤ </a:t>
            </a:r>
            <a:r>
              <a:rPr lang="en-US" i="1"/>
              <a:t>c</a:t>
            </a:r>
            <a:r>
              <a:rPr lang="en-US"/>
              <a:t> ⋅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for all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</a:t>
            </a:r>
            <a:endParaRPr i="1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Formally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= {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): ∃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0 ≤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≤ </a:t>
            </a:r>
            <a:r>
              <a:rPr lang="en-US" i="1"/>
              <a:t>c</a:t>
            </a:r>
            <a:r>
              <a:rPr lang="en-US"/>
              <a:t> ⋅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∀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 </a:t>
            </a:r>
            <a:r>
              <a:rPr lang="en-US"/>
              <a:t>}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9D5DE61-A640-5093-7DA2-41091AB58B6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18"/>
          <p:cNvCxnSpPr/>
          <p:nvPr/>
        </p:nvCxnSpPr>
        <p:spPr>
          <a:xfrm>
            <a:off x="1752600" y="14478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18"/>
          <p:cNvCxnSpPr/>
          <p:nvPr/>
        </p:nvCxnSpPr>
        <p:spPr>
          <a:xfrm>
            <a:off x="1752600" y="50292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18"/>
          <p:cNvSpPr txBox="1"/>
          <p:nvPr/>
        </p:nvSpPr>
        <p:spPr>
          <a:xfrm>
            <a:off x="838200" y="13716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629400" y="50292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15" name="Google Shape;215;p18"/>
          <p:cNvCxnSpPr/>
          <p:nvPr/>
        </p:nvCxnSpPr>
        <p:spPr>
          <a:xfrm rot="10800000">
            <a:off x="3200400" y="3200400"/>
            <a:ext cx="0" cy="18288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16" name="Google Shape;216;p18"/>
          <p:cNvSpPr txBox="1"/>
          <p:nvPr/>
        </p:nvSpPr>
        <p:spPr>
          <a:xfrm>
            <a:off x="2819400" y="50133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1752600" y="2362200"/>
            <a:ext cx="5486400" cy="1841500"/>
          </a:xfrm>
          <a:custGeom>
            <a:avLst/>
            <a:gdLst/>
            <a:ahLst/>
            <a:cxnLst/>
            <a:rect l="l" t="t" r="r" b="b"/>
            <a:pathLst>
              <a:path w="3456" h="1160" extrusionOk="0">
                <a:moveTo>
                  <a:pt x="0" y="816"/>
                </a:moveTo>
                <a:cubicBezTo>
                  <a:pt x="56" y="696"/>
                  <a:pt x="112" y="576"/>
                  <a:pt x="192" y="624"/>
                </a:cubicBezTo>
                <a:cubicBezTo>
                  <a:pt x="272" y="672"/>
                  <a:pt x="400" y="1160"/>
                  <a:pt x="480" y="1104"/>
                </a:cubicBezTo>
                <a:cubicBezTo>
                  <a:pt x="560" y="1048"/>
                  <a:pt x="584" y="360"/>
                  <a:pt x="672" y="288"/>
                </a:cubicBezTo>
                <a:cubicBezTo>
                  <a:pt x="760" y="216"/>
                  <a:pt x="864" y="560"/>
                  <a:pt x="1008" y="672"/>
                </a:cubicBezTo>
                <a:cubicBezTo>
                  <a:pt x="1152" y="784"/>
                  <a:pt x="1128" y="1072"/>
                  <a:pt x="1536" y="960"/>
                </a:cubicBezTo>
                <a:cubicBezTo>
                  <a:pt x="1944" y="848"/>
                  <a:pt x="3136" y="160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1752600" y="14478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6934200" y="2422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6858000" y="1066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Bound Notation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450850" y="5562600"/>
            <a:ext cx="791368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upper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17AF8AE-D1E6-0033-57BE-31ED212258D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</a:t>
            </a:r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●"/>
            </a:pPr>
            <a:r>
              <a:rPr lang="en-US" sz="3200">
                <a:solidFill>
                  <a:srgbClr val="0000FF"/>
                </a:solidFill>
              </a:rPr>
              <a:t>Proof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The run-time is an</a:t>
            </a:r>
            <a:r>
              <a:rPr lang="en-US" sz="2600" baseline="30000"/>
              <a:t>2</a:t>
            </a:r>
            <a:r>
              <a:rPr lang="en-US" sz="2600"/>
              <a:t> + bn + c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 sz="2400"/>
              <a:t>If any of  a, b, and c are less than 0, replace the constant with its absolute value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</a:t>
            </a:r>
            <a:r>
              <a:rPr lang="en-US" baseline="30000"/>
              <a:t>2</a:t>
            </a:r>
            <a:r>
              <a:rPr lang="en-US"/>
              <a:t> + bn + c 	≤ (a + b + c)n</a:t>
            </a:r>
            <a:r>
              <a:rPr lang="en-US" baseline="30000"/>
              <a:t>2</a:t>
            </a:r>
            <a:r>
              <a:rPr lang="en-US"/>
              <a:t> + (a + b + c)n + (a + b + c)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	≤ 3(a + b + c)n</a:t>
            </a:r>
            <a:r>
              <a:rPr lang="en-US" baseline="30000"/>
              <a:t>2</a:t>
            </a:r>
            <a:r>
              <a:rPr lang="en-US"/>
              <a:t> for n ≥ 1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Let c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/>
              <a:t> = 3(a + b + c) and let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/>
              <a:t> = 1. Then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    an</a:t>
            </a:r>
            <a:r>
              <a:rPr lang="en-US" baseline="30000"/>
              <a:t>2</a:t>
            </a:r>
            <a:r>
              <a:rPr lang="en-US"/>
              <a:t> + bn + c 	≤ c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/>
              <a:t> n</a:t>
            </a:r>
            <a:r>
              <a:rPr lang="en-US" baseline="30000"/>
              <a:t>2   </a:t>
            </a:r>
            <a:r>
              <a:rPr lang="en-US"/>
              <a:t>for n ≥ 1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Thus an</a:t>
            </a:r>
            <a:r>
              <a:rPr lang="en-US" baseline="30000"/>
              <a:t>2</a:t>
            </a:r>
            <a:r>
              <a:rPr lang="en-US"/>
              <a:t> + bn + c 	=  O(n</a:t>
            </a:r>
            <a:r>
              <a:rPr lang="en-US" baseline="30000"/>
              <a:t>2</a:t>
            </a:r>
            <a:r>
              <a:rPr lang="en-US"/>
              <a:t>).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720"/>
              <a:buChar char="●"/>
            </a:pPr>
            <a:r>
              <a:rPr lang="en-US" sz="3200">
                <a:solidFill>
                  <a:srgbClr val="0000FF"/>
                </a:solidFill>
              </a:rPr>
              <a:t>Question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Is InsertionSort </a:t>
            </a:r>
            <a:r>
              <a:rPr lang="en-US" sz="2600" i="1"/>
              <a:t>O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 baseline="30000"/>
              <a:t>3</a:t>
            </a:r>
            <a:r>
              <a:rPr lang="en-US" sz="2600"/>
              <a:t>) 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Is InsertionSort </a:t>
            </a:r>
            <a:r>
              <a:rPr lang="en-US" sz="2600" i="1"/>
              <a:t>O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?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3FCBBEDC-EE91-BCCB-2C78-7E802C31C0C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Bound Notation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We say </a:t>
            </a:r>
            <a:r>
              <a:rPr lang="en-US" dirty="0" err="1"/>
              <a:t>InsertionSort’s</a:t>
            </a:r>
            <a:r>
              <a:rPr lang="en-US" dirty="0"/>
              <a:t> run time is Ω(n)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In general a function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Ω(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if ∃ positive constants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/>
              <a:t> </a:t>
            </a:r>
            <a:r>
              <a:rPr lang="en-US" dirty="0"/>
              <a:t>such that 0 ≤ </a:t>
            </a:r>
            <a:r>
              <a:rPr lang="en-US" i="1" dirty="0" err="1"/>
              <a:t>c⋅g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≤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 ∀ </a:t>
            </a:r>
            <a:r>
              <a:rPr lang="en-US" i="1" dirty="0"/>
              <a:t>n</a:t>
            </a:r>
            <a:r>
              <a:rPr lang="en-US" dirty="0"/>
              <a:t> ≥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endParaRPr i="1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/>
              <a:t>Proof: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Suppose run time is an + b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 dirty="0"/>
              <a:t>Assume a and b are positive</a:t>
            </a:r>
            <a:endParaRPr dirty="0"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an ≤ an + b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FBEDCA-15A3-6093-13BF-EB1DFFA0532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21"/>
          <p:cNvCxnSpPr/>
          <p:nvPr/>
        </p:nvCxnSpPr>
        <p:spPr>
          <a:xfrm>
            <a:off x="1600200" y="15240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21"/>
          <p:cNvCxnSpPr/>
          <p:nvPr/>
        </p:nvCxnSpPr>
        <p:spPr>
          <a:xfrm>
            <a:off x="1600200" y="51054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21"/>
          <p:cNvSpPr txBox="1"/>
          <p:nvPr/>
        </p:nvSpPr>
        <p:spPr>
          <a:xfrm>
            <a:off x="685800" y="14478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6477000" y="51054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43" name="Google Shape;243;p21"/>
          <p:cNvCxnSpPr/>
          <p:nvPr/>
        </p:nvCxnSpPr>
        <p:spPr>
          <a:xfrm rot="10800000">
            <a:off x="3048000" y="4267200"/>
            <a:ext cx="0" cy="8382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44" name="Google Shape;244;p21"/>
          <p:cNvSpPr txBox="1"/>
          <p:nvPr/>
        </p:nvSpPr>
        <p:spPr>
          <a:xfrm>
            <a:off x="2667000" y="5089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600200" y="24384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781800" y="2498725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6705600" y="11430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1828800" y="1447800"/>
            <a:ext cx="5105400" cy="3657600"/>
          </a:xfrm>
          <a:custGeom>
            <a:avLst/>
            <a:gdLst/>
            <a:ahLst/>
            <a:cxnLst/>
            <a:rect l="l" t="t" r="r" b="b"/>
            <a:pathLst>
              <a:path w="3216" h="2304" extrusionOk="0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Bound Notation</a:t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450850" y="5562600"/>
            <a:ext cx="7859713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lower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A0B07C2-C730-777F-892B-72E73CFC198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Tight Bound</a:t>
            </a:r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 sz="2600"/>
              <a:t>A function </a:t>
            </a:r>
            <a:r>
              <a:rPr lang="en-US" sz="2600" i="1"/>
              <a:t>f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is Θ(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)) if ∃ positive constants </a:t>
            </a:r>
            <a:r>
              <a:rPr lang="en-US" sz="2600" i="1"/>
              <a:t>c</a:t>
            </a:r>
            <a:r>
              <a:rPr lang="en-US" sz="2600" baseline="-25000"/>
              <a:t>1</a:t>
            </a:r>
            <a:r>
              <a:rPr lang="en-US" sz="2600"/>
              <a:t>, </a:t>
            </a:r>
            <a:r>
              <a:rPr lang="en-US" sz="2600" i="1"/>
              <a:t>c</a:t>
            </a:r>
            <a:r>
              <a:rPr lang="en-US" sz="2600" baseline="-25000"/>
              <a:t>2</a:t>
            </a:r>
            <a:r>
              <a:rPr lang="en-US" sz="2600"/>
              <a:t>, and </a:t>
            </a:r>
            <a:r>
              <a:rPr lang="en-US" sz="2600" i="1"/>
              <a:t>n</a:t>
            </a:r>
            <a:r>
              <a:rPr lang="en-US" sz="2600" baseline="-25000"/>
              <a:t>0</a:t>
            </a:r>
            <a:r>
              <a:rPr lang="en-US" sz="2600"/>
              <a:t> such that </a:t>
            </a:r>
            <a:br>
              <a:rPr lang="en-US" sz="2600"/>
            </a:br>
            <a:r>
              <a:rPr lang="en-US" sz="2600"/>
              <a:t>	</a:t>
            </a:r>
            <a:br>
              <a:rPr lang="en-US" sz="2600"/>
            </a:br>
            <a:r>
              <a:rPr lang="en-US" sz="2600"/>
              <a:t>	 0 ≤</a:t>
            </a:r>
            <a:r>
              <a:rPr lang="en-US"/>
              <a:t> </a:t>
            </a:r>
            <a:r>
              <a:rPr lang="en-US" sz="2600" i="1"/>
              <a:t>c</a:t>
            </a:r>
            <a:r>
              <a:rPr lang="en-US" sz="2600" baseline="-25000"/>
              <a:t>1</a:t>
            </a:r>
            <a:r>
              <a:rPr lang="en-US" sz="2600"/>
              <a:t> 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≤ </a:t>
            </a:r>
            <a:r>
              <a:rPr lang="en-US" sz="2600" i="1"/>
              <a:t>f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≤ </a:t>
            </a:r>
            <a:r>
              <a:rPr lang="en-US" sz="2600" i="1"/>
              <a:t>c</a:t>
            </a:r>
            <a:r>
              <a:rPr lang="en-US" sz="2600" baseline="-25000"/>
              <a:t>2</a:t>
            </a:r>
            <a:r>
              <a:rPr lang="en-US" sz="2600"/>
              <a:t> </a:t>
            </a:r>
            <a:r>
              <a:rPr lang="en-US" sz="2600" i="1"/>
              <a:t>g</a:t>
            </a:r>
            <a:r>
              <a:rPr lang="en-US" sz="2600"/>
              <a:t>(</a:t>
            </a:r>
            <a:r>
              <a:rPr lang="en-US" sz="2600" i="1"/>
              <a:t>n</a:t>
            </a:r>
            <a:r>
              <a:rPr lang="en-US" sz="2600"/>
              <a:t>) ∀ </a:t>
            </a:r>
            <a:r>
              <a:rPr lang="en-US" sz="2600" i="1"/>
              <a:t>n</a:t>
            </a:r>
            <a:r>
              <a:rPr lang="en-US" sz="2600"/>
              <a:t> ≥ </a:t>
            </a:r>
            <a:r>
              <a:rPr lang="en-US" sz="2600" i="1"/>
              <a:t>n</a:t>
            </a:r>
            <a:r>
              <a:rPr lang="en-US" sz="2600" baseline="-25000"/>
              <a:t>0</a:t>
            </a:r>
            <a:endParaRPr sz="2600"/>
          </a:p>
          <a:p>
            <a:pPr marL="342900" lvl="0" indent="-202565" algn="l" rtl="0">
              <a:spcBef>
                <a:spcPts val="520"/>
              </a:spcBef>
              <a:spcAft>
                <a:spcPts val="0"/>
              </a:spcAft>
              <a:buSzPts val="2210"/>
              <a:buNone/>
            </a:pPr>
            <a:endParaRPr sz="26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Theorem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Θ(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iff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both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and Ω(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Proof: 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EEF92A0-DD16-DB6C-5D98-38A76F07D32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23"/>
          <p:cNvCxnSpPr/>
          <p:nvPr/>
        </p:nvCxnSpPr>
        <p:spPr>
          <a:xfrm>
            <a:off x="1676400" y="1905000"/>
            <a:ext cx="0" cy="3581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3"/>
          <p:cNvCxnSpPr/>
          <p:nvPr/>
        </p:nvCxnSpPr>
        <p:spPr>
          <a:xfrm>
            <a:off x="1676400" y="5486400"/>
            <a:ext cx="5410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3" name="Google Shape;263;p23"/>
          <p:cNvSpPr txBox="1"/>
          <p:nvPr/>
        </p:nvSpPr>
        <p:spPr>
          <a:xfrm>
            <a:off x="762000" y="18288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6553200" y="54864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65" name="Google Shape;265;p23"/>
          <p:cNvCxnSpPr/>
          <p:nvPr/>
        </p:nvCxnSpPr>
        <p:spPr>
          <a:xfrm rot="10800000">
            <a:off x="3124200" y="3276600"/>
            <a:ext cx="0" cy="220980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66" name="Google Shape;266;p23"/>
          <p:cNvSpPr txBox="1"/>
          <p:nvPr/>
        </p:nvSpPr>
        <p:spPr>
          <a:xfrm>
            <a:off x="2743200" y="5470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1676400" y="2819400"/>
            <a:ext cx="5486400" cy="2438400"/>
          </a:xfrm>
          <a:custGeom>
            <a:avLst/>
            <a:gdLst/>
            <a:ahLst/>
            <a:cxnLst/>
            <a:rect l="l" t="t" r="r" b="b"/>
            <a:pathLst>
              <a:path w="3456" h="1536" extrusionOk="0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6858000" y="2879725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69" name="Google Shape;269;p23"/>
          <p:cNvSpPr txBox="1"/>
          <p:nvPr/>
        </p:nvSpPr>
        <p:spPr>
          <a:xfrm>
            <a:off x="6781800" y="15240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1905000" y="1828800"/>
            <a:ext cx="5105400" cy="3657600"/>
          </a:xfrm>
          <a:custGeom>
            <a:avLst/>
            <a:gdLst/>
            <a:ahLst/>
            <a:cxnLst/>
            <a:rect l="l" t="t" r="r" b="b"/>
            <a:pathLst>
              <a:path w="3216" h="2304" extrusionOk="0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1676400" y="1219200"/>
            <a:ext cx="4876800" cy="4267200"/>
          </a:xfrm>
          <a:custGeom>
            <a:avLst/>
            <a:gdLst/>
            <a:ahLst/>
            <a:cxnLst/>
            <a:rect l="l" t="t" r="r" b="b"/>
            <a:pathLst>
              <a:path w="3072" h="2688" extrusionOk="0">
                <a:moveTo>
                  <a:pt x="0" y="2688"/>
                </a:moveTo>
                <a:cubicBezTo>
                  <a:pt x="168" y="2488"/>
                  <a:pt x="336" y="2288"/>
                  <a:pt x="480" y="2064"/>
                </a:cubicBezTo>
                <a:cubicBezTo>
                  <a:pt x="624" y="1840"/>
                  <a:pt x="728" y="1552"/>
                  <a:pt x="864" y="1344"/>
                </a:cubicBezTo>
                <a:cubicBezTo>
                  <a:pt x="1000" y="1136"/>
                  <a:pt x="928" y="1040"/>
                  <a:pt x="1296" y="816"/>
                </a:cubicBezTo>
                <a:cubicBezTo>
                  <a:pt x="1664" y="592"/>
                  <a:pt x="2368" y="296"/>
                  <a:pt x="3072" y="0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6400800" y="1066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1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Tight Bound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450850" y="5911850"/>
            <a:ext cx="7710488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2600" b="1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tight bound</a:t>
            </a:r>
            <a:r>
              <a:rPr lang="en-US"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8103183-ED73-853C-DF48-95FBEB4049E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Course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 dirty="0">
                <a:solidFill>
                  <a:srgbClr val="0000CC"/>
                </a:solidFill>
              </a:rPr>
              <a:t>Purpose: a rigorous introduction to the design and analysis of algorithms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Not a programming course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Not a math course, either</a:t>
            </a:r>
            <a:endParaRPr dirty="0"/>
          </a:p>
          <a:p>
            <a:pPr marL="342900" lvl="0" indent="-191770" algn="l" rtl="0"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 dirty="0">
              <a:solidFill>
                <a:schemeClr val="accent1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 dirty="0">
                <a:solidFill>
                  <a:srgbClr val="0000CC"/>
                </a:solidFill>
              </a:rPr>
              <a:t>Textbook: </a:t>
            </a:r>
            <a:r>
              <a:rPr lang="en-US" i="1" dirty="0">
                <a:solidFill>
                  <a:srgbClr val="0000CC"/>
                </a:solidFill>
              </a:rPr>
              <a:t>Introduction to Algorithms </a:t>
            </a:r>
            <a:r>
              <a:rPr lang="en-US" dirty="0">
                <a:solidFill>
                  <a:srgbClr val="0000CC"/>
                </a:solidFill>
              </a:rPr>
              <a:t>(3</a:t>
            </a:r>
            <a:r>
              <a:rPr lang="en-US" baseline="30000" dirty="0">
                <a:solidFill>
                  <a:srgbClr val="0000CC"/>
                </a:solidFill>
              </a:rPr>
              <a:t>rd</a:t>
            </a:r>
            <a:r>
              <a:rPr lang="en-US" dirty="0">
                <a:solidFill>
                  <a:srgbClr val="0000CC"/>
                </a:solidFill>
              </a:rPr>
              <a:t> edition)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Font typeface="Times New Roman"/>
              <a:buNone/>
            </a:pPr>
            <a:r>
              <a:rPr lang="en-US" dirty="0">
                <a:solidFill>
                  <a:srgbClr val="0000CC"/>
                </a:solidFill>
              </a:rPr>
              <a:t>		</a:t>
            </a:r>
            <a:r>
              <a:rPr lang="en-US" dirty="0" err="1">
                <a:solidFill>
                  <a:srgbClr val="0000CC"/>
                </a:solidFill>
              </a:rPr>
              <a:t>Cormen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en-US" dirty="0" err="1">
                <a:solidFill>
                  <a:srgbClr val="0000CC"/>
                </a:solidFill>
              </a:rPr>
              <a:t>Leiserson</a:t>
            </a:r>
            <a:r>
              <a:rPr lang="en-US" dirty="0">
                <a:solidFill>
                  <a:srgbClr val="0000CC"/>
                </a:solidFill>
              </a:rPr>
              <a:t>, Rivest, and Stein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 dirty="0"/>
              <a:t>An excellent reference you should own </a:t>
            </a:r>
            <a:endParaRPr dirty="0"/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4397375"/>
            <a:ext cx="1762125" cy="20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F9DC602F-7E29-42AA-F45B-882E60220C2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body" idx="4294967295"/>
          </p:nvPr>
        </p:nvSpPr>
        <p:spPr>
          <a:xfrm>
            <a:off x="685800" y="1179513"/>
            <a:ext cx="7772400" cy="14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b="1" dirty="0">
                <a:solidFill>
                  <a:schemeClr val="dk2"/>
                </a:solidFill>
              </a:rPr>
              <a:t>For large input sizes, constant terms are insignificant</a:t>
            </a:r>
            <a:endParaRPr sz="20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Program </a:t>
            </a:r>
            <a:r>
              <a:rPr lang="en-US" sz="2400" i="1" dirty="0"/>
              <a:t>A</a:t>
            </a:r>
            <a:r>
              <a:rPr lang="en-US" sz="2400" dirty="0"/>
              <a:t> with running time </a:t>
            </a:r>
            <a:r>
              <a:rPr lang="en-US" sz="2400" i="1" dirty="0"/>
              <a:t>T</a:t>
            </a:r>
            <a:r>
              <a:rPr lang="en-US" sz="2400" i="1" baseline="-25000" dirty="0"/>
              <a:t>A</a:t>
            </a:r>
            <a:r>
              <a:rPr lang="en-US" sz="2400" dirty="0"/>
              <a:t>(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dirty="0"/>
              <a:t>)= 100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endParaRPr sz="2400"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 dirty="0"/>
              <a:t>	Program </a:t>
            </a:r>
            <a:r>
              <a:rPr lang="en-US" sz="2400" i="1" dirty="0"/>
              <a:t>B</a:t>
            </a:r>
            <a:r>
              <a:rPr lang="en-US" sz="2400" dirty="0"/>
              <a:t> with running time </a:t>
            </a:r>
            <a:r>
              <a:rPr lang="en-US" sz="2400" i="1" dirty="0"/>
              <a:t>T</a:t>
            </a:r>
            <a:r>
              <a:rPr lang="en-US" sz="2400" i="1" baseline="-25000" dirty="0"/>
              <a:t>B</a:t>
            </a:r>
            <a:r>
              <a:rPr lang="en-US" sz="2400" dirty="0"/>
              <a:t>(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dirty="0"/>
              <a:t>)= 2</a:t>
            </a:r>
            <a:r>
              <a:rPr lang="en-US" sz="2400" dirty="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 baseline="30000" dirty="0"/>
              <a:t>2</a:t>
            </a:r>
            <a:endParaRPr dirty="0"/>
          </a:p>
        </p:txBody>
      </p:sp>
      <p:sp>
        <p:nvSpPr>
          <p:cNvPr id="295" name="Google Shape;295;p24"/>
          <p:cNvSpPr/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i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Complexity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A65780-A5AF-88EF-6C8A-77E7CEE9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" y="2667000"/>
            <a:ext cx="8364117" cy="3639058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62531BED-66D5-6219-767D-77E29005A31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02" name="Google Shape;302;p25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02" name="Google Shape;302;p2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3F36632F-2175-89E0-1624-142AA8D2423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09" name="Google Shape;309;p26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09" name="Google Shape;309;p26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20F33690-9806-3D4F-4DAC-4C8FE05E3043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16" name="Google Shape;316;p27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16" name="Google Shape;316;p2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EC07721E-46B9-EA0D-5175-B5E520F5F173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22" name="Google Shape;322;p2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1770" algn="l" rtl="0"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/>
          </a:p>
        </p:txBody>
      </p:sp>
      <p:graphicFrame>
        <p:nvGraphicFramePr>
          <p:cNvPr id="323" name="Google Shape;323;p28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29600" imgH="4797425" progId="Excel.Chart.8">
                  <p:embed/>
                </p:oleObj>
              </mc:Choice>
              <mc:Fallback>
                <p:oleObj r:id="rId3" imgW="8229600" imgH="4797425" progId="Excel.Chart.8">
                  <p:embed/>
                  <p:pic>
                    <p:nvPicPr>
                      <p:cNvPr id="323" name="Google Shape;323;p2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8D410716-587F-66E1-4D2D-E6BE45B133B4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graphicFrame>
        <p:nvGraphicFramePr>
          <p:cNvPr id="329" name="Google Shape;329;p29"/>
          <p:cNvGraphicFramePr/>
          <p:nvPr/>
        </p:nvGraphicFramePr>
        <p:xfrm>
          <a:off x="228600" y="1204913"/>
          <a:ext cx="6858000" cy="500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58000" imgH="5002212" progId="Excel.Chart.8">
                  <p:embed/>
                </p:oleObj>
              </mc:Choice>
              <mc:Fallback>
                <p:oleObj r:id="rId3" imgW="6858000" imgH="5002212" progId="Excel.Chart.8">
                  <p:embed/>
                  <p:pic>
                    <p:nvPicPr>
                      <p:cNvPr id="329" name="Google Shape;329;p2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28600" y="1204913"/>
                        <a:ext cx="6858000" cy="500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" name="Google Shape;330;p29"/>
          <p:cNvGrpSpPr/>
          <p:nvPr/>
        </p:nvGrpSpPr>
        <p:grpSpPr>
          <a:xfrm>
            <a:off x="7162800" y="1600200"/>
            <a:ext cx="1828800" cy="1901825"/>
            <a:chOff x="4512" y="1778"/>
            <a:chExt cx="1152" cy="1198"/>
          </a:xfrm>
        </p:grpSpPr>
        <p:sp>
          <p:nvSpPr>
            <p:cNvPr id="331" name="Google Shape;331;p29"/>
            <p:cNvSpPr/>
            <p:nvPr/>
          </p:nvSpPr>
          <p:spPr>
            <a:xfrm>
              <a:off x="4512" y="1778"/>
              <a:ext cx="1152" cy="119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2" name="Google Shape;332;p29"/>
            <p:cNvCxnSpPr/>
            <p:nvPr/>
          </p:nvCxnSpPr>
          <p:spPr>
            <a:xfrm>
              <a:off x="4576" y="1882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29"/>
            <p:cNvSpPr/>
            <p:nvPr/>
          </p:nvSpPr>
          <p:spPr>
            <a:xfrm>
              <a:off x="4666" y="1853"/>
              <a:ext cx="54" cy="57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7" y="0"/>
                  </a:moveTo>
                  <a:lnTo>
                    <a:pt x="54" y="28"/>
                  </a:lnTo>
                  <a:lnTo>
                    <a:pt x="27" y="55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w="1427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846" y="1796"/>
              <a:ext cx="383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5" name="Google Shape;335;p29"/>
            <p:cNvCxnSpPr/>
            <p:nvPr/>
          </p:nvCxnSpPr>
          <p:spPr>
            <a:xfrm>
              <a:off x="4576" y="2464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29"/>
            <p:cNvSpPr/>
            <p:nvPr/>
          </p:nvSpPr>
          <p:spPr>
            <a:xfrm>
              <a:off x="4671" y="2436"/>
              <a:ext cx="45" cy="48"/>
            </a:xfrm>
            <a:prstGeom prst="rect">
              <a:avLst/>
            </a:prstGeom>
            <a:solidFill>
              <a:srgbClr val="FF00FF"/>
            </a:solidFill>
            <a:ln w="14275" cap="flat" cmpd="sng">
              <a:solidFill>
                <a:srgbClr val="FF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846" y="1995"/>
              <a:ext cx="657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log(n) 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29"/>
            <p:cNvCxnSpPr/>
            <p:nvPr/>
          </p:nvCxnSpPr>
          <p:spPr>
            <a:xfrm>
              <a:off x="4576" y="2659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29"/>
            <p:cNvSpPr/>
            <p:nvPr/>
          </p:nvSpPr>
          <p:spPr>
            <a:xfrm>
              <a:off x="4666" y="2632"/>
              <a:ext cx="54" cy="56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27" y="0"/>
                  </a:moveTo>
                  <a:lnTo>
                    <a:pt x="54" y="55"/>
                  </a:lnTo>
                  <a:lnTo>
                    <a:pt x="0" y="5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00"/>
            </a:solidFill>
            <a:ln w="1427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846" y="2193"/>
              <a:ext cx="724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 log(n)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29"/>
            <p:cNvCxnSpPr/>
            <p:nvPr/>
          </p:nvCxnSpPr>
          <p:spPr>
            <a:xfrm>
              <a:off x="4576" y="2080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2" name="Google Shape;342;p29"/>
            <p:cNvSpPr/>
            <p:nvPr/>
          </p:nvSpPr>
          <p:spPr>
            <a:xfrm>
              <a:off x="4657" y="2042"/>
              <a:ext cx="80" cy="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29"/>
            <p:cNvCxnSpPr/>
            <p:nvPr/>
          </p:nvCxnSpPr>
          <p:spPr>
            <a:xfrm rot="10800000">
              <a:off x="4666" y="2053"/>
              <a:ext cx="27" cy="27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9"/>
            <p:cNvCxnSpPr/>
            <p:nvPr/>
          </p:nvCxnSpPr>
          <p:spPr>
            <a:xfrm>
              <a:off x="4693" y="2080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9"/>
            <p:cNvCxnSpPr/>
            <p:nvPr/>
          </p:nvCxnSpPr>
          <p:spPr>
            <a:xfrm flipH="1">
              <a:off x="4666" y="2080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29"/>
            <p:cNvCxnSpPr/>
            <p:nvPr/>
          </p:nvCxnSpPr>
          <p:spPr>
            <a:xfrm rot="10800000" flipH="1">
              <a:off x="4693" y="2053"/>
              <a:ext cx="27" cy="27"/>
            </a:xfrm>
            <a:prstGeom prst="straightConnector1">
              <a:avLst/>
            </a:prstGeom>
            <a:noFill/>
            <a:ln w="1427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7" name="Google Shape;347;p29"/>
            <p:cNvSpPr/>
            <p:nvPr/>
          </p:nvSpPr>
          <p:spPr>
            <a:xfrm>
              <a:off x="4846" y="2381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n^2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29"/>
            <p:cNvCxnSpPr/>
            <p:nvPr/>
          </p:nvCxnSpPr>
          <p:spPr>
            <a:xfrm>
              <a:off x="4576" y="2277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9" name="Google Shape;349;p29"/>
            <p:cNvSpPr/>
            <p:nvPr/>
          </p:nvSpPr>
          <p:spPr>
            <a:xfrm>
              <a:off x="4657" y="2239"/>
              <a:ext cx="80" cy="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0" name="Google Shape;350;p29"/>
            <p:cNvCxnSpPr/>
            <p:nvPr/>
          </p:nvCxnSpPr>
          <p:spPr>
            <a:xfrm rot="10800000">
              <a:off x="4666" y="2248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9"/>
            <p:cNvCxnSpPr/>
            <p:nvPr/>
          </p:nvCxnSpPr>
          <p:spPr>
            <a:xfrm>
              <a:off x="4693" y="2277"/>
              <a:ext cx="27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flipH="1">
              <a:off x="4666" y="2277"/>
              <a:ext cx="27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10800000" flipH="1">
              <a:off x="4693" y="2248"/>
              <a:ext cx="27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29"/>
            <p:cNvCxnSpPr/>
            <p:nvPr/>
          </p:nvCxnSpPr>
          <p:spPr>
            <a:xfrm rot="10800000" flipH="1">
              <a:off x="4693" y="2248"/>
              <a:ext cx="1" cy="29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29"/>
            <p:cNvCxnSpPr/>
            <p:nvPr/>
          </p:nvCxnSpPr>
          <p:spPr>
            <a:xfrm>
              <a:off x="4693" y="2277"/>
              <a:ext cx="1" cy="28"/>
            </a:xfrm>
            <a:prstGeom prst="straightConnector1">
              <a:avLst/>
            </a:prstGeom>
            <a:noFill/>
            <a:ln w="14275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Google Shape;356;p29"/>
            <p:cNvSpPr/>
            <p:nvPr/>
          </p:nvSpPr>
          <p:spPr>
            <a:xfrm>
              <a:off x="4846" y="2579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n^3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29"/>
            <p:cNvCxnSpPr/>
            <p:nvPr/>
          </p:nvCxnSpPr>
          <p:spPr>
            <a:xfrm>
              <a:off x="4576" y="2863"/>
              <a:ext cx="243" cy="1"/>
            </a:xfrm>
            <a:prstGeom prst="straightConnector1">
              <a:avLst/>
            </a:prstGeom>
            <a:noFill/>
            <a:ln w="14275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" name="Google Shape;358;p29"/>
            <p:cNvSpPr/>
            <p:nvPr/>
          </p:nvSpPr>
          <p:spPr>
            <a:xfrm>
              <a:off x="4666" y="2834"/>
              <a:ext cx="45" cy="47"/>
            </a:xfrm>
            <a:prstGeom prst="ellipse">
              <a:avLst/>
            </a:prstGeom>
            <a:solidFill>
              <a:srgbClr val="800000"/>
            </a:solidFill>
            <a:ln w="14275" cap="flat" cmpd="sng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846" y="2778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2^n</a:t>
              </a:r>
              <a:endParaRPr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79049F4D-1925-CA2B-6CCF-30570CC8E5B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graphicFrame>
        <p:nvGraphicFramePr>
          <p:cNvPr id="365" name="Google Shape;365;p30"/>
          <p:cNvGraphicFramePr/>
          <p:nvPr/>
        </p:nvGraphicFramePr>
        <p:xfrm>
          <a:off x="1219200" y="1381125"/>
          <a:ext cx="6248400" cy="4575265"/>
        </p:xfrm>
        <a:graphic>
          <a:graphicData uri="http://schemas.openxmlformats.org/drawingml/2006/table">
            <a:tbl>
              <a:tblPr>
                <a:noFill/>
                <a:tableStyleId>{0A853FFD-588D-48D0-B204-56B38E638BEF}</a:tableStyleId>
              </a:tblPr>
              <a:tblGrid>
                <a:gridCol w="19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Function</a:t>
                      </a:r>
                      <a:endParaRPr/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Descriptor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Big-Oh</a:t>
                      </a:r>
                      <a:endParaRPr sz="2400" b="1" i="0" u="none" strike="noStrike" cap="non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Constant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( 1 )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log</a:t>
                      </a:r>
                      <a:r>
                        <a:rPr lang="en-US" sz="24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Logarithmic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log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Linear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</a:t>
                      </a:r>
                      <a:r>
                        <a:rPr lang="en-US" sz="2400" b="0" i="0" u="none" strike="noStrike" cap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1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400" b="0" i="1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Quadratic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0" u="none" strike="noStrike" cap="none" baseline="30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Cubic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Polynomial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2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Exponential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( 2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lang="en-US" sz="24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n!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Factorial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2400" b="0" i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n!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B913C8E8-CC70-13C5-A165-E4EB09F43AC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Asymptotic Notations</a:t>
            </a:r>
            <a:endParaRPr/>
          </a:p>
        </p:txBody>
      </p:sp>
      <p:sp>
        <p:nvSpPr>
          <p:cNvPr id="371" name="Google Shape;371;p3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function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∃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&lt; 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∀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function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ω(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∃ positive constants </a:t>
            </a:r>
            <a:r>
              <a:rPr lang="en-US" i="1"/>
              <a:t>c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i="1" baseline="-25000"/>
              <a:t>0</a:t>
            </a:r>
            <a:r>
              <a:rPr lang="en-US" i="1"/>
              <a:t> </a:t>
            </a:r>
            <a:r>
              <a:rPr lang="en-US"/>
              <a:t>such that </a:t>
            </a:r>
            <a:br>
              <a:rPr lang="en-US"/>
            </a:br>
            <a:r>
              <a:rPr lang="en-US"/>
              <a:t>	</a:t>
            </a:r>
            <a:r>
              <a:rPr lang="en-US" i="1"/>
              <a:t>c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&lt;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∀ </a:t>
            </a:r>
            <a:r>
              <a:rPr lang="en-US" i="1"/>
              <a:t>n</a:t>
            </a:r>
            <a:r>
              <a:rPr lang="en-US"/>
              <a:t> ≥ </a:t>
            </a:r>
            <a:r>
              <a:rPr lang="en-US" i="1"/>
              <a:t>n</a:t>
            </a:r>
            <a:r>
              <a:rPr lang="en-US" i="1" baseline="-25000"/>
              <a:t>0</a:t>
            </a:r>
            <a:endParaRPr/>
          </a:p>
          <a:p>
            <a:pPr marL="342900" lvl="0" indent="-21335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342900" lvl="0" indent="-213359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Intuitively,</a:t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304800" y="4572000"/>
            <a:ext cx="4114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is like &lt;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is like ≤</a:t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3048000" y="4572000"/>
            <a:ext cx="3352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) is like &gt; 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) is like ≥</a:t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5791200" y="4572000"/>
            <a:ext cx="3124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Θ( ) is like =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DC32955-93C4-CAB8-16D1-16C7B9CB424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F0382E3C-0ADF-3AA4-CC0C-5A101F8D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7039253F-24EE-66CC-544E-65C9A60E5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Asymptotic Notations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2121A6DF-A92D-0F85-380B-AE67C1BE7C7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914400"/>
                <a:ext cx="8077200" cy="525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r>
                  <a:rPr lang="en-US" dirty="0"/>
                  <a:t>Assume: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accent3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2121A6DF-A92D-0F85-380B-AE67C1BE7C7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14400"/>
                <a:ext cx="8077200" cy="5257800"/>
              </a:xfrm>
              <a:prstGeom prst="rect">
                <a:avLst/>
              </a:prstGeom>
              <a:blipFill>
                <a:blip r:embed="rId3"/>
                <a:stretch>
                  <a:fillRect t="-1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32EF921D-89CC-8153-8FD1-3D6CD5061FD6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C45AF9B-11A6-D655-D8FE-10C90911ECD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4128860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4CFDE-5B9A-4D86-9605-EE36B6A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cost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A13AF3-10E5-4DD6-A905-9272814F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241" y="4052761"/>
            <a:ext cx="7772400" cy="1500187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</a:rPr>
              <a:t>best and worst case analysis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407ADAD-27CE-29EF-C114-A89DF99A5414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5717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Data Structure?</a:t>
            </a:r>
            <a:endParaRPr/>
          </a:p>
        </p:txBody>
      </p:sp>
      <p:sp>
        <p:nvSpPr>
          <p:cNvPr id="90" name="Google Shape;90;g331b33b41a2_1_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417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accent1"/>
                </a:solidFill>
              </a:rPr>
              <a:t>Data</a:t>
            </a:r>
            <a:r>
              <a:rPr lang="en-US" sz="2400"/>
              <a:t> is a </a:t>
            </a:r>
            <a:r>
              <a:rPr lang="en-US" sz="2400">
                <a:solidFill>
                  <a:schemeClr val="accent6"/>
                </a:solidFill>
              </a:rPr>
              <a:t>collection of facts</a:t>
            </a:r>
            <a:r>
              <a:rPr lang="en-US" sz="2400"/>
              <a:t>, such as values, numbers, words, measurements, or observations.</a:t>
            </a:r>
            <a:endParaRPr sz="2400">
              <a:solidFill>
                <a:schemeClr val="accent1"/>
              </a:solidFill>
            </a:endParaRPr>
          </a:p>
          <a:p>
            <a:pPr marL="342900" lvl="0" indent="-344170" algn="l" rtl="0"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CC"/>
                </a:solidFill>
              </a:rPr>
              <a:t>Structure </a:t>
            </a:r>
            <a:r>
              <a:rPr lang="en-US" sz="2400"/>
              <a:t>means a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>
                <a:solidFill>
                  <a:schemeClr val="accent6"/>
                </a:solidFill>
              </a:rPr>
              <a:t>set of rules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/>
              <a:t>that holds the data together.</a:t>
            </a:r>
            <a:endParaRPr sz="2400"/>
          </a:p>
          <a:p>
            <a:pPr marL="342900" lvl="0" indent="-344170" algn="l" rtl="0"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</a:t>
            </a:r>
            <a:r>
              <a:rPr lang="en-US" sz="2400">
                <a:solidFill>
                  <a:srgbClr val="0000CC"/>
                </a:solidFill>
              </a:rPr>
              <a:t> data structure </a:t>
            </a:r>
            <a:r>
              <a:rPr lang="en-US" sz="2400"/>
              <a:t>is a particular way of storing and organizing data in a computer so that it can be used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 b="1">
                <a:solidFill>
                  <a:schemeClr val="dk2"/>
                </a:solidFill>
              </a:rPr>
              <a:t>efficiently</a:t>
            </a:r>
            <a:r>
              <a:rPr lang="en-US" sz="2400">
                <a:solidFill>
                  <a:srgbClr val="0000CC"/>
                </a:solidFill>
              </a:rPr>
              <a:t>.</a:t>
            </a:r>
            <a:endParaRPr sz="2400">
              <a:solidFill>
                <a:srgbClr val="0000CC"/>
              </a:solidFill>
            </a:endParaRPr>
          </a:p>
          <a:p>
            <a:pPr marL="742950" lvl="1" indent="-273050" algn="l" rtl="0">
              <a:spcBef>
                <a:spcPts val="480"/>
              </a:spcBef>
              <a:spcAft>
                <a:spcPts val="0"/>
              </a:spcAft>
              <a:buSzPts val="1840"/>
              <a:buChar char="■"/>
            </a:pPr>
            <a:r>
              <a:rPr lang="en-US" sz="2200"/>
              <a:t>Different kinds of data structures are suited to different kinds of applications, and some are highly specialized to specific tasks.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Data Structures provide a means to manage huge amount of data efficiently.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Usually, efficient data structures are a key to designing efficient algorithms.</a:t>
            </a:r>
            <a:endParaRPr sz="2200"/>
          </a:p>
          <a:p>
            <a:pPr marL="742950" lvl="1" indent="-295910" algn="l" rtl="0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Data structures can be nested.</a:t>
            </a:r>
            <a:endParaRPr sz="220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479D7E1-F0B9-E9BD-3F86-5BAF6726A99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91BB6B1D-DB92-6FB7-C21C-240B2F7AB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CF83E2E2-E64C-ADCC-EDD1-95D8DEAC1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528E74FA-54D7-2FA2-0105-EFFC94B61861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r>
                  <a:rPr lang="en-US" sz="2400" dirty="0"/>
                  <a:t>Consider Line 3. How many times the line 3 executes?</a:t>
                </a:r>
              </a:p>
              <a:p>
                <a:pPr lvl="1"/>
                <a:r>
                  <a:rPr lang="en-US" dirty="0"/>
                  <a:t>Best case: 0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case: </a:t>
                </a:r>
              </a:p>
              <a:p>
                <a:pPr marL="588645" lvl="1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58864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sz="1800" dirty="0"/>
              </a:p>
            </p:txBody>
          </p:sp>
        </mc:Choice>
        <mc:Fallback xmlns="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528E74FA-54D7-2FA2-0105-EFFC94B6186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36BFB6ED-C0D2-A40C-5D65-92E69D9E9E3A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2F74D36-65B9-60DB-F774-22D487ADA55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A2DCDD89-195A-16F1-1AA2-4C8795237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640561"/>
            <a:ext cx="3900488" cy="807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709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7FA8E7E5-3500-5293-429E-F0C8D3D60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F477FF76-8405-7ACA-14BE-67FA5F90C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6A1EFA62-BE7A-DBA7-79ED-C8A8C1D14325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2075" tIns="46025" rIns="92075" bIns="46025" anchor="t" anchorCtr="0">
                <a:noAutofit/>
              </a:bodyPr>
              <a:lstStyle/>
              <a:p>
                <a:r>
                  <a:rPr lang="en-US" sz="2400" dirty="0"/>
                  <a:t>Consider Line 3. How many times the line 3 executes?</a:t>
                </a:r>
              </a:p>
              <a:p>
                <a:pPr lvl="1"/>
                <a:r>
                  <a:rPr lang="en-US" dirty="0"/>
                  <a:t>Best case: 0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case: </a:t>
                </a:r>
              </a:p>
              <a:p>
                <a:pPr marL="588645" lvl="1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58864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sz="1800" dirty="0"/>
              </a:p>
            </p:txBody>
          </p:sp>
        </mc:Choice>
        <mc:Fallback>
          <p:sp>
            <p:nvSpPr>
              <p:cNvPr id="371" name="Google Shape;371;p31">
                <a:extLst>
                  <a:ext uri="{FF2B5EF4-FFF2-40B4-BE49-F238E27FC236}">
                    <a16:creationId xmlns:a16="http://schemas.microsoft.com/office/drawing/2014/main" id="{6A1EFA62-BE7A-DBA7-79ED-C8A8C1D1432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81513" y="914400"/>
                <a:ext cx="4052887" cy="525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BA60387B-3D8A-2302-DDEE-8123DC1C5221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1CE37C8-AE5B-AD58-41DF-23A23C983D5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02B1C431-DC95-6D5B-CCA4-1CB30E900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640561"/>
            <a:ext cx="3900488" cy="80719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4DD0B3-7822-BC65-436F-9A3BCF417B51}"/>
                  </a:ext>
                </a:extLst>
              </p:cNvPr>
              <p:cNvSpPr txBox="1"/>
              <p:nvPr/>
            </p:nvSpPr>
            <p:spPr>
              <a:xfrm>
                <a:off x="573056" y="2136503"/>
                <a:ext cx="3978764" cy="113877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800" kern="1200" dirty="0">
                    <a:solidFill>
                      <a:srgbClr val="B2324B"/>
                    </a:solidFill>
                    <a:latin typeface="Gill Sans MT" panose="020B0502020104020203"/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1200" dirty="0">
                    <a:solidFill>
                      <a:srgbClr val="B2324B"/>
                    </a:solidFill>
                    <a:latin typeface="Gill Sans MT" panose="020B0502020104020203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kern="1200" dirty="0">
                    <a:solidFill>
                      <a:srgbClr val="B2324B"/>
                    </a:solidFill>
                    <a:latin typeface="Gill Sans MT" panose="020B0502020104020203"/>
                  </a:rPr>
                  <a:t>. which means it is in </a:t>
                </a:r>
                <a14:m>
                  <m:oMath xmlns:m="http://schemas.openxmlformats.org/officeDocument/2006/math">
                    <m:r>
                      <a:rPr lang="en-US" sz="1800" b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kern="1200">
                        <a:solidFill>
                          <a:srgbClr val="B2324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kern="1200" dirty="0">
                  <a:solidFill>
                    <a:srgbClr val="B2324B"/>
                  </a:solidFill>
                  <a:latin typeface="Gill Sans MT" panose="020B0502020104020203"/>
                </a:endParaRPr>
              </a:p>
              <a:p>
                <a:pPr algn="ctr"/>
                <a:r>
                  <a:rPr lang="en-US" dirty="0">
                    <a:solidFill>
                      <a:schemeClr val="accent3"/>
                    </a:solidFill>
                  </a:rPr>
                  <a:t>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. which means it is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4DD0B3-7822-BC65-436F-9A3BCF417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6" y="2136503"/>
                <a:ext cx="3978764" cy="1138773"/>
              </a:xfrm>
              <a:prstGeom prst="rect">
                <a:avLst/>
              </a:prstGeom>
              <a:blipFill>
                <a:blip r:embed="rId5"/>
                <a:stretch>
                  <a:fillRect t="-1571" b="-3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A19D2D-F4C2-DE2C-56C7-EF39FDC72AB4}"/>
              </a:ext>
            </a:extLst>
          </p:cNvPr>
          <p:cNvCxnSpPr>
            <a:stCxn id="4" idx="2"/>
          </p:cNvCxnSpPr>
          <p:nvPr/>
        </p:nvCxnSpPr>
        <p:spPr>
          <a:xfrm>
            <a:off x="2562438" y="3275276"/>
            <a:ext cx="0" cy="3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75166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9D427EDD-8D8F-E565-3630-8991D95B2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CA865389-77A5-D4EC-C7CA-32E2E61C3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C8F0A3E9-E3BD-BDC9-00C5-354F0C97F23C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9454657-7D2B-39CE-D2E8-119B493B035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69CD11-9150-4405-D590-D4F0B80B7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543650"/>
              </p:ext>
            </p:extLst>
          </p:nvPr>
        </p:nvGraphicFramePr>
        <p:xfrm>
          <a:off x="4662490" y="2087737"/>
          <a:ext cx="4040148" cy="37849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262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5324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02079"/>
                  </a:ext>
                </a:extLst>
              </a:tr>
            </a:tbl>
          </a:graphicData>
        </a:graphic>
      </p:graphicFrame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662DB5E5-2B7E-F60D-BDFD-AFEC3473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D22117-923A-8CF9-FD7C-555C1F24F5E8}"/>
                  </a:ext>
                </a:extLst>
              </p:cNvPr>
              <p:cNvSpPr txBox="1"/>
              <p:nvPr/>
            </p:nvSpPr>
            <p:spPr>
              <a:xfrm>
                <a:off x="581025" y="4741414"/>
                <a:ext cx="3899694" cy="738664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/>
                  <a:t>What is the time complexity of the code? Derive the best and worst case run-time and express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D22117-923A-8CF9-FD7C-555C1F24F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741414"/>
                <a:ext cx="3899694" cy="738664"/>
              </a:xfrm>
              <a:prstGeom prst="rect">
                <a:avLst/>
              </a:prstGeom>
              <a:blipFill>
                <a:blip r:embed="rId4"/>
                <a:stretch>
                  <a:fillRect l="-312" t="-813" b="-6504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626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F38CAD4-B2AF-C59B-63E4-300C37BA1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6F8CA0E4-3768-5F38-F832-F47FCFDA4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7D0F98C-30E0-75D7-BAA8-5EAB69F0567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B31D6174-52F0-C00A-7B20-501DD24A2FF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3190698"/>
                  </p:ext>
                </p:extLst>
              </p:nvPr>
            </p:nvGraphicFramePr>
            <p:xfrm>
              <a:off x="4662490" y="2087737"/>
              <a:ext cx="4040148" cy="378494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49262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775324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𝑙𝑜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B31D6174-52F0-C00A-7B20-501DD24A2FF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3190698"/>
                  </p:ext>
                </p:extLst>
              </p:nvPr>
            </p:nvGraphicFramePr>
            <p:xfrm>
              <a:off x="4662490" y="2087737"/>
              <a:ext cx="4040148" cy="378494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101124" r="-51676" b="-5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101124" r="-2210" b="-505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201124" r="-51676" b="-4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201124" r="-2210" b="-405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304545" r="-51676" b="-310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304545" r="-2210" b="-310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400000" r="-51676" b="-20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400000" r="-2210" b="-20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262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500000" r="-51676" b="-10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500000" r="-2210" b="-10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75324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600000" r="-51676" b="-6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7403" t="-600000" r="-2210" b="-6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6DE088E5-DEBC-9D83-EAA8-1DE661267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86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C35E5554-E6B2-1016-8D95-403A29F44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43C12397-D83A-B6BF-E72F-608A750D0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1CB812E-8474-83C5-5764-12D6C03CC16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E613CBA3-03F6-FEFF-2F3E-6F5CE8B1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9047D1-C9F8-11A8-6ACE-C5A2CA11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501" y="1871489"/>
            <a:ext cx="3932261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01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F4F4075E-5DD8-9799-63F5-B146CC467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BCC8AB30-8D84-38B7-73D2-793D72357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CFDD0A3-E1ED-E680-B14C-CCF65891505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AF6BC2AC-4E0B-4B5D-2F24-CFDBD256F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26091B-5340-05F2-D309-D5C4F81FBDD1}"/>
              </a:ext>
            </a:extLst>
          </p:cNvPr>
          <p:cNvSpPr/>
          <p:nvPr/>
        </p:nvSpPr>
        <p:spPr>
          <a:xfrm>
            <a:off x="1323381" y="4044156"/>
            <a:ext cx="3157338" cy="4308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0A3B7-93B9-F8CD-C862-1598CB1B4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7" y="1797228"/>
            <a:ext cx="3932261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86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01760ED-EB1E-BA34-C87C-B43B1BAE5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729BB9D0-6365-8990-919F-04E988C48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36A7259-76E6-EBB6-AD6C-7F6071C0B10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00BC4C45-CCCF-0C69-266B-8ED61F28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BAC24-91E4-EEED-F4A4-C4AF930E2DB6}"/>
                  </a:ext>
                </a:extLst>
              </p:cNvPr>
              <p:cNvSpPr txBox="1"/>
              <p:nvPr/>
            </p:nvSpPr>
            <p:spPr>
              <a:xfrm>
                <a:off x="4481513" y="3405891"/>
                <a:ext cx="4552759" cy="882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325755">
                  <a:spcBef>
                    <a:spcPts val="360"/>
                  </a:spcBef>
                  <a:buClr>
                    <a:srgbClr val="CC0000"/>
                  </a:buClr>
                  <a:buSzPts val="1530"/>
                  <a:buFont typeface="Times New Roman"/>
                  <a:buChar char="■"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cs typeface="Times New Roman"/>
                    <a:sym typeface="Times New Roman"/>
                  </a:rPr>
                  <a:t>Best case: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Times New Roman"/>
                      </a:rPr>
                      <m:t> </m:t>
                    </m:r>
                    <m:r>
                      <a:rPr lang="el-GR" sz="2400" i="1" smtClean="0">
                        <a:latin typeface="Cambria Math" panose="02040503050406030204" pitchFamily="18" charset="0"/>
                        <a:sym typeface="Times New Roman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Times New Roman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Times New Roman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Times New Roman"/>
                      </a:rPr>
                      <m:t>)</m:t>
                    </m:r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cs typeface="Times New Roman"/>
                  <a:sym typeface="Times New Roman"/>
                </a:endParaRPr>
              </a:p>
              <a:p>
                <a:pPr marL="914400" marR="0" lvl="1" indent="-325755" algn="l" defTabSz="914400" rtl="0" eaLnBrk="1" fontAlgn="auto" latinLnBrk="0" hangingPunct="1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rgbClr val="CC0000"/>
                  </a:buClr>
                  <a:buSzPts val="1530"/>
                  <a:buFont typeface="Times New Roman"/>
                  <a:buChar char="■"/>
                  <a:tabLst/>
                  <a:defRPr/>
                </a:pPr>
                <a:r>
                  <a:rPr kumimoji="0" lang="en-US" sz="24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Worst</a:t>
                </a:r>
                <a:r>
                  <a:rPr kumimoji="0" lang="en-US" sz="2400" b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 </a:t>
                </a:r>
                <a:r>
                  <a:rPr kumimoji="0" lang="en-US" sz="2400" b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c</a:t>
                </a:r>
                <a:r>
                  <a:rPr kumimoji="0" lang="en-US" sz="2400" b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sym typeface="Times New Roman"/>
                      </a:rPr>
                      <m:t>O</m:t>
                    </m:r>
                    <m:d>
                      <m:d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Times New Roman"/>
                          </a:rPr>
                        </m:ctrlPr>
                      </m:dPr>
                      <m:e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Times New Roman"/>
                          </a:rPr>
                          <m:t>𝑛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Times New Roman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Times New Roman"/>
                              </a:rPr>
                              <m:t>𝑙𝑜𝑔</m:t>
                            </m:r>
                          </m:e>
                          <m:sub>
                            <m:r>
                              <a:rPr kumimoji="0" lang="en-US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Times New Roman"/>
                          </a:rPr>
                          <m:t>𝑛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Times New Roman"/>
                          </a:rPr>
                          <m:t> </m:t>
                        </m:r>
                      </m:e>
                    </m:d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BAC24-91E4-EEED-F4A4-C4AF930E2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13" y="3405891"/>
                <a:ext cx="4552759" cy="882293"/>
              </a:xfrm>
              <a:prstGeom prst="rect">
                <a:avLst/>
              </a:prstGeom>
              <a:blipFill>
                <a:blip r:embed="rId4"/>
                <a:stretch>
                  <a:fillRect t="-5556" b="-15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6F749F-5E6C-8542-76AB-239A0121068D}"/>
                  </a:ext>
                </a:extLst>
              </p:cNvPr>
              <p:cNvSpPr txBox="1"/>
              <p:nvPr/>
            </p:nvSpPr>
            <p:spPr>
              <a:xfrm>
                <a:off x="343919" y="4945950"/>
                <a:ext cx="845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l-GR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Times New Roman"/>
                      </a:rPr>
                      <m:t>Ω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Times New Roman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Times New Roman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Times New Roman"/>
                      </a:rPr>
                      <m:t>)</m:t>
                    </m:r>
                  </m:oMath>
                </a14:m>
                <a:r>
                  <a:rPr lang="en-GB" sz="18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Times New Roman"/>
                      </a:rPr>
                      <m:t>O</m:t>
                    </m:r>
                    <m:d>
                      <m:d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Times New Roman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Times New Roman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Times New Roman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Times New Roman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Times New Roman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Times New Roman"/>
                          </a:rPr>
                          <m:t> </m:t>
                        </m:r>
                      </m:e>
                    </m:d>
                  </m:oMath>
                </a14:m>
                <a:endParaRPr lang="en-GB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6F749F-5E6C-8542-76AB-239A01210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19" y="4945950"/>
                <a:ext cx="8456161" cy="369332"/>
              </a:xfrm>
              <a:prstGeom prst="rect">
                <a:avLst/>
              </a:prstGeom>
              <a:blipFill>
                <a:blip r:embed="rId5"/>
                <a:stretch>
                  <a:fillRect l="-576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234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0FD7355A-9E33-F78E-1D64-26A984BDA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6EBFC51E-1764-D03A-5EA0-5AD607778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98D15E20-D055-EEEA-9C1E-DBD1E64AEA9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D4D9F-D505-1876-94D3-0F929B87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4" y="1420194"/>
            <a:ext cx="8199831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5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3DC05ED5-4E8B-3F97-A5B0-70714B4E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B06E3B11-D281-D74D-BB56-8D8926E43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5B0CC29-FDE7-A3C7-2C6E-923455E7842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41CA95B6-719C-526D-2FC3-A0F396944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61267"/>
            <a:ext cx="3900488" cy="11657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AE90C-89B8-AB82-D389-E60F61F0398A}"/>
                  </a:ext>
                </a:extLst>
              </p:cNvPr>
              <p:cNvSpPr txBox="1"/>
              <p:nvPr/>
            </p:nvSpPr>
            <p:spPr>
              <a:xfrm>
                <a:off x="573056" y="2499378"/>
                <a:ext cx="2734275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5AE90C-89B8-AB82-D389-E60F61F0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6" y="2499378"/>
                <a:ext cx="2734275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767F9A-61B4-6420-90C3-488DC5EE7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535" y="1602818"/>
            <a:ext cx="4078577" cy="4054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D5C8F-ABDA-F19F-3340-AF3C627B8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031" y="5010128"/>
            <a:ext cx="99073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4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7A9BC0BE-DF7D-AC4F-A420-0931DA1B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EA8BFECE-FC49-846A-562A-1EC520AD7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E62D088-5B48-5E3F-BE20-6F6E922A42F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38871-3BB5-6BD6-1960-51B160B4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25" y="1612234"/>
            <a:ext cx="7992549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4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b33b41a2_1_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Structures</a:t>
            </a:r>
            <a:endParaRPr/>
          </a:p>
        </p:txBody>
      </p:sp>
      <p:pic>
        <p:nvPicPr>
          <p:cNvPr id="96" name="Google Shape;96;g331b33b41a2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0" y="1048000"/>
            <a:ext cx="8229601" cy="51284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F5E98DB4-D814-9FEA-7C9F-B0E7A17F6518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CA65BD85-A4FE-FDEA-B755-BDFE87661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F4120BD2-114A-D8DF-20F2-14D283231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D88AA5F-324A-600E-DB09-BAB1B2D4CC2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35FE0-AB8D-051F-8EDB-D6268A88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392"/>
            <a:ext cx="9144000" cy="36332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D8BDA9-862C-DFE4-C9F7-09CD9B2B2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18" y="2932092"/>
            <a:ext cx="457264" cy="295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06C73-6124-0BC6-0AC0-6A0806532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336" y="2978136"/>
            <a:ext cx="469218" cy="249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416B9-326F-E367-222C-F13E3E7FF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382" y="4276244"/>
            <a:ext cx="548673" cy="2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5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03A14D13-E925-01A5-B6A3-5F1BE686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0F8877DD-365B-2EFC-A351-8338D08A4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4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355EE0C-0DC4-6A15-6D7B-9D4E448DB14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67502-2247-2BDE-DECD-70C775C6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4" y="1526883"/>
            <a:ext cx="8199831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7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552AEFDD-ECE5-E0E7-5E1D-9992411F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C117E3FF-9B62-90A9-7824-3082A4F7B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 Cost Analysis: Example 5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C74A3823-957B-43ED-B1DE-3C0701E63788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3966FF-B2CB-5B80-56F5-164E6C4F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84" y="880651"/>
            <a:ext cx="8199831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4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1FFCB-6730-B2B5-1A43-2B4F98B2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40173-19D7-2F82-9718-FDECDB17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F28D2DC2-EB06-8A44-0E91-322826A3631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8438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AE3BEAB2-4BEA-9DEF-527C-439FDBEF5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21B12132-A889-4D9A-BCF0-A68FED5E3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 Patterns</a:t>
            </a:r>
            <a:endParaRPr dirty="0"/>
          </a:p>
        </p:txBody>
      </p:sp>
      <p:sp>
        <p:nvSpPr>
          <p:cNvPr id="371" name="Google Shape;371;p31">
            <a:extLst>
              <a:ext uri="{FF2B5EF4-FFF2-40B4-BE49-F238E27FC236}">
                <a16:creationId xmlns:a16="http://schemas.microsoft.com/office/drawing/2014/main" id="{5C9D9BF7-59BA-868C-C2AF-E03ECF23F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r>
              <a:rPr lang="en-US" dirty="0"/>
              <a:t>Derive the best and worst-case running-time equations and express them in O notation.</a:t>
            </a:r>
          </a:p>
          <a:p>
            <a:r>
              <a:rPr lang="en-US" dirty="0"/>
              <a:t>Derive the exact cost equation and express it in O notation</a:t>
            </a:r>
          </a:p>
          <a:p>
            <a:r>
              <a:rPr lang="en-US" dirty="0"/>
              <a:t>Provide best and worst-case examples</a:t>
            </a:r>
            <a:endParaRPr dirty="0"/>
          </a:p>
        </p:txBody>
      </p:sp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5286D111-B674-6233-7B26-8D9EB6D71A27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BF9667B-60C8-685F-B541-CE83AF23F05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4003293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AA799299-5088-93CD-F09E-9B62B8FA4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700C1630-7B3A-36E7-22B5-0F5DF20C05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1</a:t>
            </a:r>
            <a:endParaRPr dirty="0"/>
          </a:p>
        </p:txBody>
      </p:sp>
      <p:sp>
        <p:nvSpPr>
          <p:cNvPr id="372" name="Google Shape;372;p31">
            <a:extLst>
              <a:ext uri="{FF2B5EF4-FFF2-40B4-BE49-F238E27FC236}">
                <a16:creationId xmlns:a16="http://schemas.microsoft.com/office/drawing/2014/main" id="{27978640-4331-B082-2730-71ED8B1BD41E}"/>
              </a:ext>
            </a:extLst>
          </p:cNvPr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9177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endParaRPr sz="280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56CC0B9-3D7C-54E2-A5B9-C58EF8F10CC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8DC3F-CBD4-4E71-EF03-A5566ED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243474"/>
            <a:ext cx="8016935" cy="2542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DDB35-717C-404A-EC3C-2485794D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060" y="4005350"/>
            <a:ext cx="5686133" cy="19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19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59476F55-9878-F2A4-059B-2CDA75CF8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24BDF916-D700-0982-CD0F-58F6D3C21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2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343862F-EC27-9C50-967F-7F2D287E160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A6CBF-1BD9-6B56-6E0A-7B7C3123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612234"/>
            <a:ext cx="8016935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47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25780ABC-9FAA-CAAD-3E2E-0D2025E18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23387822-DCEA-E855-4C96-A5F44B7FA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3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2678C6D-72C5-BA56-55AE-95DB36368F6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269D2-4232-5ECE-49C8-EB0853D1A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612234"/>
            <a:ext cx="8016935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3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93CDCBB-8A2C-435C-73C2-627A9213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DD33DF42-9C3D-51E5-2B97-80BA3524F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Evaluation 4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E6BF5FD-174F-4792-B8F4-F7CD4B3708B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79A3A-2683-BCE1-BC5B-48E44DA7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2" y="1612234"/>
            <a:ext cx="8016935" cy="36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9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18D457E8-DA49-36EA-2970-7D6A62D2E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>
            <a:extLst>
              <a:ext uri="{FF2B5EF4-FFF2-40B4-BE49-F238E27FC236}">
                <a16:creationId xmlns:a16="http://schemas.microsoft.com/office/drawing/2014/main" id="{86883AF6-811B-C62F-F326-317793997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AC76E55-4124-097F-7A66-66B5AF4A1C1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028DEDA-E74F-3E15-6CC2-E24D95C0CCAD}"/>
              </a:ext>
            </a:extLst>
          </p:cNvPr>
          <p:cNvSpPr txBox="1">
            <a:spLocks/>
          </p:cNvSpPr>
          <p:nvPr/>
        </p:nvSpPr>
        <p:spPr>
          <a:xfrm>
            <a:off x="457200" y="1411139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575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sz="2000" dirty="0">
                <a:hlinkClick r:id="rId3"/>
              </a:rPr>
              <a:t>https://www.cs.auckland.ac.nz/courses/compsci220s1t/lectures/lecturenotes/GG-lectures/BigOhexamples.pdf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4"/>
              </a:rPr>
              <a:t>http://www.cs.utsa.edu/~bylander/cs3233/big-oh.pdf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https://youtu.be/FEnwM-iDb2g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https://stackoverflow.com/questions/11227809/why-is-processing-a-sorted-array-faster-than-processing-an-unsorted-array/11227902#11227902</a:t>
            </a:r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7521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Algorithm?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An algorithm is a sequence of computational steps that solves a well-specified computational problem.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algorithm is said to be </a:t>
            </a:r>
            <a:r>
              <a:rPr lang="en-US">
                <a:solidFill>
                  <a:schemeClr val="dk2"/>
                </a:solidFill>
              </a:rPr>
              <a:t>correct</a:t>
            </a:r>
            <a:r>
              <a:rPr lang="en-US"/>
              <a:t> if, for every input instance, it halts with the correct output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</a:t>
            </a:r>
            <a:r>
              <a:rPr lang="en-US">
                <a:solidFill>
                  <a:schemeClr val="dk2"/>
                </a:solidFill>
              </a:rPr>
              <a:t>incorrect</a:t>
            </a:r>
            <a:r>
              <a:rPr lang="en-US"/>
              <a:t> algorithm might not halt at all on some input instances, or it might halt with other than the desired output.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B0E1D9F-1120-273F-0A8A-01ED8E181C3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 idx="4294967295"/>
          </p:nvPr>
        </p:nvSpPr>
        <p:spPr>
          <a:xfrm>
            <a:off x="1143000" y="152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Program?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4294967295"/>
          </p:nvPr>
        </p:nvSpPr>
        <p:spPr>
          <a:xfrm>
            <a:off x="304800" y="1295400"/>
            <a:ext cx="86106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program is the expression of an algorithm in a programming language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set of instructions which the computer will follow to solve a problem</a:t>
            </a:r>
            <a:endParaRPr/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2971800" y="3124200"/>
          <a:ext cx="2624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24138" imgH="2819400" progId="MS_ClipArt_Gallery.2">
                  <p:embed/>
                </p:oleObj>
              </mc:Choice>
              <mc:Fallback>
                <p:oleObj r:id="rId3" imgW="2624138" imgH="2819400" progId="MS_ClipArt_Gallery.2">
                  <p:embed/>
                  <p:pic>
                    <p:nvPicPr>
                      <p:cNvPr id="109" name="Google Shape;109;p4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971800" y="3124200"/>
                        <a:ext cx="2624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E299A972-5F11-A734-839B-DFABC2CF626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 idx="4294967295"/>
          </p:nvPr>
        </p:nvSpPr>
        <p:spPr>
          <a:xfrm>
            <a:off x="1066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a Problem, and Solve It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0772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Problem</a:t>
            </a:r>
            <a:r>
              <a:rPr lang="en-US" sz="2400"/>
              <a:t>: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Description of Input-Output relationship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Algorithm</a:t>
            </a:r>
            <a:r>
              <a:rPr lang="en-US" sz="2400"/>
              <a:t>: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A sequence of computational steps that transform the input into the output.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/>
              <a:t>Data Structure:</a:t>
            </a:r>
            <a:r>
              <a:rPr lang="en-US" sz="2400"/>
              <a:t>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An organized method of storing and retrieving data.</a:t>
            </a:r>
            <a:endParaRPr sz="2200" b="1"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 b="1">
                <a:solidFill>
                  <a:srgbClr val="0000CC"/>
                </a:solidFill>
              </a:rPr>
              <a:t>Our Task: </a:t>
            </a:r>
            <a:endParaRPr/>
          </a:p>
          <a:p>
            <a:pPr marL="742950" lvl="1" indent="-285750" algn="just" rtl="0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Given a problem, design a </a:t>
            </a:r>
            <a:r>
              <a:rPr lang="en-US" sz="2200" b="1" i="1">
                <a:solidFill>
                  <a:srgbClr val="FF3300"/>
                </a:solidFill>
              </a:rPr>
              <a:t>correct</a:t>
            </a:r>
            <a:r>
              <a:rPr lang="en-US" sz="2200" b="1" i="1"/>
              <a:t> </a:t>
            </a:r>
            <a:r>
              <a:rPr lang="en-US" sz="2200"/>
              <a:t>and </a:t>
            </a:r>
            <a:r>
              <a:rPr lang="en-US" sz="2200" b="1" i="1">
                <a:solidFill>
                  <a:srgbClr val="FF3300"/>
                </a:solidFill>
              </a:rPr>
              <a:t>good</a:t>
            </a:r>
            <a:r>
              <a:rPr lang="en-US" sz="2200">
                <a:solidFill>
                  <a:srgbClr val="FF3300"/>
                </a:solidFill>
              </a:rPr>
              <a:t> </a:t>
            </a:r>
            <a:r>
              <a:rPr lang="en-US" sz="2200">
                <a:solidFill>
                  <a:srgbClr val="131354"/>
                </a:solidFill>
              </a:rPr>
              <a:t>a</a:t>
            </a:r>
            <a:r>
              <a:rPr lang="en-US" sz="2200"/>
              <a:t>lgorithm that solves it. </a:t>
            </a:r>
            <a:endParaRPr sz="2200" b="1"/>
          </a:p>
          <a:p>
            <a:pPr marL="342900" lvl="0" indent="-224155" algn="just" rtl="0">
              <a:spcBef>
                <a:spcPts val="440"/>
              </a:spcBef>
              <a:spcAft>
                <a:spcPts val="0"/>
              </a:spcAft>
              <a:buSzPts val="1870"/>
              <a:buNone/>
            </a:pPr>
            <a:endParaRPr sz="220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3EDCEE5-469F-534A-14A3-0F993D5BA76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6"/>
          <p:cNvCxnSpPr/>
          <p:nvPr/>
        </p:nvCxnSpPr>
        <p:spPr>
          <a:xfrm>
            <a:off x="2987675" y="4005263"/>
            <a:ext cx="685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6"/>
          <p:cNvCxnSpPr/>
          <p:nvPr/>
        </p:nvCxnSpPr>
        <p:spPr>
          <a:xfrm>
            <a:off x="5715000" y="4005263"/>
            <a:ext cx="762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6"/>
          <p:cNvSpPr txBox="1"/>
          <p:nvPr/>
        </p:nvSpPr>
        <p:spPr>
          <a:xfrm>
            <a:off x="381000" y="3805238"/>
            <a:ext cx="2343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25, 90, 53, 23, 11, 34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1143000" y="2814638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6324600" y="3195638"/>
            <a:ext cx="1123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1143000" y="3348038"/>
            <a:ext cx="1035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6588125" y="3789363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3962400" y="2713038"/>
            <a:ext cx="1149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3636963" y="43037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708400" y="3429000"/>
            <a:ext cx="1981200" cy="116522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m:= a[1];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I:=2 to size of input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 m &gt; a[i]  then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m:=a[I];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3899575" y="52720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508625" y="5516563"/>
            <a:ext cx="1670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Data-Structure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4419600" y="4586288"/>
            <a:ext cx="635000" cy="685800"/>
          </a:xfrm>
          <a:custGeom>
            <a:avLst/>
            <a:gdLst/>
            <a:ahLst/>
            <a:cxnLst/>
            <a:rect l="l" t="t" r="r" b="b"/>
            <a:pathLst>
              <a:path w="400" h="432" extrusionOk="0">
                <a:moveTo>
                  <a:pt x="176" y="0"/>
                </a:moveTo>
                <a:cubicBezTo>
                  <a:pt x="88" y="72"/>
                  <a:pt x="0" y="144"/>
                  <a:pt x="32" y="192"/>
                </a:cubicBezTo>
                <a:cubicBezTo>
                  <a:pt x="64" y="240"/>
                  <a:pt x="336" y="248"/>
                  <a:pt x="368" y="288"/>
                </a:cubicBezTo>
                <a:cubicBezTo>
                  <a:pt x="400" y="328"/>
                  <a:pt x="248" y="408"/>
                  <a:pt x="224" y="432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3962400" y="5397513"/>
            <a:ext cx="873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m, a[</a:t>
            </a:r>
            <a:r>
              <a:rPr lang="en-US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000" b="0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3572550" y="5192713"/>
            <a:ext cx="1600200" cy="8382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04800" y="1143000"/>
            <a:ext cx="86042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Input is a sequence of integers stored in an array.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Output the minimum. 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066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Problem, and Solve It</a:t>
            </a:r>
            <a:endParaRPr sz="3600" b="0" i="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999A1DE-929B-7011-A370-B5E6165A159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 idx="4294967295"/>
          </p:nvPr>
        </p:nvSpPr>
        <p:spPr>
          <a:xfrm>
            <a:off x="1447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Analyze? 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4294967295"/>
          </p:nvPr>
        </p:nvSpPr>
        <p:spPr>
          <a:xfrm>
            <a:off x="457200" y="1219200"/>
            <a:ext cx="8458200" cy="510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Correctness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Does the input/output relation match algorithm requirement?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Amount of work done (complexity)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Basic operations to do task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Amount of space used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Memory used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Simplicity, clarity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Verification and implementation.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Optimality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Is it impossible to do better? </a:t>
            </a:r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3ABF255-60B8-60A3-9430-544DDA788DB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2480</Words>
  <Application>Microsoft Office PowerPoint</Application>
  <PresentationFormat>On-screen Show (4:3)</PresentationFormat>
  <Paragraphs>336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Cambria</vt:lpstr>
      <vt:lpstr>Gill Sans MT</vt:lpstr>
      <vt:lpstr>Cambria Math</vt:lpstr>
      <vt:lpstr>Times New Roman</vt:lpstr>
      <vt:lpstr>Arial</vt:lpstr>
      <vt:lpstr>Aptos Display</vt:lpstr>
      <vt:lpstr>Quintessential</vt:lpstr>
      <vt:lpstr>Noto Sans Symbols</vt:lpstr>
      <vt:lpstr>Tahoma</vt:lpstr>
      <vt:lpstr>computer-bunny.blue</vt:lpstr>
      <vt:lpstr>MS_ClipArt_Gallery.2</vt:lpstr>
      <vt:lpstr>Microsoft Excel Chart</vt:lpstr>
      <vt:lpstr>Data Structure and Algorithms-II</vt:lpstr>
      <vt:lpstr>The Course</vt:lpstr>
      <vt:lpstr>What is a Data Structure?</vt:lpstr>
      <vt:lpstr>Types of Data Structures</vt:lpstr>
      <vt:lpstr>What is an Algorithm?</vt:lpstr>
      <vt:lpstr>What is a Program?</vt:lpstr>
      <vt:lpstr>Define a Problem, and Solve It</vt:lpstr>
      <vt:lpstr>PowerPoint Presentation</vt:lpstr>
      <vt:lpstr>What do we Analyze? </vt:lpstr>
      <vt:lpstr>Analyzing Algorithms</vt:lpstr>
      <vt:lpstr>Asymptotic Analysis</vt:lpstr>
      <vt:lpstr>Asymptotic Analysis</vt:lpstr>
      <vt:lpstr>Upper Bound Notation</vt:lpstr>
      <vt:lpstr>Upper Bound Notation</vt:lpstr>
      <vt:lpstr>Insertion Sort is O(n2)</vt:lpstr>
      <vt:lpstr>Lower Bound Notation</vt:lpstr>
      <vt:lpstr>Lower Bound Notation</vt:lpstr>
      <vt:lpstr>Asymptotic Tight Bound</vt:lpstr>
      <vt:lpstr>Asymptotic Tight Bound</vt:lpstr>
      <vt:lpstr>PowerPoint Presentation</vt:lpstr>
      <vt:lpstr>Practical Complexity</vt:lpstr>
      <vt:lpstr>Practical Complexity</vt:lpstr>
      <vt:lpstr>Practical Complexity</vt:lpstr>
      <vt:lpstr>Practical Complexity</vt:lpstr>
      <vt:lpstr>Practical Complexity</vt:lpstr>
      <vt:lpstr>Practical Complexity</vt:lpstr>
      <vt:lpstr>Other Asymptotic Notations</vt:lpstr>
      <vt:lpstr>Other Asymptotic Notations</vt:lpstr>
      <vt:lpstr>Exact cost analysis</vt:lpstr>
      <vt:lpstr>Exact Cost Analysis: Example 1</vt:lpstr>
      <vt:lpstr>Exact Cost Analysis: Example 1</vt:lpstr>
      <vt:lpstr>Exact Cost Analysis: Example 2</vt:lpstr>
      <vt:lpstr>Exact Cost Analysis: Example 2</vt:lpstr>
      <vt:lpstr>Exact Cost Analysis: Example 2</vt:lpstr>
      <vt:lpstr>Exact Cost Analysis: Example 2</vt:lpstr>
      <vt:lpstr>Exact Cost Analysis: Example 2</vt:lpstr>
      <vt:lpstr>Exact Cost Analysis: Example 3</vt:lpstr>
      <vt:lpstr>Exact Cost Analysis: Example 3</vt:lpstr>
      <vt:lpstr>Exact Cost Analysis: Example 3</vt:lpstr>
      <vt:lpstr>Exact Cost Analysis: Example 3</vt:lpstr>
      <vt:lpstr>Exact Cost Analysis: Example 4</vt:lpstr>
      <vt:lpstr>Exact Cost Analysis: Example 5</vt:lpstr>
      <vt:lpstr>Practice</vt:lpstr>
      <vt:lpstr>Question Patterns</vt:lpstr>
      <vt:lpstr>Quick Evaluation 1</vt:lpstr>
      <vt:lpstr>Quick Evaluation 2</vt:lpstr>
      <vt:lpstr>Quick Evaluation 3</vt:lpstr>
      <vt:lpstr>Quick Evaluation 4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Luebke</dc:creator>
  <cp:lastModifiedBy>Saifur Rahman</cp:lastModifiedBy>
  <cp:revision>2</cp:revision>
  <dcterms:created xsi:type="dcterms:W3CDTF">1998-11-02T19:17:54Z</dcterms:created>
  <dcterms:modified xsi:type="dcterms:W3CDTF">2025-03-02T01:04:11Z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