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47"/>
  </p:notesMasterIdLst>
  <p:sldIdLst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EF1508-E9DA-4AD0-8FF4-12861583E6CF}">
  <a:tblStyle styleId="{EBEF1508-E9DA-4AD0-8FF4-12861583E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f3be2e56e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4f3be2e56e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f3be2e56e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4f3be2e56e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3be2e56e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4f3be2e56e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f3be2e56e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4f3be2e56e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f3be2e56e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4f3be2e56e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f3be2e56e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4f3be2e56e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f3be2e56e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4f3be2e56e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f3be2e56e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4f3be2e56e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f3be2e56e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4f3be2e56e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f3be2e56e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24f3be2e56e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f3be2e56e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4f3be2e56e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f3be2e56e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4f3be2e56e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f395a6ba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f395a6ba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f395a6b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f395a6ba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4f3be2e56e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24f3be2e56e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4f3be2e56e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4f3be2e56e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f3be2e56e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4f3be2e56e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f395a6b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f395a6b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f3be2e56e_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4f3be2e56e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f3be2e56e_1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4f3be2e56e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f3be2e56e_1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24f3be2e56e_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f3be2e56e_1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4f3be2e56e_1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3be2e56e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4f3be2e56e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f3be2e56e_1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4f3be2e56e_1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f3be2e56e_1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24f3be2e56e_1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f3be2e56e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24f3be2e56e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4f3be2e56e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24f3be2e56e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4f3be2e56e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24f3be2e56e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4f3be2e56e_1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24f3be2e56e_1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4f3be2e56e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24f3be2e56e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f3be2e56e_1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24f3be2e56e_1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4f3be2e56e_1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24f3be2e56e_1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4f3be2e56e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24f3be2e56e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f3be2e56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4f3be2e56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f3be2e56e_1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24f3be2e56e_1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4f395a6ba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4f395a6ba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4f3be2e56e_1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24f3be2e56e_1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f395a6ba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4f395a6ba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395a6ba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f395a6ba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f3be2e56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4f3be2e56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f3be2e56e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4f3be2e56e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f3be2e56e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4f3be2e56e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f3be2e56e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4f3be2e56e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4800" y="4686300"/>
            <a:ext cx="4267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934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45FFEF-AAEC-AF54-46DA-4682BF6D2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136231-6500-D7EA-10AC-E198D8EA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8" y="3247298"/>
            <a:ext cx="3020772" cy="1060542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Shekh. Md. Saifur Rahman</a:t>
            </a:r>
          </a:p>
          <a:p>
            <a:pPr algn="l"/>
            <a:r>
              <a:rPr lang="en-US" sz="1400" dirty="0"/>
              <a:t>Lecturer, Dept. of CSE</a:t>
            </a:r>
          </a:p>
          <a:p>
            <a:pPr algn="l"/>
            <a:r>
              <a:rPr lang="en-US" sz="1400" dirty="0"/>
              <a:t>United International University</a:t>
            </a:r>
          </a:p>
          <a:p>
            <a:pPr algn="l"/>
            <a:r>
              <a:rPr lang="en-US" sz="1400" dirty="0"/>
              <a:t>Email: saifur@cse.uiu.ac.bd</a:t>
            </a:r>
          </a:p>
        </p:txBody>
      </p:sp>
      <p:sp>
        <p:nvSpPr>
          <p:cNvPr id="5" name="Google Shape;130;p25">
            <a:extLst>
              <a:ext uri="{FF2B5EF4-FFF2-40B4-BE49-F238E27FC236}">
                <a16:creationId xmlns:a16="http://schemas.microsoft.com/office/drawing/2014/main" id="{C662445F-92F4-6549-047C-F8E91739F9A2}"/>
              </a:ext>
            </a:extLst>
          </p:cNvPr>
          <p:cNvSpPr txBox="1">
            <a:spLocks/>
          </p:cNvSpPr>
          <p:nvPr/>
        </p:nvSpPr>
        <p:spPr>
          <a:xfrm>
            <a:off x="4023360" y="3308258"/>
            <a:ext cx="4747980" cy="5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Courtesy: Tasmin </a:t>
            </a:r>
            <a:r>
              <a:rPr lang="en-US" dirty="0" err="1"/>
              <a:t>Sanjida</a:t>
            </a:r>
            <a:r>
              <a:rPr lang="en-US" dirty="0"/>
              <a:t> Mam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2080120" y="2352601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sz="1100"/>
          </a:p>
        </p:txBody>
      </p:sp>
      <p:sp>
        <p:nvSpPr>
          <p:cNvPr id="238" name="Google Shape;238;p35"/>
          <p:cNvSpPr txBox="1"/>
          <p:nvPr/>
        </p:nvSpPr>
        <p:spPr>
          <a:xfrm>
            <a:off x="2080120" y="291064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b</a:t>
            </a:r>
            <a:endParaRPr sz="1100"/>
          </a:p>
        </p:txBody>
      </p:sp>
      <p:sp>
        <p:nvSpPr>
          <p:cNvPr id="239" name="Google Shape;239;p35"/>
          <p:cNvSpPr txBox="1"/>
          <p:nvPr/>
        </p:nvSpPr>
        <p:spPr>
          <a:xfrm>
            <a:off x="2080120" y="3424996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* b</a:t>
            </a:r>
            <a:endParaRPr sz="1100"/>
          </a:p>
        </p:txBody>
      </p:sp>
      <p:sp>
        <p:nvSpPr>
          <p:cNvPr id="240" name="Google Shape;240;p35"/>
          <p:cNvSpPr txBox="1"/>
          <p:nvPr/>
        </p:nvSpPr>
        <p:spPr>
          <a:xfrm>
            <a:off x="2082931" y="399649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/ b</a:t>
            </a:r>
            <a:endParaRPr sz="1100"/>
          </a:p>
        </p:txBody>
      </p:sp>
      <p:sp>
        <p:nvSpPr>
          <p:cNvPr id="241" name="Google Shape;241;p35"/>
          <p:cNvSpPr txBox="1"/>
          <p:nvPr/>
        </p:nvSpPr>
        <p:spPr>
          <a:xfrm>
            <a:off x="2082931" y="45796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% b</a:t>
            </a:r>
            <a:endParaRPr sz="1100"/>
          </a:p>
        </p:txBody>
      </p:sp>
      <p:sp>
        <p:nvSpPr>
          <p:cNvPr id="242" name="Google Shape;242;p35"/>
          <p:cNvSpPr txBox="1"/>
          <p:nvPr/>
        </p:nvSpPr>
        <p:spPr>
          <a:xfrm>
            <a:off x="4644374" y="2352601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/>
          </a:p>
        </p:txBody>
      </p:sp>
      <p:sp>
        <p:nvSpPr>
          <p:cNvPr id="243" name="Google Shape;243;p35"/>
          <p:cNvSpPr txBox="1"/>
          <p:nvPr/>
        </p:nvSpPr>
        <p:spPr>
          <a:xfrm>
            <a:off x="4644374" y="291064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/>
          </a:p>
        </p:txBody>
      </p:sp>
      <p:sp>
        <p:nvSpPr>
          <p:cNvPr id="244" name="Google Shape;244;p35"/>
          <p:cNvSpPr txBox="1"/>
          <p:nvPr/>
        </p:nvSpPr>
        <p:spPr>
          <a:xfrm>
            <a:off x="4644374" y="3424996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-33</a:t>
            </a:r>
            <a:endParaRPr sz="1100"/>
          </a:p>
        </p:txBody>
      </p:sp>
      <p:sp>
        <p:nvSpPr>
          <p:cNvPr id="245" name="Google Shape;245;p35"/>
          <p:cNvSpPr txBox="1"/>
          <p:nvPr/>
        </p:nvSpPr>
        <p:spPr>
          <a:xfrm>
            <a:off x="4647185" y="399649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1100"/>
          </a:p>
        </p:txBody>
      </p:sp>
      <p:sp>
        <p:nvSpPr>
          <p:cNvPr id="246" name="Google Shape;246;p35"/>
          <p:cNvSpPr txBox="1"/>
          <p:nvPr/>
        </p:nvSpPr>
        <p:spPr>
          <a:xfrm>
            <a:off x="4647185" y="45796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cxnSp>
        <p:nvCxnSpPr>
          <p:cNvPr id="247" name="Google Shape;247;p35"/>
          <p:cNvCxnSpPr/>
          <p:nvPr/>
        </p:nvCxnSpPr>
        <p:spPr>
          <a:xfrm>
            <a:off x="3575976" y="2560112"/>
            <a:ext cx="938875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35"/>
          <p:cNvCxnSpPr/>
          <p:nvPr/>
        </p:nvCxnSpPr>
        <p:spPr>
          <a:xfrm>
            <a:off x="3586691" y="3074462"/>
            <a:ext cx="928160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35"/>
          <p:cNvCxnSpPr/>
          <p:nvPr/>
        </p:nvCxnSpPr>
        <p:spPr>
          <a:xfrm>
            <a:off x="3586691" y="3645961"/>
            <a:ext cx="928160" cy="1163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3568832" y="4217462"/>
            <a:ext cx="946018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35"/>
          <p:cNvCxnSpPr/>
          <p:nvPr/>
        </p:nvCxnSpPr>
        <p:spPr>
          <a:xfrm>
            <a:off x="3586691" y="4777517"/>
            <a:ext cx="92816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35"/>
          <p:cNvSpPr txBox="1"/>
          <p:nvPr/>
        </p:nvSpPr>
        <p:spPr>
          <a:xfrm>
            <a:off x="5660894" y="4579636"/>
            <a:ext cx="1997207" cy="3462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- !!!</a:t>
            </a:r>
            <a:endParaRPr sz="1100"/>
          </a:p>
        </p:txBody>
      </p:sp>
      <p:sp>
        <p:nvSpPr>
          <p:cNvPr id="253" name="Google Shape;253;p35"/>
          <p:cNvSpPr txBox="1"/>
          <p:nvPr/>
        </p:nvSpPr>
        <p:spPr>
          <a:xfrm>
            <a:off x="3473504" y="400050"/>
            <a:ext cx="2187390" cy="1200329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647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int a, b;</a:t>
            </a:r>
            <a:endParaRPr sz="1100"/>
          </a:p>
          <a:p>
            <a:pPr marL="647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7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 = 11;</a:t>
            </a:r>
            <a:endParaRPr sz="1100"/>
          </a:p>
          <a:p>
            <a:pPr marL="647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 = -3;</a:t>
            </a:r>
            <a:endParaRPr sz="1100"/>
          </a:p>
        </p:txBody>
      </p:sp>
      <p:sp>
        <p:nvSpPr>
          <p:cNvPr id="254" name="Google Shape;254;p35"/>
          <p:cNvSpPr/>
          <p:nvPr/>
        </p:nvSpPr>
        <p:spPr>
          <a:xfrm>
            <a:off x="6223436" y="1154304"/>
            <a:ext cx="1485900" cy="1952551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Follow basic rules of algebra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Type Convention</a:t>
            </a:r>
            <a:endParaRPr b="1"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">
                <a:solidFill>
                  <a:srgbClr val="FF0000"/>
                </a:solidFill>
              </a:rPr>
              <a:t>Operands that differ in type </a:t>
            </a:r>
            <a:r>
              <a:rPr lang="en"/>
              <a:t>may </a:t>
            </a:r>
            <a:r>
              <a:rPr lang="en">
                <a:solidFill>
                  <a:srgbClr val="FF0000"/>
                </a:solidFill>
              </a:rPr>
              <a:t>undergo type conversion</a:t>
            </a:r>
            <a:r>
              <a:rPr lang="en"/>
              <a:t> before the expression takes on its final value. </a:t>
            </a:r>
            <a:endParaRPr/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In general, the final result will be expressed in the </a:t>
            </a:r>
            <a:r>
              <a:rPr lang="en">
                <a:solidFill>
                  <a:srgbClr val="FF0000"/>
                </a:solidFill>
              </a:rPr>
              <a:t>highest precision possible</a:t>
            </a:r>
            <a:r>
              <a:rPr lang="en"/>
              <a:t>, consistent with the data types of the operands. </a:t>
            </a:r>
            <a:endParaRPr/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Rules apply when neither operand is unsigned.</a:t>
            </a:r>
            <a:endParaRPr/>
          </a:p>
          <a:p>
            <a:pPr marL="177800" lvl="0" indent="-381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5029200" y="4000501"/>
            <a:ext cx="2686050" cy="981001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learn detail later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2080120" y="2352601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+ f</a:t>
            </a:r>
            <a:endParaRPr sz="1100"/>
          </a:p>
        </p:txBody>
      </p:sp>
      <p:sp>
        <p:nvSpPr>
          <p:cNvPr id="268" name="Google Shape;268;p37"/>
          <p:cNvSpPr txBox="1"/>
          <p:nvPr/>
        </p:nvSpPr>
        <p:spPr>
          <a:xfrm>
            <a:off x="2080120" y="291064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+ c</a:t>
            </a:r>
            <a:endParaRPr sz="1100"/>
          </a:p>
        </p:txBody>
      </p:sp>
      <p:sp>
        <p:nvSpPr>
          <p:cNvPr id="269" name="Google Shape;269;p37"/>
          <p:cNvSpPr txBox="1"/>
          <p:nvPr/>
        </p:nvSpPr>
        <p:spPr>
          <a:xfrm>
            <a:off x="2080120" y="3424996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+ c – ‘0’</a:t>
            </a:r>
            <a:endParaRPr sz="1100"/>
          </a:p>
        </p:txBody>
      </p:sp>
      <p:sp>
        <p:nvSpPr>
          <p:cNvPr id="270" name="Google Shape;270;p37"/>
          <p:cNvSpPr txBox="1"/>
          <p:nvPr/>
        </p:nvSpPr>
        <p:spPr>
          <a:xfrm>
            <a:off x="1371600" y="3996497"/>
            <a:ext cx="2104715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 + c) - (2 * f  / 5)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4644374" y="2352601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12.5</a:t>
            </a:r>
            <a:endParaRPr sz="1100"/>
          </a:p>
        </p:txBody>
      </p:sp>
      <p:sp>
        <p:nvSpPr>
          <p:cNvPr id="272" name="Google Shape;272;p37"/>
          <p:cNvSpPr txBox="1"/>
          <p:nvPr/>
        </p:nvSpPr>
        <p:spPr>
          <a:xfrm>
            <a:off x="4644374" y="291064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</a:t>
            </a:r>
            <a:endParaRPr sz="1100"/>
          </a:p>
        </p:txBody>
      </p:sp>
      <p:sp>
        <p:nvSpPr>
          <p:cNvPr id="273" name="Google Shape;273;p37"/>
          <p:cNvSpPr txBox="1"/>
          <p:nvPr/>
        </p:nvSpPr>
        <p:spPr>
          <a:xfrm>
            <a:off x="4644374" y="3424996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1100"/>
          </a:p>
        </p:txBody>
      </p:sp>
      <p:sp>
        <p:nvSpPr>
          <p:cNvPr id="274" name="Google Shape;274;p37"/>
          <p:cNvSpPr txBox="1"/>
          <p:nvPr/>
        </p:nvSpPr>
        <p:spPr>
          <a:xfrm>
            <a:off x="4647185" y="399649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123.8</a:t>
            </a:r>
            <a:endParaRPr sz="1100"/>
          </a:p>
        </p:txBody>
      </p:sp>
      <p:cxnSp>
        <p:nvCxnSpPr>
          <p:cNvPr id="275" name="Google Shape;275;p37"/>
          <p:cNvCxnSpPr/>
          <p:nvPr/>
        </p:nvCxnSpPr>
        <p:spPr>
          <a:xfrm>
            <a:off x="3575976" y="2560112"/>
            <a:ext cx="938875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37"/>
          <p:cNvCxnSpPr/>
          <p:nvPr/>
        </p:nvCxnSpPr>
        <p:spPr>
          <a:xfrm>
            <a:off x="3586691" y="3074462"/>
            <a:ext cx="928160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37"/>
          <p:cNvCxnSpPr/>
          <p:nvPr/>
        </p:nvCxnSpPr>
        <p:spPr>
          <a:xfrm>
            <a:off x="3586691" y="3645961"/>
            <a:ext cx="928160" cy="1163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37"/>
          <p:cNvCxnSpPr/>
          <p:nvPr/>
        </p:nvCxnSpPr>
        <p:spPr>
          <a:xfrm>
            <a:off x="3568832" y="4217462"/>
            <a:ext cx="946018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2080120" y="429692"/>
            <a:ext cx="3234829" cy="10387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int i = 7;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float f = 5.5;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char c = ‘w’</a:t>
            </a:r>
            <a:endParaRPr sz="1100"/>
          </a:p>
        </p:txBody>
      </p:sp>
      <p:grpSp>
        <p:nvGrpSpPr>
          <p:cNvPr id="280" name="Google Shape;280;p37"/>
          <p:cNvGrpSpPr/>
          <p:nvPr/>
        </p:nvGrpSpPr>
        <p:grpSpPr>
          <a:xfrm>
            <a:off x="5660894" y="449944"/>
            <a:ext cx="2298726" cy="921077"/>
            <a:chOff x="0" y="770"/>
            <a:chExt cx="3064968" cy="1228103"/>
          </a:xfrm>
        </p:grpSpPr>
        <p:sp>
          <p:nvSpPr>
            <p:cNvPr id="281" name="Google Shape;281;p37"/>
            <p:cNvSpPr/>
            <p:nvPr/>
          </p:nvSpPr>
          <p:spPr>
            <a:xfrm>
              <a:off x="0" y="770"/>
              <a:ext cx="3064968" cy="40275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 txBox="1"/>
            <p:nvPr/>
          </p:nvSpPr>
          <p:spPr>
            <a:xfrm>
              <a:off x="19661" y="20431"/>
              <a:ext cx="3025646" cy="36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ASCII Value</a:t>
              </a:r>
              <a:endPara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0" y="413443"/>
              <a:ext cx="3064968" cy="40275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 txBox="1"/>
            <p:nvPr/>
          </p:nvSpPr>
          <p:spPr>
            <a:xfrm>
              <a:off x="19661" y="433104"/>
              <a:ext cx="3025646" cy="36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 = 119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0" y="826115"/>
              <a:ext cx="3064968" cy="40275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 txBox="1"/>
            <p:nvPr/>
          </p:nvSpPr>
          <p:spPr>
            <a:xfrm>
              <a:off x="19661" y="845776"/>
              <a:ext cx="3025646" cy="36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= 48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37"/>
          <p:cNvSpPr txBox="1"/>
          <p:nvPr/>
        </p:nvSpPr>
        <p:spPr>
          <a:xfrm>
            <a:off x="5943600" y="2352601"/>
            <a:ext cx="1816972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(double)</a:t>
            </a:r>
            <a:endParaRPr sz="1100"/>
          </a:p>
        </p:txBody>
      </p:sp>
      <p:sp>
        <p:nvSpPr>
          <p:cNvPr id="288" name="Google Shape;288;p37"/>
          <p:cNvSpPr txBox="1"/>
          <p:nvPr/>
        </p:nvSpPr>
        <p:spPr>
          <a:xfrm>
            <a:off x="5943600" y="2910647"/>
            <a:ext cx="1816972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5943600" y="3424996"/>
            <a:ext cx="1816972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5946411" y="3996497"/>
            <a:ext cx="1816972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(double)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8"/>
          <p:cNvPicPr preferRelativeResize="0"/>
          <p:nvPr/>
        </p:nvPicPr>
        <p:blipFill rotWithShape="1">
          <a:blip r:embed="rId3">
            <a:alphaModFix/>
          </a:blip>
          <a:srcRect l="21084" t="22917" r="30893" b="16666"/>
          <a:stretch/>
        </p:blipFill>
        <p:spPr>
          <a:xfrm>
            <a:off x="2114550" y="205978"/>
            <a:ext cx="4686300" cy="331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Type Convention (Assignment)</a:t>
            </a:r>
            <a:endParaRPr b="1"/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If the </a:t>
            </a:r>
            <a:r>
              <a:rPr lang="en" b="1"/>
              <a:t>two operands in assignment </a:t>
            </a:r>
            <a:r>
              <a:rPr lang="en"/>
              <a:t>expression </a:t>
            </a:r>
            <a:r>
              <a:rPr lang="en" b="1">
                <a:solidFill>
                  <a:srgbClr val="FF0000"/>
                </a:solidFill>
              </a:rPr>
              <a:t>are of different data types.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</a:t>
            </a:r>
            <a:r>
              <a:rPr lang="en" b="1">
                <a:solidFill>
                  <a:srgbClr val="FF0000"/>
                </a:solidFill>
              </a:rPr>
              <a:t>value of right hand operand </a:t>
            </a:r>
            <a:r>
              <a:rPr lang="en"/>
              <a:t>will automatically be </a:t>
            </a:r>
            <a:r>
              <a:rPr lang="en" b="1">
                <a:solidFill>
                  <a:srgbClr val="FF0000"/>
                </a:solidFill>
              </a:rPr>
              <a:t>converted to the type of the operand on the left.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entire assignment expression will be then same data type.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grpSp>
        <p:nvGrpSpPr>
          <p:cNvPr id="302" name="Google Shape;302;p39"/>
          <p:cNvGrpSpPr/>
          <p:nvPr/>
        </p:nvGrpSpPr>
        <p:grpSpPr>
          <a:xfrm>
            <a:off x="1714500" y="3257551"/>
            <a:ext cx="5861322" cy="1509370"/>
            <a:chOff x="762000" y="4343401"/>
            <a:chExt cx="7815096" cy="2012494"/>
          </a:xfrm>
        </p:grpSpPr>
        <p:grpSp>
          <p:nvGrpSpPr>
            <p:cNvPr id="303" name="Google Shape;303;p39"/>
            <p:cNvGrpSpPr/>
            <p:nvPr/>
          </p:nvGrpSpPr>
          <p:grpSpPr>
            <a:xfrm>
              <a:off x="762000" y="5193112"/>
              <a:ext cx="5691752" cy="1140371"/>
              <a:chOff x="-31376" y="4803229"/>
              <a:chExt cx="6411936" cy="1349828"/>
            </a:xfrm>
          </p:grpSpPr>
          <p:sp>
            <p:nvSpPr>
              <p:cNvPr id="304" name="Google Shape;304;p39"/>
              <p:cNvSpPr/>
              <p:nvPr/>
            </p:nvSpPr>
            <p:spPr>
              <a:xfrm>
                <a:off x="1942985" y="4803229"/>
                <a:ext cx="1601970" cy="119017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9"/>
              <p:cNvSpPr/>
              <p:nvPr/>
            </p:nvSpPr>
            <p:spPr>
              <a:xfrm>
                <a:off x="-31376" y="4803229"/>
                <a:ext cx="1818267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</a:t>
                </a:r>
                <a:endParaRPr sz="1100"/>
              </a:p>
            </p:txBody>
          </p:sp>
          <p:sp>
            <p:nvSpPr>
              <p:cNvPr id="306" name="Google Shape;306;p39"/>
              <p:cNvSpPr/>
              <p:nvPr/>
            </p:nvSpPr>
            <p:spPr>
              <a:xfrm>
                <a:off x="3611720" y="4803229"/>
                <a:ext cx="1936615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</a:t>
                </a:r>
                <a:endParaRPr sz="1100"/>
              </a:p>
            </p:txBody>
          </p:sp>
          <p:sp>
            <p:nvSpPr>
              <p:cNvPr id="307" name="Google Shape;307;p39"/>
              <p:cNvSpPr/>
              <p:nvPr/>
            </p:nvSpPr>
            <p:spPr>
              <a:xfrm>
                <a:off x="5720016" y="5557971"/>
                <a:ext cx="660544" cy="595086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Google Shape;308;p39"/>
            <p:cNvSpPr/>
            <p:nvPr/>
          </p:nvSpPr>
          <p:spPr>
            <a:xfrm>
              <a:off x="6858000" y="5215524"/>
              <a:ext cx="1719096" cy="1140371"/>
            </a:xfrm>
            <a:prstGeom prst="rect">
              <a:avLst/>
            </a:prstGeom>
            <a:solidFill>
              <a:srgbClr val="ACB8CA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 sz="1100"/>
            </a:p>
          </p:txBody>
        </p:sp>
        <p:sp>
          <p:nvSpPr>
            <p:cNvPr id="309" name="Google Shape;309;p39"/>
            <p:cNvSpPr/>
            <p:nvPr/>
          </p:nvSpPr>
          <p:spPr>
            <a:xfrm rot="-5400000">
              <a:off x="5872287" y="3031606"/>
              <a:ext cx="740719" cy="3364309"/>
            </a:xfrm>
            <a:prstGeom prst="curvedLeftArrow">
              <a:avLst>
                <a:gd name="adj1" fmla="val 25000"/>
                <a:gd name="adj2" fmla="val 91464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39"/>
          <p:cNvGrpSpPr/>
          <p:nvPr/>
        </p:nvGrpSpPr>
        <p:grpSpPr>
          <a:xfrm>
            <a:off x="1714500" y="3257551"/>
            <a:ext cx="5861322" cy="1509370"/>
            <a:chOff x="762000" y="4343401"/>
            <a:chExt cx="7815096" cy="2012494"/>
          </a:xfrm>
        </p:grpSpPr>
        <p:grpSp>
          <p:nvGrpSpPr>
            <p:cNvPr id="311" name="Google Shape;311;p39"/>
            <p:cNvGrpSpPr/>
            <p:nvPr/>
          </p:nvGrpSpPr>
          <p:grpSpPr>
            <a:xfrm>
              <a:off x="762000" y="5193112"/>
              <a:ext cx="5691752" cy="1140371"/>
              <a:chOff x="-31376" y="4803229"/>
              <a:chExt cx="6411936" cy="1349828"/>
            </a:xfrm>
          </p:grpSpPr>
          <p:sp>
            <p:nvSpPr>
              <p:cNvPr id="312" name="Google Shape;312;p39"/>
              <p:cNvSpPr/>
              <p:nvPr/>
            </p:nvSpPr>
            <p:spPr>
              <a:xfrm>
                <a:off x="1942985" y="4803229"/>
                <a:ext cx="1601970" cy="119017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9"/>
              <p:cNvSpPr/>
              <p:nvPr/>
            </p:nvSpPr>
            <p:spPr>
              <a:xfrm>
                <a:off x="-31376" y="4803229"/>
                <a:ext cx="1818267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float</a:t>
                </a:r>
                <a:endParaRPr sz="1100"/>
              </a:p>
            </p:txBody>
          </p:sp>
          <p:sp>
            <p:nvSpPr>
              <p:cNvPr id="314" name="Google Shape;314;p39"/>
              <p:cNvSpPr/>
              <p:nvPr/>
            </p:nvSpPr>
            <p:spPr>
              <a:xfrm>
                <a:off x="3611720" y="4803229"/>
                <a:ext cx="1936615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9"/>
              <p:cNvSpPr/>
              <p:nvPr/>
            </p:nvSpPr>
            <p:spPr>
              <a:xfrm>
                <a:off x="5720016" y="5557971"/>
                <a:ext cx="660544" cy="595086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6" name="Google Shape;316;p39"/>
            <p:cNvSpPr/>
            <p:nvPr/>
          </p:nvSpPr>
          <p:spPr>
            <a:xfrm>
              <a:off x="6858000" y="5215524"/>
              <a:ext cx="1719096" cy="1140371"/>
            </a:xfrm>
            <a:prstGeom prst="rect">
              <a:avLst/>
            </a:prstGeom>
            <a:solidFill>
              <a:srgbClr val="ACB8CA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endParaRPr sz="1100"/>
            </a:p>
          </p:txBody>
        </p:sp>
        <p:sp>
          <p:nvSpPr>
            <p:cNvPr id="317" name="Google Shape;317;p39"/>
            <p:cNvSpPr/>
            <p:nvPr/>
          </p:nvSpPr>
          <p:spPr>
            <a:xfrm rot="-5400000">
              <a:off x="5872287" y="3031606"/>
              <a:ext cx="740719" cy="3364309"/>
            </a:xfrm>
            <a:prstGeom prst="curvedLeftArrow">
              <a:avLst>
                <a:gd name="adj1" fmla="val 25000"/>
                <a:gd name="adj2" fmla="val 91464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39"/>
          <p:cNvSpPr/>
          <p:nvPr/>
        </p:nvSpPr>
        <p:spPr>
          <a:xfrm>
            <a:off x="4139930" y="3894834"/>
            <a:ext cx="1289322" cy="855278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319" name="Google Shape;319;p39"/>
          <p:cNvSpPr/>
          <p:nvPr/>
        </p:nvSpPr>
        <p:spPr>
          <a:xfrm>
            <a:off x="6286500" y="3911644"/>
            <a:ext cx="1289322" cy="855278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 sz="1100"/>
          </a:p>
        </p:txBody>
      </p:sp>
      <p:grpSp>
        <p:nvGrpSpPr>
          <p:cNvPr id="320" name="Google Shape;320;p39"/>
          <p:cNvGrpSpPr/>
          <p:nvPr/>
        </p:nvGrpSpPr>
        <p:grpSpPr>
          <a:xfrm>
            <a:off x="1714500" y="3257551"/>
            <a:ext cx="5861322" cy="1509370"/>
            <a:chOff x="762000" y="4343401"/>
            <a:chExt cx="7815096" cy="2012494"/>
          </a:xfrm>
        </p:grpSpPr>
        <p:grpSp>
          <p:nvGrpSpPr>
            <p:cNvPr id="321" name="Google Shape;321;p39"/>
            <p:cNvGrpSpPr/>
            <p:nvPr/>
          </p:nvGrpSpPr>
          <p:grpSpPr>
            <a:xfrm>
              <a:off x="762000" y="5193112"/>
              <a:ext cx="5691752" cy="1140371"/>
              <a:chOff x="-31376" y="4803229"/>
              <a:chExt cx="6411936" cy="1349828"/>
            </a:xfrm>
          </p:grpSpPr>
          <p:sp>
            <p:nvSpPr>
              <p:cNvPr id="322" name="Google Shape;322;p39"/>
              <p:cNvSpPr/>
              <p:nvPr/>
            </p:nvSpPr>
            <p:spPr>
              <a:xfrm>
                <a:off x="1942985" y="4803229"/>
                <a:ext cx="1601970" cy="119017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9"/>
              <p:cNvSpPr/>
              <p:nvPr/>
            </p:nvSpPr>
            <p:spPr>
              <a:xfrm>
                <a:off x="-31376" y="4803229"/>
                <a:ext cx="1818267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9"/>
              <p:cNvSpPr/>
              <p:nvPr/>
            </p:nvSpPr>
            <p:spPr>
              <a:xfrm>
                <a:off x="3611720" y="4803229"/>
                <a:ext cx="1936615" cy="1349828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float</a:t>
                </a:r>
                <a:endParaRPr sz="1100"/>
              </a:p>
            </p:txBody>
          </p:sp>
          <p:sp>
            <p:nvSpPr>
              <p:cNvPr id="325" name="Google Shape;325;p39"/>
              <p:cNvSpPr/>
              <p:nvPr/>
            </p:nvSpPr>
            <p:spPr>
              <a:xfrm>
                <a:off x="5720016" y="5557971"/>
                <a:ext cx="660544" cy="595086"/>
              </a:xfrm>
              <a:prstGeom prst="rect">
                <a:avLst/>
              </a:prstGeom>
              <a:solidFill>
                <a:srgbClr val="ACB8CA"/>
              </a:solidFill>
              <a:ln w="127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39"/>
            <p:cNvSpPr/>
            <p:nvPr/>
          </p:nvSpPr>
          <p:spPr>
            <a:xfrm>
              <a:off x="6858000" y="5215524"/>
              <a:ext cx="1719096" cy="1140371"/>
            </a:xfrm>
            <a:prstGeom prst="rect">
              <a:avLst/>
            </a:prstGeom>
            <a:solidFill>
              <a:srgbClr val="ACB8CA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 rot="-5400000">
              <a:off x="5872287" y="3031606"/>
              <a:ext cx="740719" cy="3364309"/>
            </a:xfrm>
            <a:prstGeom prst="curvedLeftArrow">
              <a:avLst>
                <a:gd name="adj1" fmla="val 25000"/>
                <a:gd name="adj2" fmla="val 91464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39"/>
          <p:cNvSpPr/>
          <p:nvPr/>
        </p:nvSpPr>
        <p:spPr>
          <a:xfrm>
            <a:off x="4139930" y="3894833"/>
            <a:ext cx="1289322" cy="855278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11.995</a:t>
            </a:r>
            <a:endParaRPr sz="1100"/>
          </a:p>
        </p:txBody>
      </p:sp>
      <p:sp>
        <p:nvSpPr>
          <p:cNvPr id="329" name="Google Shape;329;p39"/>
          <p:cNvSpPr/>
          <p:nvPr/>
        </p:nvSpPr>
        <p:spPr>
          <a:xfrm>
            <a:off x="6286500" y="3911644"/>
            <a:ext cx="1289322" cy="855278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702350" y="302129"/>
            <a:ext cx="61722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Type Cast</a:t>
            </a:r>
            <a:endParaRPr b="1"/>
          </a:p>
        </p:txBody>
      </p:sp>
      <p:sp>
        <p:nvSpPr>
          <p:cNvPr id="335" name="Google Shape;335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3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To transform the type of a variable temporarily.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To do so, the expression </a:t>
            </a:r>
            <a:r>
              <a:rPr lang="en">
                <a:solidFill>
                  <a:srgbClr val="FF0000"/>
                </a:solidFill>
              </a:rPr>
              <a:t>must be preceded</a:t>
            </a:r>
            <a:r>
              <a:rPr lang="en"/>
              <a:t> by the name of the desired data type, enclosed in parentheses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2400300" y="2971800"/>
            <a:ext cx="40576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(data type) expression</a:t>
            </a:r>
            <a:endParaRPr sz="1100"/>
          </a:p>
        </p:txBody>
      </p:sp>
      <p:sp>
        <p:nvSpPr>
          <p:cNvPr id="337" name="Google Shape;337;p40"/>
          <p:cNvSpPr/>
          <p:nvPr/>
        </p:nvSpPr>
        <p:spPr>
          <a:xfrm>
            <a:off x="2400300" y="3898737"/>
            <a:ext cx="405765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number;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(float) number;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Valid or Invalid?</a:t>
            </a:r>
            <a:endParaRPr b="1"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Type conversion 2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4">
            <a:alphaModFix/>
          </a:blip>
          <a:srcRect l="21787" t="43915" r="21924" b="40975"/>
          <a:stretch/>
        </p:blipFill>
        <p:spPr>
          <a:xfrm>
            <a:off x="2795307" y="938921"/>
            <a:ext cx="4114800" cy="68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 txBox="1"/>
          <p:nvPr/>
        </p:nvSpPr>
        <p:spPr>
          <a:xfrm>
            <a:off x="3371850" y="1885952"/>
            <a:ext cx="1977530" cy="71558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7;</a:t>
            </a:r>
            <a:endParaRPr sz="1100"/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8.5;</a:t>
            </a:r>
            <a:endParaRPr sz="1100"/>
          </a:p>
        </p:txBody>
      </p:sp>
      <p:sp>
        <p:nvSpPr>
          <p:cNvPr id="346" name="Google Shape;346;p41"/>
          <p:cNvSpPr txBox="1"/>
          <p:nvPr/>
        </p:nvSpPr>
        <p:spPr>
          <a:xfrm>
            <a:off x="3017590" y="3205661"/>
            <a:ext cx="2686050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= (i + f) % 4;</a:t>
            </a:r>
            <a:endParaRPr sz="1100"/>
          </a:p>
        </p:txBody>
      </p:sp>
      <p:sp>
        <p:nvSpPr>
          <p:cNvPr id="347" name="Google Shape;347;p41"/>
          <p:cNvSpPr/>
          <p:nvPr/>
        </p:nvSpPr>
        <p:spPr>
          <a:xfrm>
            <a:off x="6115050" y="2800350"/>
            <a:ext cx="1543050" cy="13716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Valid or Invalid?</a:t>
            </a: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354" name="Google Shape;354;p42"/>
          <p:cNvSpPr txBox="1"/>
          <p:nvPr/>
        </p:nvSpPr>
        <p:spPr>
          <a:xfrm>
            <a:off x="2457450" y="1657351"/>
            <a:ext cx="2571749" cy="103874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num = 10.5;</a:t>
            </a:r>
            <a:endParaRPr sz="1100"/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% 2;</a:t>
            </a:r>
            <a:endParaRPr sz="1100"/>
          </a:p>
        </p:txBody>
      </p:sp>
      <p:sp>
        <p:nvSpPr>
          <p:cNvPr id="355" name="Google Shape;355;p42"/>
          <p:cNvSpPr/>
          <p:nvPr/>
        </p:nvSpPr>
        <p:spPr>
          <a:xfrm>
            <a:off x="5600701" y="1860612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2424043" y="3112540"/>
            <a:ext cx="2605157" cy="103874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num = 10.5;</a:t>
            </a:r>
            <a:endParaRPr sz="1100"/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((int)num) % 2;</a:t>
            </a:r>
            <a:endParaRPr sz="1100"/>
          </a:p>
        </p:txBody>
      </p:sp>
      <p:pic>
        <p:nvPicPr>
          <p:cNvPr id="357" name="Google Shape;357;p42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5429251" y="3195470"/>
            <a:ext cx="835819" cy="696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Operators and Operands</a:t>
            </a:r>
            <a:endParaRPr b="1"/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1"/>
          </p:nvPr>
        </p:nvSpPr>
        <p:spPr>
          <a:xfrm>
            <a:off x="1885950" y="1200151"/>
            <a:ext cx="57721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Arithmetic Operator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Unary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Relational and logical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Assignment operators and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Conditional operator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Unary Operators</a:t>
            </a:r>
            <a:endParaRPr b="1"/>
          </a:p>
        </p:txBody>
      </p:sp>
      <p:sp>
        <p:nvSpPr>
          <p:cNvPr id="369" name="Google Shape;369;p4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 class  of  operators that </a:t>
            </a:r>
            <a:r>
              <a:rPr lang="en" b="1">
                <a:solidFill>
                  <a:srgbClr val="FF0000"/>
                </a:solidFill>
              </a:rPr>
              <a:t>act upon a single operand </a:t>
            </a:r>
            <a:r>
              <a:rPr lang="en"/>
              <a:t>to produce a new value.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Known as unary operators.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Operators and Operands</a:t>
            </a:r>
            <a:endParaRPr b="1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1885950" y="1200151"/>
            <a:ext cx="58864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Arithmetic Operator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Unary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Relational and logical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Assignment operators and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Conditional operator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data items that operators act upon, are called </a:t>
            </a:r>
            <a:r>
              <a:rPr lang="en" i="1"/>
              <a:t>operands.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Unary Operators… </a:t>
            </a:r>
            <a:endParaRPr b="1"/>
          </a:p>
        </p:txBody>
      </p:sp>
      <p:sp>
        <p:nvSpPr>
          <p:cNvPr id="375" name="Google Shape;375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Perhaps  the  most  common  unary  operation is unary minus (-8)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There are two other  commonly used  unary operators:  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The increment operator, ++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The decrement operator, --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sizeof - returns the size of its operand, in bytes.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Cast - (type) expression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&amp; Decrement</a:t>
            </a:r>
            <a:endParaRPr/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66806"/>
            <a:ext cx="71247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025" y="4209206"/>
            <a:ext cx="28956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25" y="873475"/>
            <a:ext cx="6972300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700" y="3609088"/>
            <a:ext cx="3714750" cy="14382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9" name="Google Shape;389;p47"/>
          <p:cNvSpPr txBox="1"/>
          <p:nvPr/>
        </p:nvSpPr>
        <p:spPr>
          <a:xfrm>
            <a:off x="7632450" y="2798750"/>
            <a:ext cx="153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7"/>
          <p:cNvSpPr txBox="1">
            <a:spLocks noGrp="1"/>
          </p:cNvSpPr>
          <p:nvPr>
            <p:ph type="title" idx="4294967295"/>
          </p:nvPr>
        </p:nvSpPr>
        <p:spPr>
          <a:xfrm>
            <a:off x="368525" y="-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Relational Operators</a:t>
            </a:r>
            <a:endParaRPr b="1"/>
          </a:p>
        </p:txBody>
      </p:sp>
      <p:sp>
        <p:nvSpPr>
          <p:cNvPr id="396" name="Google Shape;396;p4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There are four relational operators in C. They are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397" name="Google Shape;39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828800"/>
            <a:ext cx="4435114" cy="182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Equality Operators</a:t>
            </a:r>
            <a:endParaRPr b="1"/>
          </a:p>
        </p:txBody>
      </p:sp>
      <p:sp>
        <p:nvSpPr>
          <p:cNvPr id="403" name="Google Shape;403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For equality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404" name="Google Shape;40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1" y="1885951"/>
            <a:ext cx="4950982" cy="167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100"/>
              <a:buFont typeface="Calibri"/>
              <a:buNone/>
            </a:pPr>
            <a:r>
              <a:rPr lang="en" sz="4100" b="1">
                <a:solidFill>
                  <a:srgbClr val="C00000"/>
                </a:solidFill>
              </a:rPr>
              <a:t>Relational Operator</a:t>
            </a:r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body" idx="1"/>
          </p:nvPr>
        </p:nvSpPr>
        <p:spPr>
          <a:xfrm>
            <a:off x="1371600" y="914400"/>
            <a:ext cx="645795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The relational operators compare two values and return a true or false result based upon that comparison.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1" name="Google Shape;411;p50"/>
          <p:cNvGraphicFramePr/>
          <p:nvPr/>
        </p:nvGraphicFramePr>
        <p:xfrm>
          <a:off x="1485913" y="2301499"/>
          <a:ext cx="6229325" cy="3348225"/>
        </p:xfrm>
        <a:graphic>
          <a:graphicData uri="http://schemas.openxmlformats.org/drawingml/2006/table">
            <a:tbl>
              <a:tblPr>
                <a:noFill/>
                <a:tableStyleId>{EBEF1508-E9DA-4AD0-8FF4-12861583E6CF}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" sz="2400" b="1" u="none" strike="noStrike" cap="none"/>
                        <a:t>Operator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" sz="2400" b="1" u="none" strike="noStrike" cap="none"/>
                        <a:t>Meaning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" sz="2400" b="1" u="none" strike="noStrike" cap="none"/>
                        <a:t>Type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&lt;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Less than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Relational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&gt;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Greater than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Relational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&lt;=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Less than or equal to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Relational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&gt;=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Greater than or equal to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Relational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==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Equal to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Equality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!=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Not equal to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" sz="2100" u="none" strike="noStrike" cap="none"/>
                        <a:t>Equality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" sz="4100" b="1">
                <a:solidFill>
                  <a:srgbClr val="C00000"/>
                </a:solidFill>
              </a:rPr>
              <a:t>Relational Operator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Google Shape;4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84519"/>
            <a:ext cx="52101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400" y="2425894"/>
            <a:ext cx="19431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1"/>
          <p:cNvSpPr txBox="1"/>
          <p:nvPr/>
        </p:nvSpPr>
        <p:spPr>
          <a:xfrm>
            <a:off x="6103400" y="1779400"/>
            <a:ext cx="243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1"/>
          <p:cNvSpPr txBox="1"/>
          <p:nvPr/>
        </p:nvSpPr>
        <p:spPr>
          <a:xfrm>
            <a:off x="6103400" y="3371000"/>
            <a:ext cx="2782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 = TRUE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0 = FALSE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Relational Operators…</a:t>
            </a:r>
            <a:endParaRPr b="1"/>
          </a:p>
        </p:txBody>
      </p:sp>
      <p:sp>
        <p:nvSpPr>
          <p:cNvPr id="426" name="Google Shape;426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These six operators are used to form logical expressions, which represent conditions that are </a:t>
            </a:r>
            <a:r>
              <a:rPr lang="en">
                <a:solidFill>
                  <a:srgbClr val="FF0000"/>
                </a:solidFill>
              </a:rPr>
              <a:t>either true or false</a:t>
            </a:r>
            <a:r>
              <a:rPr lang="en"/>
              <a:t>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resulting expressions will be of type integer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" i="1">
                <a:solidFill>
                  <a:srgbClr val="FF0000"/>
                </a:solidFill>
              </a:rPr>
              <a:t>True</a:t>
            </a:r>
            <a:r>
              <a:rPr lang="en" i="1"/>
              <a:t> is represented by the  integer </a:t>
            </a:r>
            <a:r>
              <a:rPr lang="en" i="1">
                <a:solidFill>
                  <a:srgbClr val="FF0000"/>
                </a:solidFill>
              </a:rPr>
              <a:t>value 1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" i="1">
                <a:solidFill>
                  <a:srgbClr val="FF0000"/>
                </a:solidFill>
              </a:rPr>
              <a:t>False</a:t>
            </a:r>
            <a:r>
              <a:rPr lang="en" i="1"/>
              <a:t> is represented by the </a:t>
            </a:r>
            <a:r>
              <a:rPr lang="en" i="1">
                <a:solidFill>
                  <a:srgbClr val="FF0000"/>
                </a:solidFill>
              </a:rPr>
              <a:t>value 0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>
            <a:spLocks noGrp="1"/>
          </p:cNvSpPr>
          <p:nvPr>
            <p:ph type="sldNum" idx="12"/>
          </p:nvPr>
        </p:nvSpPr>
        <p:spPr>
          <a:xfrm>
            <a:off x="6934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</a:t>
            </a: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2" name="Google Shape;432;p5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Examples of Conditions</a:t>
            </a:r>
            <a:endParaRPr/>
          </a:p>
        </p:txBody>
      </p:sp>
      <p:graphicFrame>
        <p:nvGraphicFramePr>
          <p:cNvPr id="433" name="Google Shape;433;p53"/>
          <p:cNvGraphicFramePr/>
          <p:nvPr/>
        </p:nvGraphicFramePr>
        <p:xfrm>
          <a:off x="1371600" y="1200150"/>
          <a:ext cx="6400750" cy="2753700"/>
        </p:xfrm>
        <a:graphic>
          <a:graphicData uri="http://schemas.openxmlformats.org/drawingml/2006/table">
            <a:tbl>
              <a:tblPr>
                <a:noFill/>
                <a:tableStyleId>{EBEF1508-E9DA-4AD0-8FF4-12861583E6CF}</a:tableStyleId>
              </a:tblPr>
              <a:tblGrid>
                <a:gridCol w="13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Operator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Meaning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&lt;= 0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less than or equal to 0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Power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&lt; 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MAX_POW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Power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less than 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MAX_POW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==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letter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== ‘M’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Letter </a:t>
                      </a:r>
                      <a:r>
                        <a:rPr lang="en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equal to ‘M’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!=</a:t>
                      </a:r>
                      <a:endParaRPr sz="1100"/>
                    </a:p>
                  </a:txBody>
                  <a:tcPr marL="68600" marR="68600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!= 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ourier New"/>
                        <a:buNone/>
                      </a:pP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 equal to </a:t>
                      </a:r>
                      <a:r>
                        <a:rPr lang="en" sz="21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4" descr="C:\Users\Tomal\Downloads\l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9104" y="571500"/>
            <a:ext cx="6311504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Arithmetic Operators</a:t>
            </a:r>
            <a:endParaRPr b="1"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1485900" y="800100"/>
            <a:ext cx="61722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i="1"/>
              <a:t>There are five arithmetic operators in C. They are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i="1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i="1"/>
              <a:t>There is no  exponentiation  operator in  C.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i="1"/>
              <a:t>There is a library function (POW) under math.h to  carry  out exponentiation</a:t>
            </a:r>
            <a:endParaRPr/>
          </a:p>
        </p:txBody>
      </p:sp>
      <p:graphicFrame>
        <p:nvGraphicFramePr>
          <p:cNvPr id="147" name="Google Shape;147;p28"/>
          <p:cNvGraphicFramePr/>
          <p:nvPr/>
        </p:nvGraphicFramePr>
        <p:xfrm>
          <a:off x="2228850" y="1314450"/>
          <a:ext cx="5200650" cy="2228850"/>
        </p:xfrm>
        <a:graphic>
          <a:graphicData uri="http://schemas.openxmlformats.org/drawingml/2006/table">
            <a:tbl>
              <a:tblPr firstRow="1" bandRow="1">
                <a:noFill/>
                <a:tableStyleId>{EBEF1508-E9DA-4AD0-8FF4-12861583E6CF}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solidFill>
                            <a:schemeClr val="lt1"/>
                          </a:solidFill>
                        </a:rPr>
                        <a:t>Operator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solidFill>
                            <a:schemeClr val="lt1"/>
                          </a:solidFill>
                        </a:rPr>
                        <a:t>Purpose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0C0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+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Addition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Subtraction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*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Multiplication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/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Division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%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Reminder after integer division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True or False</a:t>
            </a:r>
            <a:endParaRPr b="1"/>
          </a:p>
        </p:txBody>
      </p:sp>
      <p:sp>
        <p:nvSpPr>
          <p:cNvPr id="444" name="Google Shape;444;p55"/>
          <p:cNvSpPr txBox="1">
            <a:spLocks noGrp="1"/>
          </p:cNvSpPr>
          <p:nvPr>
            <p:ph type="body" idx="1"/>
          </p:nvPr>
        </p:nvSpPr>
        <p:spPr>
          <a:xfrm>
            <a:off x="1485900" y="1520429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445" name="Google Shape;445;p55"/>
          <p:cNvSpPr/>
          <p:nvPr/>
        </p:nvSpPr>
        <p:spPr>
          <a:xfrm>
            <a:off x="1465730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1100"/>
          </a:p>
        </p:txBody>
      </p:sp>
      <p:sp>
        <p:nvSpPr>
          <p:cNvPr id="446" name="Google Shape;446;p55"/>
          <p:cNvSpPr/>
          <p:nvPr/>
        </p:nvSpPr>
        <p:spPr>
          <a:xfrm>
            <a:off x="3877796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447" name="Google Shape;447;p55"/>
          <p:cNvSpPr/>
          <p:nvPr/>
        </p:nvSpPr>
        <p:spPr>
          <a:xfrm>
            <a:off x="6310034" y="1740396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1100"/>
          </a:p>
        </p:txBody>
      </p:sp>
      <p:sp>
        <p:nvSpPr>
          <p:cNvPr id="448" name="Google Shape;448;p55"/>
          <p:cNvSpPr/>
          <p:nvPr/>
        </p:nvSpPr>
        <p:spPr>
          <a:xfrm>
            <a:off x="1485900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(j + k) &gt; (i + 5) </a:t>
            </a:r>
            <a:endParaRPr sz="1100"/>
          </a:p>
        </p:txBody>
      </p:sp>
      <p:sp>
        <p:nvSpPr>
          <p:cNvPr id="449" name="Google Shape;449;p55"/>
          <p:cNvSpPr/>
          <p:nvPr/>
        </p:nvSpPr>
        <p:spPr>
          <a:xfrm>
            <a:off x="3897966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450" name="Google Shape;450;p55"/>
          <p:cNvSpPr/>
          <p:nvPr/>
        </p:nvSpPr>
        <p:spPr>
          <a:xfrm>
            <a:off x="6330204" y="3980330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451" name="Google Shape;451;p55"/>
          <p:cNvSpPr/>
          <p:nvPr/>
        </p:nvSpPr>
        <p:spPr>
          <a:xfrm>
            <a:off x="1485900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 + j) &gt;= k</a:t>
            </a:r>
            <a:endParaRPr sz="1100"/>
          </a:p>
        </p:txBody>
      </p:sp>
      <p:sp>
        <p:nvSpPr>
          <p:cNvPr id="452" name="Google Shape;452;p55"/>
          <p:cNvSpPr/>
          <p:nvPr/>
        </p:nvSpPr>
        <p:spPr>
          <a:xfrm>
            <a:off x="3897966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453" name="Google Shape;453;p55"/>
          <p:cNvSpPr/>
          <p:nvPr/>
        </p:nvSpPr>
        <p:spPr>
          <a:xfrm>
            <a:off x="6330204" y="3163421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454" name="Google Shape;454;p55"/>
          <p:cNvSpPr/>
          <p:nvPr/>
        </p:nvSpPr>
        <p:spPr>
          <a:xfrm>
            <a:off x="1499347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&lt; j </a:t>
            </a: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5"/>
          <p:cNvSpPr/>
          <p:nvPr/>
        </p:nvSpPr>
        <p:spPr>
          <a:xfrm>
            <a:off x="3911413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456" name="Google Shape;456;p55"/>
          <p:cNvSpPr/>
          <p:nvPr/>
        </p:nvSpPr>
        <p:spPr>
          <a:xfrm>
            <a:off x="6343651" y="2417564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457" name="Google Shape;457;p55"/>
          <p:cNvSpPr/>
          <p:nvPr/>
        </p:nvSpPr>
        <p:spPr>
          <a:xfrm>
            <a:off x="6172200" y="210110"/>
            <a:ext cx="1714500" cy="10500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2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3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True or False</a:t>
            </a:r>
            <a:endParaRPr b="1"/>
          </a:p>
        </p:txBody>
      </p:sp>
      <p:sp>
        <p:nvSpPr>
          <p:cNvPr id="463" name="Google Shape;463;p56"/>
          <p:cNvSpPr txBox="1">
            <a:spLocks noGrp="1"/>
          </p:cNvSpPr>
          <p:nvPr>
            <p:ph type="body" idx="1"/>
          </p:nvPr>
        </p:nvSpPr>
        <p:spPr>
          <a:xfrm>
            <a:off x="1485900" y="1520429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464" name="Google Shape;464;p56"/>
          <p:cNvSpPr/>
          <p:nvPr/>
        </p:nvSpPr>
        <p:spPr>
          <a:xfrm>
            <a:off x="1465730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1100"/>
          </a:p>
        </p:txBody>
      </p:sp>
      <p:sp>
        <p:nvSpPr>
          <p:cNvPr id="465" name="Google Shape;465;p56"/>
          <p:cNvSpPr/>
          <p:nvPr/>
        </p:nvSpPr>
        <p:spPr>
          <a:xfrm>
            <a:off x="3877796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466" name="Google Shape;466;p56"/>
          <p:cNvSpPr/>
          <p:nvPr/>
        </p:nvSpPr>
        <p:spPr>
          <a:xfrm>
            <a:off x="6310034" y="1740396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1100"/>
          </a:p>
        </p:txBody>
      </p:sp>
      <p:sp>
        <p:nvSpPr>
          <p:cNvPr id="467" name="Google Shape;467;p56"/>
          <p:cNvSpPr/>
          <p:nvPr/>
        </p:nvSpPr>
        <p:spPr>
          <a:xfrm>
            <a:off x="1485900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(j + k) &gt;= (i + 5) </a:t>
            </a:r>
            <a:endParaRPr sz="1100"/>
          </a:p>
        </p:txBody>
      </p:sp>
      <p:sp>
        <p:nvSpPr>
          <p:cNvPr id="468" name="Google Shape;468;p56"/>
          <p:cNvSpPr/>
          <p:nvPr/>
        </p:nvSpPr>
        <p:spPr>
          <a:xfrm>
            <a:off x="3897966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469" name="Google Shape;469;p56"/>
          <p:cNvSpPr/>
          <p:nvPr/>
        </p:nvSpPr>
        <p:spPr>
          <a:xfrm>
            <a:off x="6330204" y="3980330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470" name="Google Shape;470;p56"/>
          <p:cNvSpPr/>
          <p:nvPr/>
        </p:nvSpPr>
        <p:spPr>
          <a:xfrm>
            <a:off x="1485900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 == 2</a:t>
            </a:r>
            <a:endParaRPr sz="1100"/>
          </a:p>
        </p:txBody>
      </p:sp>
      <p:sp>
        <p:nvSpPr>
          <p:cNvPr id="471" name="Google Shape;471;p56"/>
          <p:cNvSpPr/>
          <p:nvPr/>
        </p:nvSpPr>
        <p:spPr>
          <a:xfrm>
            <a:off x="3897966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472" name="Google Shape;472;p56"/>
          <p:cNvSpPr/>
          <p:nvPr/>
        </p:nvSpPr>
        <p:spPr>
          <a:xfrm>
            <a:off x="6330204" y="3163421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473" name="Google Shape;473;p56"/>
          <p:cNvSpPr/>
          <p:nvPr/>
        </p:nvSpPr>
        <p:spPr>
          <a:xfrm>
            <a:off x="1499347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!=  3</a:t>
            </a:r>
            <a:endParaRPr sz="1100"/>
          </a:p>
        </p:txBody>
      </p:sp>
      <p:sp>
        <p:nvSpPr>
          <p:cNvPr id="474" name="Google Shape;474;p56"/>
          <p:cNvSpPr/>
          <p:nvPr/>
        </p:nvSpPr>
        <p:spPr>
          <a:xfrm>
            <a:off x="3911413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475" name="Google Shape;475;p56"/>
          <p:cNvSpPr/>
          <p:nvPr/>
        </p:nvSpPr>
        <p:spPr>
          <a:xfrm>
            <a:off x="6343651" y="2417564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476" name="Google Shape;476;p56"/>
          <p:cNvSpPr/>
          <p:nvPr/>
        </p:nvSpPr>
        <p:spPr>
          <a:xfrm>
            <a:off x="6172200" y="210110"/>
            <a:ext cx="1714500" cy="10500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= 2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3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b="1">
              <a:solidFill>
                <a:srgbClr val="C00000"/>
              </a:solidFill>
            </a:endParaRPr>
          </a:p>
        </p:txBody>
      </p:sp>
      <p:pic>
        <p:nvPicPr>
          <p:cNvPr id="482" name="Google Shape;48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1" y="285750"/>
            <a:ext cx="6101953" cy="223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000250" y="2628900"/>
            <a:ext cx="4837817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n" b="1">
                <a:solidFill>
                  <a:srgbClr val="C00000"/>
                </a:solidFill>
              </a:rPr>
              <a:t>Simplified Expression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489" name="Google Shape;48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0" y="1157288"/>
            <a:ext cx="6237407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500"/>
              <a:buFont typeface="Calibri"/>
              <a:buNone/>
            </a:pPr>
            <a:r>
              <a:rPr lang="en" sz="4500" b="1">
                <a:solidFill>
                  <a:srgbClr val="C00000"/>
                </a:solidFill>
              </a:rPr>
              <a:t>Logical Operation</a:t>
            </a:r>
            <a:endParaRPr/>
          </a:p>
        </p:txBody>
      </p:sp>
      <p:sp>
        <p:nvSpPr>
          <p:cNvPr id="495" name="Google Shape;495;p59"/>
          <p:cNvSpPr txBox="1">
            <a:spLocks noGrp="1"/>
          </p:cNvSpPr>
          <p:nvPr>
            <p:ph type="body" idx="1"/>
          </p:nvPr>
        </p:nvSpPr>
        <p:spPr>
          <a:xfrm>
            <a:off x="1371600" y="914400"/>
            <a:ext cx="645795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/>
              <a:t>There are three kinds of </a:t>
            </a:r>
            <a:r>
              <a:rPr lang="en" sz="2700" b="1">
                <a:solidFill>
                  <a:schemeClr val="accent2"/>
                </a:solidFill>
              </a:rPr>
              <a:t>logical operators</a:t>
            </a:r>
            <a:r>
              <a:rPr lang="en" sz="2700"/>
              <a:t>.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59" descr="C:\Users\Tomal\Downloads\l44.png"/>
          <p:cNvPicPr preferRelativeResize="0"/>
          <p:nvPr/>
        </p:nvPicPr>
        <p:blipFill rotWithShape="1">
          <a:blip r:embed="rId3">
            <a:alphaModFix/>
          </a:blip>
          <a:srcRect r="40620"/>
          <a:stretch/>
        </p:blipFill>
        <p:spPr>
          <a:xfrm>
            <a:off x="2400300" y="1519671"/>
            <a:ext cx="4114800" cy="310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60" descr="C:\Users\Tomal\Downloads\2-value_logic_tables.png"/>
          <p:cNvPicPr preferRelativeResize="0"/>
          <p:nvPr/>
        </p:nvPicPr>
        <p:blipFill rotWithShape="1">
          <a:blip r:embed="rId3">
            <a:alphaModFix/>
          </a:blip>
          <a:srcRect t="10811" b="10811"/>
          <a:stretch/>
        </p:blipFill>
        <p:spPr>
          <a:xfrm>
            <a:off x="1445560" y="3257550"/>
            <a:ext cx="6430763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0"/>
          <p:cNvPicPr preferRelativeResize="0"/>
          <p:nvPr/>
        </p:nvPicPr>
        <p:blipFill rotWithShape="1">
          <a:blip r:embed="rId4">
            <a:alphaModFix/>
          </a:blip>
          <a:srcRect r="74094" b="20000"/>
          <a:stretch/>
        </p:blipFill>
        <p:spPr>
          <a:xfrm>
            <a:off x="6229350" y="1828800"/>
            <a:ext cx="1600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0"/>
          <p:cNvPicPr preferRelativeResize="0"/>
          <p:nvPr/>
        </p:nvPicPr>
        <p:blipFill rotWithShape="1">
          <a:blip r:embed="rId4">
            <a:alphaModFix/>
          </a:blip>
          <a:srcRect l="29346" r="37563"/>
          <a:stretch/>
        </p:blipFill>
        <p:spPr>
          <a:xfrm>
            <a:off x="1428750" y="1714500"/>
            <a:ext cx="2171700" cy="1526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0"/>
          <p:cNvPicPr preferRelativeResize="0"/>
          <p:nvPr/>
        </p:nvPicPr>
        <p:blipFill rotWithShape="1">
          <a:blip r:embed="rId4">
            <a:alphaModFix/>
          </a:blip>
          <a:srcRect l="66909" r="893"/>
          <a:stretch/>
        </p:blipFill>
        <p:spPr>
          <a:xfrm>
            <a:off x="3829050" y="1771650"/>
            <a:ext cx="20574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4983" y="127565"/>
            <a:ext cx="2299235" cy="1485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06" name="Google Shape;506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70919" y="127565"/>
            <a:ext cx="2290763" cy="1485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n" sz="5400" b="1">
                <a:solidFill>
                  <a:srgbClr val="C00000"/>
                </a:solidFill>
              </a:rPr>
              <a:t>True or False!</a:t>
            </a:r>
            <a:endParaRPr/>
          </a:p>
        </p:txBody>
      </p:sp>
      <p:pic>
        <p:nvPicPr>
          <p:cNvPr id="512" name="Google Shape;51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670" y="1608536"/>
            <a:ext cx="5888831" cy="239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True or False</a:t>
            </a:r>
            <a:endParaRPr b="1"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1485900" y="1520429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519" name="Google Shape;519;p62"/>
          <p:cNvSpPr/>
          <p:nvPr/>
        </p:nvSpPr>
        <p:spPr>
          <a:xfrm>
            <a:off x="1465730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1100"/>
          </a:p>
        </p:txBody>
      </p:sp>
      <p:sp>
        <p:nvSpPr>
          <p:cNvPr id="520" name="Google Shape;520;p62"/>
          <p:cNvSpPr/>
          <p:nvPr/>
        </p:nvSpPr>
        <p:spPr>
          <a:xfrm>
            <a:off x="3877796" y="1740396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521" name="Google Shape;521;p62"/>
          <p:cNvSpPr/>
          <p:nvPr/>
        </p:nvSpPr>
        <p:spPr>
          <a:xfrm>
            <a:off x="6310034" y="1740396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1100"/>
          </a:p>
        </p:txBody>
      </p:sp>
      <p:sp>
        <p:nvSpPr>
          <p:cNvPr id="522" name="Google Shape;522;p62"/>
          <p:cNvSpPr/>
          <p:nvPr/>
        </p:nvSpPr>
        <p:spPr>
          <a:xfrm>
            <a:off x="1314450" y="3980330"/>
            <a:ext cx="21717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 &lt; 11) &amp;&amp; (i &gt; 100)</a:t>
            </a:r>
            <a:endParaRPr sz="1100"/>
          </a:p>
        </p:txBody>
      </p:sp>
      <p:sp>
        <p:nvSpPr>
          <p:cNvPr id="523" name="Google Shape;523;p62"/>
          <p:cNvSpPr/>
          <p:nvPr/>
        </p:nvSpPr>
        <p:spPr>
          <a:xfrm>
            <a:off x="3897966" y="3980330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  <p:sp>
        <p:nvSpPr>
          <p:cNvPr id="524" name="Google Shape;524;p62"/>
          <p:cNvSpPr/>
          <p:nvPr/>
        </p:nvSpPr>
        <p:spPr>
          <a:xfrm>
            <a:off x="6330204" y="3980330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525" name="Google Shape;525;p62"/>
          <p:cNvSpPr/>
          <p:nvPr/>
        </p:nvSpPr>
        <p:spPr>
          <a:xfrm>
            <a:off x="1314450" y="3163421"/>
            <a:ext cx="21717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 &gt;= 6) || (c == 119)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2"/>
          <p:cNvSpPr/>
          <p:nvPr/>
        </p:nvSpPr>
        <p:spPr>
          <a:xfrm>
            <a:off x="3897966" y="3163421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527" name="Google Shape;527;p62"/>
          <p:cNvSpPr/>
          <p:nvPr/>
        </p:nvSpPr>
        <p:spPr>
          <a:xfrm>
            <a:off x="6330204" y="3163421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528" name="Google Shape;528;p62"/>
          <p:cNvSpPr/>
          <p:nvPr/>
        </p:nvSpPr>
        <p:spPr>
          <a:xfrm>
            <a:off x="1314451" y="2403163"/>
            <a:ext cx="218514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 &gt;= 6) &amp;&amp; (c == 'w')</a:t>
            </a:r>
            <a:endParaRPr sz="1100"/>
          </a:p>
        </p:txBody>
      </p:sp>
      <p:sp>
        <p:nvSpPr>
          <p:cNvPr id="529" name="Google Shape;529;p62"/>
          <p:cNvSpPr/>
          <p:nvPr/>
        </p:nvSpPr>
        <p:spPr>
          <a:xfrm>
            <a:off x="3911413" y="2417564"/>
            <a:ext cx="200025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530" name="Google Shape;530;p62"/>
          <p:cNvSpPr/>
          <p:nvPr/>
        </p:nvSpPr>
        <p:spPr>
          <a:xfrm>
            <a:off x="6343651" y="2417564"/>
            <a:ext cx="132789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531" name="Google Shape;531;p62"/>
          <p:cNvSpPr/>
          <p:nvPr/>
        </p:nvSpPr>
        <p:spPr>
          <a:xfrm>
            <a:off x="6172200" y="210110"/>
            <a:ext cx="1714500" cy="10500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7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5.5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‘w’ (119)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 txBox="1">
            <a:spLocks noGrp="1"/>
          </p:cNvSpPr>
          <p:nvPr>
            <p:ph type="title"/>
          </p:nvPr>
        </p:nvSpPr>
        <p:spPr>
          <a:xfrm>
            <a:off x="1371600" y="205978"/>
            <a:ext cx="645795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4500" b="1"/>
              <a:t>Operator Precedence</a:t>
            </a:r>
            <a:endParaRPr sz="4500" b="1">
              <a:solidFill>
                <a:srgbClr val="C00000"/>
              </a:solidFill>
            </a:endParaRPr>
          </a:p>
        </p:txBody>
      </p:sp>
      <p:sp>
        <p:nvSpPr>
          <p:cNvPr id="537" name="Google Shape;537;p63"/>
          <p:cNvSpPr txBox="1">
            <a:spLocks noGrp="1"/>
          </p:cNvSpPr>
          <p:nvPr>
            <p:ph type="body" idx="1"/>
          </p:nvPr>
        </p:nvSpPr>
        <p:spPr>
          <a:xfrm>
            <a:off x="1314450" y="914400"/>
            <a:ext cx="65151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An operator’s </a:t>
            </a:r>
            <a:r>
              <a:rPr lang="en" b="1">
                <a:solidFill>
                  <a:schemeClr val="folHlink"/>
                </a:solidFill>
              </a:rPr>
              <a:t>precedence</a:t>
            </a:r>
            <a:r>
              <a:rPr lang="en"/>
              <a:t> determines its order of evaluation.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8" name="Google Shape;53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288" y="2557060"/>
            <a:ext cx="6886575" cy="197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Operators and Operands</a:t>
            </a:r>
            <a:endParaRPr b="1"/>
          </a:p>
        </p:txBody>
      </p:sp>
      <p:sp>
        <p:nvSpPr>
          <p:cNvPr id="544" name="Google Shape;544;p64"/>
          <p:cNvSpPr txBox="1">
            <a:spLocks noGrp="1"/>
          </p:cNvSpPr>
          <p:nvPr>
            <p:ph type="body" idx="1"/>
          </p:nvPr>
        </p:nvSpPr>
        <p:spPr>
          <a:xfrm>
            <a:off x="1885950" y="1200151"/>
            <a:ext cx="57721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Arithmetic Operator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Unary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Relational and logical operators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Assignment operators and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Conditional operator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Arithmetic Operators (cont.)</a:t>
            </a:r>
            <a:endParaRPr b="1"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operands acted upon by arithmetic operators </a:t>
            </a:r>
            <a:r>
              <a:rPr lang="en">
                <a:solidFill>
                  <a:srgbClr val="FF0000"/>
                </a:solidFill>
              </a:rPr>
              <a:t>must represent numeric values</a:t>
            </a:r>
            <a:r>
              <a:rPr lang="en"/>
              <a:t>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Thus, the operands can be integer  quantities,  floating-point  quantities  or  characters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Character constant represent integer value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Assignment operators</a:t>
            </a:r>
            <a:endParaRPr b="1"/>
          </a:p>
        </p:txBody>
      </p:sp>
      <p:sp>
        <p:nvSpPr>
          <p:cNvPr id="550" name="Google Shape;550;p65"/>
          <p:cNvSpPr txBox="1">
            <a:spLocks noGrp="1"/>
          </p:cNvSpPr>
          <p:nvPr>
            <p:ph type="body" idx="1"/>
          </p:nvPr>
        </p:nvSpPr>
        <p:spPr>
          <a:xfrm>
            <a:off x="1485900" y="1028701"/>
            <a:ext cx="6172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Most common  “=“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= and == are not same!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Other five are: 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+= 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-=  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*=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/=</a:t>
            </a:r>
            <a:endParaRPr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" sz="2100">
                <a:solidFill>
                  <a:srgbClr val="00B0F0"/>
                </a:solidFill>
              </a:rPr>
              <a:t>%=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>
            <a:spLocks noGrp="1"/>
          </p:cNvSpPr>
          <p:nvPr>
            <p:ph type="title"/>
          </p:nvPr>
        </p:nvSpPr>
        <p:spPr>
          <a:xfrm>
            <a:off x="1499347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Assignment operators….</a:t>
            </a:r>
            <a:endParaRPr b="1"/>
          </a:p>
        </p:txBody>
      </p:sp>
      <p:sp>
        <p:nvSpPr>
          <p:cNvPr id="556" name="Google Shape;556;p66"/>
          <p:cNvSpPr txBox="1">
            <a:spLocks noGrp="1"/>
          </p:cNvSpPr>
          <p:nvPr>
            <p:ph type="body" idx="1"/>
          </p:nvPr>
        </p:nvSpPr>
        <p:spPr>
          <a:xfrm>
            <a:off x="1485900" y="1085850"/>
            <a:ext cx="6172200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685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expression 1 += expression 2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is equivalent to </a:t>
            </a:r>
            <a:endParaRPr/>
          </a:p>
          <a:p>
            <a:pPr marL="685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expression 1 = expression 1 + expression 2 </a:t>
            </a:r>
            <a:endParaRPr/>
          </a:p>
          <a:p>
            <a:pPr marL="685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270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Example: </a:t>
            </a:r>
            <a:endParaRPr/>
          </a:p>
          <a:p>
            <a:pPr marL="431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Similarly, the assignment expression </a:t>
            </a:r>
            <a:endParaRPr/>
          </a:p>
          <a:p>
            <a:pPr marL="685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expression I  -=  expression 2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is equivalent to </a:t>
            </a:r>
            <a:endParaRPr/>
          </a:p>
          <a:p>
            <a:pPr marL="685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expression 1 = expression I  - expression 2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557" name="Google Shape;557;p66"/>
          <p:cNvSpPr/>
          <p:nvPr/>
        </p:nvSpPr>
        <p:spPr>
          <a:xfrm>
            <a:off x="2971800" y="2514600"/>
            <a:ext cx="1828800" cy="4000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 sum + N;</a:t>
            </a:r>
            <a:endParaRPr sz="1100"/>
          </a:p>
        </p:txBody>
      </p:sp>
      <p:sp>
        <p:nvSpPr>
          <p:cNvPr id="558" name="Google Shape;558;p66"/>
          <p:cNvSpPr/>
          <p:nvPr/>
        </p:nvSpPr>
        <p:spPr>
          <a:xfrm>
            <a:off x="5886450" y="2491068"/>
            <a:ext cx="1371600" cy="4000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sum+=N;</a:t>
            </a:r>
            <a:endParaRPr sz="1100"/>
          </a:p>
        </p:txBody>
      </p:sp>
      <p:sp>
        <p:nvSpPr>
          <p:cNvPr id="559" name="Google Shape;559;p66"/>
          <p:cNvSpPr/>
          <p:nvPr/>
        </p:nvSpPr>
        <p:spPr>
          <a:xfrm>
            <a:off x="5057775" y="2571750"/>
            <a:ext cx="571500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Assignment operators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17925"/>
            <a:ext cx="66294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700" y="3888325"/>
            <a:ext cx="3669350" cy="1025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Operator Precedence</a:t>
            </a:r>
            <a:endParaRPr/>
          </a:p>
        </p:txBody>
      </p:sp>
      <p:sp>
        <p:nvSpPr>
          <p:cNvPr id="572" name="Google Shape;572;p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573" name="Google Shape;57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463" y="2000250"/>
            <a:ext cx="661507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579" name="Google Shape;579;p6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……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Arithmetic Operators (cont.)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b="1"/>
              <a:t>The remainder operator </a:t>
            </a:r>
            <a:r>
              <a:rPr lang="en"/>
              <a:t>(%) requires that </a:t>
            </a:r>
            <a:r>
              <a:rPr lang="en">
                <a:solidFill>
                  <a:srgbClr val="FF0000"/>
                </a:solidFill>
              </a:rPr>
              <a:t>both operands be integers</a:t>
            </a:r>
            <a:r>
              <a:rPr lang="en"/>
              <a:t> and the </a:t>
            </a:r>
            <a:r>
              <a:rPr lang="en">
                <a:solidFill>
                  <a:srgbClr val="FF0000"/>
                </a:solidFill>
              </a:rPr>
              <a:t>second operand be nonzero.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Similarly, </a:t>
            </a:r>
            <a:r>
              <a:rPr lang="en" b="1"/>
              <a:t>the division operator (/) </a:t>
            </a:r>
            <a:r>
              <a:rPr lang="en"/>
              <a:t>requires that </a:t>
            </a:r>
            <a:r>
              <a:rPr lang="en">
                <a:solidFill>
                  <a:srgbClr val="FF0000"/>
                </a:solidFill>
              </a:rPr>
              <a:t>the second operand be nonzero.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Arithmetic Operations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4425"/>
            <a:ext cx="7334823" cy="37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838" y="2797150"/>
            <a:ext cx="3438525" cy="1600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1483089" y="2249939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sz="1100"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l="21302" t="34375" r="48829" b="29167"/>
          <a:stretch/>
        </p:blipFill>
        <p:spPr>
          <a:xfrm>
            <a:off x="3429000" y="228600"/>
            <a:ext cx="2914650" cy="1600200"/>
          </a:xfrm>
          <a:prstGeom prst="rect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4" name="Google Shape;174;p32"/>
          <p:cNvSpPr txBox="1"/>
          <p:nvPr/>
        </p:nvSpPr>
        <p:spPr>
          <a:xfrm>
            <a:off x="1483089" y="280798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b</a:t>
            </a:r>
            <a:endParaRPr sz="1100"/>
          </a:p>
        </p:txBody>
      </p:sp>
      <p:sp>
        <p:nvSpPr>
          <p:cNvPr id="175" name="Google Shape;175;p32"/>
          <p:cNvSpPr txBox="1"/>
          <p:nvPr/>
        </p:nvSpPr>
        <p:spPr>
          <a:xfrm>
            <a:off x="1483089" y="33223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* b</a:t>
            </a:r>
            <a:endParaRPr sz="1100"/>
          </a:p>
        </p:txBody>
      </p:sp>
      <p:sp>
        <p:nvSpPr>
          <p:cNvPr id="176" name="Google Shape;176;p32"/>
          <p:cNvSpPr txBox="1"/>
          <p:nvPr/>
        </p:nvSpPr>
        <p:spPr>
          <a:xfrm>
            <a:off x="1485900" y="38938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/ b</a:t>
            </a:r>
            <a:endParaRPr sz="1100"/>
          </a:p>
        </p:txBody>
      </p:sp>
      <p:sp>
        <p:nvSpPr>
          <p:cNvPr id="177" name="Google Shape;177;p32"/>
          <p:cNvSpPr txBox="1"/>
          <p:nvPr/>
        </p:nvSpPr>
        <p:spPr>
          <a:xfrm>
            <a:off x="1485900" y="4476974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% b</a:t>
            </a:r>
            <a:endParaRPr sz="1100"/>
          </a:p>
        </p:txBody>
      </p:sp>
      <p:sp>
        <p:nvSpPr>
          <p:cNvPr id="178" name="Google Shape;178;p32"/>
          <p:cNvSpPr txBox="1"/>
          <p:nvPr/>
        </p:nvSpPr>
        <p:spPr>
          <a:xfrm>
            <a:off x="3597052" y="2249939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/>
          </a:p>
        </p:txBody>
      </p:sp>
      <p:sp>
        <p:nvSpPr>
          <p:cNvPr id="179" name="Google Shape;179;p32"/>
          <p:cNvSpPr txBox="1"/>
          <p:nvPr/>
        </p:nvSpPr>
        <p:spPr>
          <a:xfrm>
            <a:off x="3597052" y="280798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/>
          </a:p>
        </p:txBody>
      </p:sp>
      <p:sp>
        <p:nvSpPr>
          <p:cNvPr id="180" name="Google Shape;180;p32"/>
          <p:cNvSpPr txBox="1"/>
          <p:nvPr/>
        </p:nvSpPr>
        <p:spPr>
          <a:xfrm>
            <a:off x="3597052" y="33223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100"/>
          </a:p>
        </p:txBody>
      </p:sp>
      <p:sp>
        <p:nvSpPr>
          <p:cNvPr id="181" name="Google Shape;181;p32"/>
          <p:cNvSpPr txBox="1"/>
          <p:nvPr/>
        </p:nvSpPr>
        <p:spPr>
          <a:xfrm>
            <a:off x="3599863" y="38938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182" name="Google Shape;182;p32"/>
          <p:cNvSpPr txBox="1"/>
          <p:nvPr/>
        </p:nvSpPr>
        <p:spPr>
          <a:xfrm>
            <a:off x="3599863" y="4476974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cxnSp>
        <p:nvCxnSpPr>
          <p:cNvPr id="183" name="Google Shape;183;p32"/>
          <p:cNvCxnSpPr/>
          <p:nvPr/>
        </p:nvCxnSpPr>
        <p:spPr>
          <a:xfrm>
            <a:off x="2978944" y="245745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184;p32"/>
          <p:cNvCxnSpPr/>
          <p:nvPr/>
        </p:nvCxnSpPr>
        <p:spPr>
          <a:xfrm>
            <a:off x="2989659" y="297180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32"/>
          <p:cNvCxnSpPr/>
          <p:nvPr/>
        </p:nvCxnSpPr>
        <p:spPr>
          <a:xfrm>
            <a:off x="2989659" y="354330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2971800" y="411480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32"/>
          <p:cNvCxnSpPr/>
          <p:nvPr/>
        </p:nvCxnSpPr>
        <p:spPr>
          <a:xfrm>
            <a:off x="2989659" y="4686300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8" name="Google Shape;188;p32"/>
          <p:cNvSpPr txBox="1"/>
          <p:nvPr/>
        </p:nvSpPr>
        <p:spPr>
          <a:xfrm>
            <a:off x="4689344" y="3834453"/>
            <a:ext cx="3139619" cy="623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the decimal portion of the quotient will be dropped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2080120" y="2352601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sz="1100"/>
          </a:p>
        </p:txBody>
      </p:sp>
      <p:sp>
        <p:nvSpPr>
          <p:cNvPr id="195" name="Google Shape;195;p33"/>
          <p:cNvSpPr txBox="1"/>
          <p:nvPr/>
        </p:nvSpPr>
        <p:spPr>
          <a:xfrm>
            <a:off x="2080120" y="291064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b</a:t>
            </a:r>
            <a:endParaRPr sz="1100"/>
          </a:p>
        </p:txBody>
      </p:sp>
      <p:sp>
        <p:nvSpPr>
          <p:cNvPr id="196" name="Google Shape;196;p33"/>
          <p:cNvSpPr txBox="1"/>
          <p:nvPr/>
        </p:nvSpPr>
        <p:spPr>
          <a:xfrm>
            <a:off x="2080120" y="3424996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* b</a:t>
            </a:r>
            <a:endParaRPr sz="1100"/>
          </a:p>
        </p:txBody>
      </p:sp>
      <p:sp>
        <p:nvSpPr>
          <p:cNvPr id="197" name="Google Shape;197;p33"/>
          <p:cNvSpPr txBox="1"/>
          <p:nvPr/>
        </p:nvSpPr>
        <p:spPr>
          <a:xfrm>
            <a:off x="2082931" y="399649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/ b</a:t>
            </a:r>
            <a:endParaRPr sz="1100"/>
          </a:p>
        </p:txBody>
      </p:sp>
      <p:sp>
        <p:nvSpPr>
          <p:cNvPr id="198" name="Google Shape;198;p33"/>
          <p:cNvSpPr txBox="1"/>
          <p:nvPr/>
        </p:nvSpPr>
        <p:spPr>
          <a:xfrm>
            <a:off x="2082931" y="45796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% b</a:t>
            </a:r>
            <a:endParaRPr sz="1100"/>
          </a:p>
        </p:txBody>
      </p:sp>
      <p:sp>
        <p:nvSpPr>
          <p:cNvPr id="199" name="Google Shape;199;p33"/>
          <p:cNvSpPr txBox="1"/>
          <p:nvPr/>
        </p:nvSpPr>
        <p:spPr>
          <a:xfrm>
            <a:off x="4194084" y="2352601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14.5</a:t>
            </a:r>
            <a:endParaRPr sz="1100"/>
          </a:p>
        </p:txBody>
      </p:sp>
      <p:sp>
        <p:nvSpPr>
          <p:cNvPr id="200" name="Google Shape;200;p33"/>
          <p:cNvSpPr txBox="1"/>
          <p:nvPr/>
        </p:nvSpPr>
        <p:spPr>
          <a:xfrm>
            <a:off x="4194084" y="291064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</a:t>
            </a:r>
            <a:endParaRPr sz="1100"/>
          </a:p>
        </p:txBody>
      </p:sp>
      <p:sp>
        <p:nvSpPr>
          <p:cNvPr id="201" name="Google Shape;201;p33"/>
          <p:cNvSpPr txBox="1"/>
          <p:nvPr/>
        </p:nvSpPr>
        <p:spPr>
          <a:xfrm>
            <a:off x="4194084" y="3424996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25.0</a:t>
            </a:r>
            <a:endParaRPr sz="1100"/>
          </a:p>
        </p:txBody>
      </p:sp>
      <p:sp>
        <p:nvSpPr>
          <p:cNvPr id="202" name="Google Shape;202;p33"/>
          <p:cNvSpPr txBox="1"/>
          <p:nvPr/>
        </p:nvSpPr>
        <p:spPr>
          <a:xfrm>
            <a:off x="4196895" y="399649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6.25</a:t>
            </a:r>
            <a:endParaRPr sz="1100"/>
          </a:p>
        </p:txBody>
      </p:sp>
      <p:sp>
        <p:nvSpPr>
          <p:cNvPr id="203" name="Google Shape;203;p33"/>
          <p:cNvSpPr txBox="1"/>
          <p:nvPr/>
        </p:nvSpPr>
        <p:spPr>
          <a:xfrm>
            <a:off x="4196895" y="45796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3"/>
          <p:cNvCxnSpPr/>
          <p:nvPr/>
        </p:nvCxnSpPr>
        <p:spPr>
          <a:xfrm>
            <a:off x="3575975" y="256011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33"/>
          <p:cNvCxnSpPr/>
          <p:nvPr/>
        </p:nvCxnSpPr>
        <p:spPr>
          <a:xfrm>
            <a:off x="3586691" y="307446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33"/>
          <p:cNvCxnSpPr/>
          <p:nvPr/>
        </p:nvCxnSpPr>
        <p:spPr>
          <a:xfrm>
            <a:off x="3586691" y="364596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33"/>
          <p:cNvCxnSpPr/>
          <p:nvPr/>
        </p:nvCxnSpPr>
        <p:spPr>
          <a:xfrm>
            <a:off x="3568832" y="421746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33"/>
          <p:cNvCxnSpPr/>
          <p:nvPr/>
        </p:nvCxnSpPr>
        <p:spPr>
          <a:xfrm>
            <a:off x="3586691" y="4788962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33"/>
          <p:cNvSpPr txBox="1"/>
          <p:nvPr/>
        </p:nvSpPr>
        <p:spPr>
          <a:xfrm>
            <a:off x="5660894" y="4579636"/>
            <a:ext cx="1997207" cy="3462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Possible!!!</a:t>
            </a:r>
            <a:endParaRPr sz="1100"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l="16617" t="34375" r="34774" b="30208"/>
          <a:stretch/>
        </p:blipFill>
        <p:spPr>
          <a:xfrm>
            <a:off x="2317618" y="114300"/>
            <a:ext cx="4743450" cy="194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2080120" y="2352601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/>
          </a:p>
        </p:txBody>
      </p:sp>
      <p:sp>
        <p:nvSpPr>
          <p:cNvPr id="217" name="Google Shape;217;p34"/>
          <p:cNvSpPr txBox="1"/>
          <p:nvPr/>
        </p:nvSpPr>
        <p:spPr>
          <a:xfrm>
            <a:off x="2080120" y="291064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endParaRPr sz="1100"/>
          </a:p>
        </p:txBody>
      </p:sp>
      <p:sp>
        <p:nvSpPr>
          <p:cNvPr id="218" name="Google Shape;218;p34"/>
          <p:cNvSpPr txBox="1"/>
          <p:nvPr/>
        </p:nvSpPr>
        <p:spPr>
          <a:xfrm>
            <a:off x="2080120" y="3424996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+ 1</a:t>
            </a:r>
            <a:endParaRPr sz="1100"/>
          </a:p>
        </p:txBody>
      </p:sp>
      <p:sp>
        <p:nvSpPr>
          <p:cNvPr id="219" name="Google Shape;219;p34"/>
          <p:cNvSpPr txBox="1"/>
          <p:nvPr/>
        </p:nvSpPr>
        <p:spPr>
          <a:xfrm>
            <a:off x="2082931" y="3996497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‘A’</a:t>
            </a:r>
            <a:endParaRPr sz="1100"/>
          </a:p>
        </p:txBody>
      </p:sp>
      <p:sp>
        <p:nvSpPr>
          <p:cNvPr id="220" name="Google Shape;220;p34"/>
          <p:cNvSpPr txBox="1"/>
          <p:nvPr/>
        </p:nvSpPr>
        <p:spPr>
          <a:xfrm>
            <a:off x="2082931" y="4579635"/>
            <a:ext cx="1393383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‘1’</a:t>
            </a:r>
            <a:endParaRPr sz="1100"/>
          </a:p>
        </p:txBody>
      </p:sp>
      <p:sp>
        <p:nvSpPr>
          <p:cNvPr id="221" name="Google Shape;221;p34"/>
          <p:cNvSpPr txBox="1"/>
          <p:nvPr/>
        </p:nvSpPr>
        <p:spPr>
          <a:xfrm>
            <a:off x="4644374" y="2352601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1100"/>
          </a:p>
        </p:txBody>
      </p:sp>
      <p:sp>
        <p:nvSpPr>
          <p:cNvPr id="222" name="Google Shape;222;p34"/>
          <p:cNvSpPr txBox="1"/>
          <p:nvPr/>
        </p:nvSpPr>
        <p:spPr>
          <a:xfrm>
            <a:off x="4644374" y="291064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endParaRPr sz="1100"/>
          </a:p>
        </p:txBody>
      </p:sp>
      <p:sp>
        <p:nvSpPr>
          <p:cNvPr id="223" name="Google Shape;223;p34"/>
          <p:cNvSpPr txBox="1"/>
          <p:nvPr/>
        </p:nvSpPr>
        <p:spPr>
          <a:xfrm>
            <a:off x="4644374" y="3424996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endParaRPr sz="1100"/>
          </a:p>
        </p:txBody>
      </p:sp>
      <p:sp>
        <p:nvSpPr>
          <p:cNvPr id="224" name="Google Shape;224;p34"/>
          <p:cNvSpPr txBox="1"/>
          <p:nvPr/>
        </p:nvSpPr>
        <p:spPr>
          <a:xfrm>
            <a:off x="4647185" y="3996497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 sz="1100"/>
          </a:p>
        </p:txBody>
      </p:sp>
      <p:sp>
        <p:nvSpPr>
          <p:cNvPr id="225" name="Google Shape;225;p34"/>
          <p:cNvSpPr txBox="1"/>
          <p:nvPr/>
        </p:nvSpPr>
        <p:spPr>
          <a:xfrm>
            <a:off x="4647185" y="4579635"/>
            <a:ext cx="918617" cy="39241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114</a:t>
            </a:r>
            <a:endParaRPr sz="1100"/>
          </a:p>
        </p:txBody>
      </p:sp>
      <p:cxnSp>
        <p:nvCxnSpPr>
          <p:cNvPr id="226" name="Google Shape;226;p34"/>
          <p:cNvCxnSpPr/>
          <p:nvPr/>
        </p:nvCxnSpPr>
        <p:spPr>
          <a:xfrm>
            <a:off x="3575976" y="2560112"/>
            <a:ext cx="938875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Google Shape;227;p34"/>
          <p:cNvCxnSpPr/>
          <p:nvPr/>
        </p:nvCxnSpPr>
        <p:spPr>
          <a:xfrm>
            <a:off x="3586691" y="3074462"/>
            <a:ext cx="928160" cy="11638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34"/>
          <p:cNvCxnSpPr/>
          <p:nvPr/>
        </p:nvCxnSpPr>
        <p:spPr>
          <a:xfrm>
            <a:off x="3586691" y="3645961"/>
            <a:ext cx="928160" cy="1163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" name="Google Shape;229;p34"/>
          <p:cNvCxnSpPr/>
          <p:nvPr/>
        </p:nvCxnSpPr>
        <p:spPr>
          <a:xfrm>
            <a:off x="3568832" y="4217462"/>
            <a:ext cx="946018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0" name="Google Shape;230;p34"/>
          <p:cNvCxnSpPr/>
          <p:nvPr/>
        </p:nvCxnSpPr>
        <p:spPr>
          <a:xfrm>
            <a:off x="3586691" y="4777517"/>
            <a:ext cx="92816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l="14861" t="32292" r="35358" b="31250"/>
          <a:stretch/>
        </p:blipFill>
        <p:spPr>
          <a:xfrm>
            <a:off x="1943101" y="87541"/>
            <a:ext cx="4857751" cy="2000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Office PowerPoint</Application>
  <PresentationFormat>On-screen Show (16:9)</PresentationFormat>
  <Paragraphs>434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Times New Roman</vt:lpstr>
      <vt:lpstr>Simple Light</vt:lpstr>
      <vt:lpstr>Office Theme</vt:lpstr>
      <vt:lpstr>Arithmetic Expression Evaluation</vt:lpstr>
      <vt:lpstr>Operators and Operands</vt:lpstr>
      <vt:lpstr>Arithmetic Operators</vt:lpstr>
      <vt:lpstr>Arithmetic Operators (cont.)</vt:lpstr>
      <vt:lpstr>Arithmetic Operators (cont.)</vt:lpstr>
      <vt:lpstr>Arithmetic Operations</vt:lpstr>
      <vt:lpstr>PowerPoint Presentation</vt:lpstr>
      <vt:lpstr>PowerPoint Presentation</vt:lpstr>
      <vt:lpstr>PowerPoint Presentation</vt:lpstr>
      <vt:lpstr>PowerPoint Presentation</vt:lpstr>
      <vt:lpstr>Type Convention</vt:lpstr>
      <vt:lpstr>PowerPoint Presentation</vt:lpstr>
      <vt:lpstr>PowerPoint Presentation</vt:lpstr>
      <vt:lpstr>Type Convention (Assignment)</vt:lpstr>
      <vt:lpstr>Type Cast</vt:lpstr>
      <vt:lpstr>Valid or Invalid?</vt:lpstr>
      <vt:lpstr>Valid or Invalid?</vt:lpstr>
      <vt:lpstr>Operators and Operands</vt:lpstr>
      <vt:lpstr>Unary Operators</vt:lpstr>
      <vt:lpstr>Unary Operators… </vt:lpstr>
      <vt:lpstr>Increment &amp; Decrement</vt:lpstr>
      <vt:lpstr>sizeof</vt:lpstr>
      <vt:lpstr>Relational Operators</vt:lpstr>
      <vt:lpstr>Equality Operators</vt:lpstr>
      <vt:lpstr>Relational Operator</vt:lpstr>
      <vt:lpstr>Relational Operator </vt:lpstr>
      <vt:lpstr>Relational Operators…</vt:lpstr>
      <vt:lpstr>Examples of Conditions</vt:lpstr>
      <vt:lpstr>PowerPoint Presentation</vt:lpstr>
      <vt:lpstr>True or False</vt:lpstr>
      <vt:lpstr>True or False</vt:lpstr>
      <vt:lpstr>PowerPoint Presentation</vt:lpstr>
      <vt:lpstr>Simplified Expression</vt:lpstr>
      <vt:lpstr>Logical Operation</vt:lpstr>
      <vt:lpstr>PowerPoint Presentation</vt:lpstr>
      <vt:lpstr>True or False!</vt:lpstr>
      <vt:lpstr>True or False</vt:lpstr>
      <vt:lpstr>Operator Precedence</vt:lpstr>
      <vt:lpstr>Operators and Operands</vt:lpstr>
      <vt:lpstr>Assignment operators</vt:lpstr>
      <vt:lpstr>Assignment operators….</vt:lpstr>
      <vt:lpstr>Assignment operators </vt:lpstr>
      <vt:lpstr>Operator Precedence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cp:lastModifiedBy>Saifur Rahman</cp:lastModifiedBy>
  <cp:revision>3</cp:revision>
  <dcterms:modified xsi:type="dcterms:W3CDTF">2025-04-07T18:30:36Z</dcterms:modified>
</cp:coreProperties>
</file>