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73" r:id="rId9"/>
    <p:sldId id="274" r:id="rId10"/>
    <p:sldId id="275" r:id="rId11"/>
    <p:sldId id="267" r:id="rId12"/>
    <p:sldId id="272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1D0DF-51B9-4C29-86BF-E0C8F8885C97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44BD6-95DA-4B58-BCA8-A915478A6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3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1EF7-C0AF-4704-96C1-7E3FADC57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CEE2B-6581-49C7-9C1F-C5E39795F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07F29-5930-4607-8939-D97550F0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856F-E7AB-4FE7-AD15-0CB81393319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76F00-9B37-4E69-8B5D-6A41B5FF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9AE42-764B-40A7-8EAE-41D59F66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ACA8-E4EC-4CBD-B7E6-A3207CEA7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8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90A8-7A36-4172-B083-CB3779E2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8A8A4-F540-4163-B047-7A73DCF8B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DE857-068E-4DF5-94A2-1E536BC2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856F-E7AB-4FE7-AD15-0CB81393319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CEA2D-5675-4006-94B7-8AFC3B6A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C86F-B1BD-4271-BED5-43662F003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ACA8-E4EC-4CBD-B7E6-A3207CEA7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6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3AEAC9-30D0-466F-A1B5-E77674AD3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311F5-5671-439C-B409-7D5177D69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BF816-E6A6-4111-BF96-545C8D2C8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856F-E7AB-4FE7-AD15-0CB81393319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215CD-36ED-4209-AC76-2DCF3EBE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6441E-CA35-4C79-9F1F-AD3C5610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ACA8-E4EC-4CBD-B7E6-A3207CEA7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5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7087-2659-4C93-815F-169B3D9F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57125-B3A6-4B03-A138-22771D16E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E09B3-CFFB-4B10-BFAC-9B78D1794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856F-E7AB-4FE7-AD15-0CB81393319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D7000-A424-42D5-ACE3-469594DA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AF985-D934-437A-AD00-BC723D63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ACA8-E4EC-4CBD-B7E6-A3207CEA7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1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1094-A311-4F52-AFC5-07EDF963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C7C66-BE13-4527-90D3-A2C0ECCDA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A60CB-8A83-4E0A-8F79-7D1B7391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856F-E7AB-4FE7-AD15-0CB81393319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B745D-F832-4C50-B727-F0582049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D9175-33EF-47E7-BB54-065A93A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ACA8-E4EC-4CBD-B7E6-A3207CEA7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8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30AC-5FFD-45E4-B24C-6546E6A2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420A1-2CB8-49D9-9918-56E445CCA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2B808-9D16-428E-B75C-F992521C4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C7F5-4D9F-42E2-86E8-CECC0B40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856F-E7AB-4FE7-AD15-0CB81393319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48561-9AC3-4B2A-AC21-6A39D73B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642A1-9B40-4E16-BEF7-16EDB597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ACA8-E4EC-4CBD-B7E6-A3207CEA7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8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49EF4-73A3-4B1B-A2C3-C24D85840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80970-D040-434F-9F5E-A0A6D099B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96FE4-DE6F-48A7-9B0C-5806DC4C5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FF299-67CE-4626-A8FB-15C500BA1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CA1A5-3C11-4C31-87BD-ED179C272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D69644-FD82-4B2E-9B75-8026B53C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856F-E7AB-4FE7-AD15-0CB81393319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CB605-6D6F-44B6-8975-3F1832FD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B8AB0-6B9A-4EB9-94D3-DBBBD981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ACA8-E4EC-4CBD-B7E6-A3207CEA7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7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3248-63C7-4DEB-8D69-5EBF21EB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D91440-7E2D-4765-B418-08169C3B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856F-E7AB-4FE7-AD15-0CB81393319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0B0E7-5B0A-447A-BFD5-5F11FCAA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8AD86-DB52-43E4-9F39-8F251AC1C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ACA8-E4EC-4CBD-B7E6-A3207CEA7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7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8B045F-F651-40E1-AE65-EC09C691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856F-E7AB-4FE7-AD15-0CB81393319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C1CAED-A47E-4CFF-B603-C2517E69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8B61C-5EF2-4700-8C91-A61AA65E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ACA8-E4EC-4CBD-B7E6-A3207CEA7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6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964F-31B8-4EA4-82C1-1E116397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0A15D-2756-4AB3-80E5-10B636C4C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1D860-F808-4EA3-B312-3CA4A8A4D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6216C-E9CC-4E09-9219-232B0BAE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856F-E7AB-4FE7-AD15-0CB81393319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EA407-0B66-4E5F-9581-1E11FE87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0C649-D856-4347-85E7-9FAF12517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ACA8-E4EC-4CBD-B7E6-A3207CEA7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4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18939-F21E-442D-8F94-C43F7055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6D6FA6-A68F-4AED-A17A-88DCB1450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9FA83-DB85-4E74-A619-2AAA6D8E8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7C38D-D43E-4D59-922A-67DEDA0E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856F-E7AB-4FE7-AD15-0CB81393319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D5F5D-C88A-4598-A3A1-95275FD3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97772-6FFD-4C6A-942F-FCBB598F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ACA8-E4EC-4CBD-B7E6-A3207CEA7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5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7E098-E87D-4780-BAB3-430A4D32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47B3B-3F59-42D6-8715-5AD654F75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C515B-D921-494B-BE3A-160E1C3AE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5856F-E7AB-4FE7-AD15-0CB81393319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CAFCE-00BD-4B90-BBA3-24B5C3F10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7A021-B979-413B-AEB5-7F0310414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5ACA8-E4EC-4CBD-B7E6-A3207CEA7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7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0FCC3-69E7-4EBF-B0B2-1575E0EE3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Electrical Circuits</a:t>
            </a:r>
            <a:br>
              <a:rPr lang="en-US" sz="6600">
                <a:solidFill>
                  <a:srgbClr val="FFFFFF"/>
                </a:solidFill>
              </a:rPr>
            </a:br>
            <a:r>
              <a:rPr lang="en-US" sz="6600">
                <a:solidFill>
                  <a:srgbClr val="FFFFFF"/>
                </a:solidFill>
              </a:rPr>
              <a:t>Power Calculation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0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A38FB8-6030-8B69-D514-12FBEF6FB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02EE37-C296-B4B1-758E-733EF6D4E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D0528E-95E3-3816-1A0C-E83EF94F9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igh Voltage">
            <a:extLst>
              <a:ext uri="{FF2B5EF4-FFF2-40B4-BE49-F238E27FC236}">
                <a16:creationId xmlns:a16="http://schemas.microsoft.com/office/drawing/2014/main" id="{C1B8BD5F-0B64-E179-32F8-6492DABC7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D3722F-32D1-5719-BE7C-B33A6CEE9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112" y="148715"/>
            <a:ext cx="5323169" cy="28489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BB9A1C-D2CA-AD78-56D1-B68E3270B5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1941"/>
            <a:ext cx="5323169" cy="23530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6AC64D-1D78-2583-8003-5DDF6BBEB4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84" y="3347389"/>
            <a:ext cx="3840721" cy="32516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AB04D2C-D9B3-BAC6-3A8B-56A44CE22A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865" y="492982"/>
            <a:ext cx="3942167" cy="284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76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EA5E-DD56-40CA-B5C3-930521FA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Types of Dependent 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igh Voltage">
            <a:extLst>
              <a:ext uri="{FF2B5EF4-FFF2-40B4-BE49-F238E27FC236}">
                <a16:creationId xmlns:a16="http://schemas.microsoft.com/office/drawing/2014/main" id="{6C11E171-D27D-4A6B-8072-709222F8C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AB9FF5-2ED1-BF0B-9E2B-A14C96023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675" y="2075325"/>
            <a:ext cx="6061982" cy="423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19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DED398-D82B-E2DB-7756-66C498908A61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 Problem Practice: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37F679-9601-70B3-979C-4C9358D590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35"/>
          <a:stretch/>
        </p:blipFill>
        <p:spPr>
          <a:xfrm>
            <a:off x="2953077" y="2091193"/>
            <a:ext cx="6285845" cy="31598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D47115-C855-CE80-ED02-2BE97FB3ADDB}"/>
              </a:ext>
            </a:extLst>
          </p:cNvPr>
          <p:cNvSpPr txBox="1"/>
          <p:nvPr/>
        </p:nvSpPr>
        <p:spPr>
          <a:xfrm>
            <a:off x="1271295" y="1468407"/>
            <a:ext cx="80476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power supplied or absorbed by each element:</a:t>
            </a:r>
          </a:p>
        </p:txBody>
      </p:sp>
    </p:spTree>
    <p:extLst>
      <p:ext uri="{BB962C8B-B14F-4D97-AF65-F5344CB8AC3E}">
        <p14:creationId xmlns:p14="http://schemas.microsoft.com/office/powerpoint/2010/main" val="2639432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70FE33-3527-0E46-C1A1-1015D67F9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681" y="1005260"/>
            <a:ext cx="8007356" cy="51761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DED398-D82B-E2DB-7756-66C498908A61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 Problem Practice:</a:t>
            </a:r>
          </a:p>
        </p:txBody>
      </p:sp>
    </p:spTree>
    <p:extLst>
      <p:ext uri="{BB962C8B-B14F-4D97-AF65-F5344CB8AC3E}">
        <p14:creationId xmlns:p14="http://schemas.microsoft.com/office/powerpoint/2010/main" val="705536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DED398-D82B-E2DB-7756-66C498908A61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 Problem Practice: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8B6715-73EF-BA91-9AB2-DC593FCBC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892" y="777903"/>
            <a:ext cx="7877755" cy="586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9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125A-A24B-48BD-B39F-E3B465828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Independent Power Sources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DB67-DBA9-46B3-90D5-2A677BA07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An ideal independent source is an </a:t>
            </a:r>
            <a:r>
              <a:rPr lang="en-US" sz="2200" b="1">
                <a:solidFill>
                  <a:schemeClr val="bg1"/>
                </a:solidFill>
              </a:rPr>
              <a:t>active element </a:t>
            </a:r>
            <a:r>
              <a:rPr lang="en-US" sz="2200">
                <a:solidFill>
                  <a:schemeClr val="bg1"/>
                </a:solidFill>
              </a:rPr>
              <a:t>that provides a specified voltage or current that is completely independent of other circuit elements.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An active element is one that can generate energy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A passive element is one that cannot generate energy</a:t>
            </a:r>
          </a:p>
        </p:txBody>
      </p:sp>
    </p:spTree>
    <p:extLst>
      <p:ext uri="{BB962C8B-B14F-4D97-AF65-F5344CB8AC3E}">
        <p14:creationId xmlns:p14="http://schemas.microsoft.com/office/powerpoint/2010/main" val="606875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C62F6-9872-43BA-8AE3-E55D58944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en-US" sz="4200" dirty="0"/>
              <a:t>Independent Voltage Sources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CD495-D2A7-4CD1-BE0F-8C678CC5B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Independent Voltage Sources provide a specified amount of voltage, irrespective of other circuit parameters</a:t>
            </a:r>
          </a:p>
          <a:p>
            <a:r>
              <a:rPr lang="en-US" sz="2200" dirty="0"/>
              <a:t>It provides necessary amount of current to the circuit to maintain its voltage supply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FA7C5-D34D-412F-A75E-67CF8DFA7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16586"/>
            <a:ext cx="6903720" cy="522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6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CB858-BA55-4149-AC33-D1D75531D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24" y="830984"/>
            <a:ext cx="3429001" cy="1527608"/>
          </a:xfrm>
        </p:spPr>
        <p:txBody>
          <a:bodyPr anchor="b">
            <a:normAutofit/>
          </a:bodyPr>
          <a:lstStyle/>
          <a:p>
            <a:r>
              <a:rPr lang="en-US" sz="4000" dirty="0"/>
              <a:t>Independent Current Source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0EDFD-C46D-4D70-A4FC-A2EE66ED6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Provides a specific amount of current to the circuit</a:t>
            </a:r>
          </a:p>
          <a:p>
            <a:r>
              <a:rPr lang="en-US" sz="2200" dirty="0"/>
              <a:t>It maintains necessary voltage to provide the specified amount of current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1D16D-04D0-498E-BB28-A1CC45FB4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068" y="1257155"/>
            <a:ext cx="6381121" cy="434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9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C7F37-ED51-4D3C-8145-124692E4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Dependent Source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6BE81-439C-4F8A-AE17-5735E9B45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An ideal dependent (or controlled) source is an active element in which the source quantity is controlled by another voltage or current.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7F2E6-147D-4002-8C5B-75F43B10E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204471"/>
            <a:ext cx="5458968" cy="444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8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4217D-9371-41FA-9453-89E635E2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600"/>
              <a:t>Example of a dependent source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D6C102-618C-42F3-A349-F3284EB7E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The source on the right is:</a:t>
            </a:r>
          </a:p>
          <a:p>
            <a:pPr lvl="1"/>
            <a:r>
              <a:rPr lang="en-US" sz="1800" dirty="0"/>
              <a:t>A dependent source (It is in a diamond shape)</a:t>
            </a:r>
          </a:p>
          <a:p>
            <a:pPr lvl="1"/>
            <a:r>
              <a:rPr lang="en-US" sz="1800" dirty="0"/>
              <a:t>A voltage source (It has +/- terminals marked on it)</a:t>
            </a:r>
          </a:p>
          <a:p>
            <a:pPr lvl="1"/>
            <a:r>
              <a:rPr lang="en-US" sz="1800" dirty="0"/>
              <a:t>The value on its label (10i) is the voltage of the source, and not the current (Since it is a voltage source)</a:t>
            </a:r>
          </a:p>
          <a:p>
            <a:pPr lvl="1"/>
            <a:r>
              <a:rPr lang="en-US" sz="1800" dirty="0"/>
              <a:t>The source depends on the current of the middle branch (</a:t>
            </a:r>
            <a:r>
              <a:rPr lang="en-US" sz="1800" dirty="0" err="1"/>
              <a:t>i</a:t>
            </a:r>
            <a:r>
              <a:rPr lang="en-US" sz="1800" dirty="0"/>
              <a:t>). So, it is a current controlled source.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2CB445-F169-4365-8DDA-4A61A1BC9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409182"/>
            <a:ext cx="5458968" cy="403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3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EA5E-DD56-40CA-B5C3-930521FA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Types of Dependent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C038D-6865-4F12-A166-5AC693A6F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There are four possible types of dependent sources, namely: 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dirty="0"/>
              <a:t>A voltage-controlled voltage source (VCVS).</a:t>
            </a:r>
          </a:p>
          <a:p>
            <a:pPr lvl="1"/>
            <a:r>
              <a:rPr lang="en-US" dirty="0"/>
              <a:t>A current-controlled voltage source (CCVS).</a:t>
            </a:r>
          </a:p>
          <a:p>
            <a:pPr lvl="1"/>
            <a:r>
              <a:rPr lang="en-US" dirty="0"/>
              <a:t>A voltage-controlled current source (VCCS). </a:t>
            </a:r>
          </a:p>
          <a:p>
            <a:pPr lvl="1"/>
            <a:r>
              <a:rPr lang="en-US" dirty="0"/>
              <a:t>A current-controlled current source (CCCS).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igh Voltage">
            <a:extLst>
              <a:ext uri="{FF2B5EF4-FFF2-40B4-BE49-F238E27FC236}">
                <a16:creationId xmlns:a16="http://schemas.microsoft.com/office/drawing/2014/main" id="{6C11E171-D27D-4A6B-8072-709222F8C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61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4A8FB3-941A-A46A-58CE-20550AFA6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2EFEA-9896-DBD8-F0F6-F8776065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pPr algn="l">
              <a:spcBef>
                <a:spcPts val="4125"/>
              </a:spcBef>
              <a:spcAft>
                <a:spcPts val="2063"/>
              </a:spcAft>
            </a:pPr>
            <a:r>
              <a:rPr lang="en-GB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Kirchhoff's Voltage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AEAD-A542-4B05-D03E-609488C71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833" y="2278173"/>
            <a:ext cx="8010620" cy="1325563"/>
          </a:xfrm>
        </p:spPr>
        <p:txBody>
          <a:bodyPr anchor="ctr">
            <a:normAutofit/>
          </a:bodyPr>
          <a:lstStyle/>
          <a:p>
            <a:pPr algn="just"/>
            <a:r>
              <a:rPr lang="en-GB" sz="1600" b="0" i="0" dirty="0">
                <a:solidFill>
                  <a:srgbClr val="212121"/>
                </a:solidFill>
                <a:effectLst/>
                <a:latin typeface="Work Sans" panose="020F0502020204030204" pitchFamily="2" charset="0"/>
              </a:rPr>
              <a:t>Kirchhoff's Voltage Law states that the sum of all the electrical potential differences around any closed network (loop) is zero. This is because a charge going around a complete loop in a circuit must return to its original potential energy level by the time it completes the loop.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A71BF5-1035-A44F-BB2B-B8DBC85D9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91B3D1-A766-1316-4F90-76D41E83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igh Voltage">
            <a:extLst>
              <a:ext uri="{FF2B5EF4-FFF2-40B4-BE49-F238E27FC236}">
                <a16:creationId xmlns:a16="http://schemas.microsoft.com/office/drawing/2014/main" id="{D0F2E59B-F883-A563-32FF-7EF9697A0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68BA57-27D5-BD69-CC1D-EFF1CD9B8D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122" y="3603736"/>
            <a:ext cx="3721488" cy="29292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068A1E-8370-BFB2-D674-73047DFC7207}"/>
              </a:ext>
            </a:extLst>
          </p:cNvPr>
          <p:cNvSpPr txBox="1"/>
          <p:nvPr/>
        </p:nvSpPr>
        <p:spPr>
          <a:xfrm>
            <a:off x="5905215" y="3796328"/>
            <a:ext cx="2781585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833"/>
              </a:spcAft>
            </a:pPr>
            <a:r>
              <a:rPr lang="en-GB" b="0" i="0" dirty="0">
                <a:solidFill>
                  <a:srgbClr val="212121"/>
                </a:solidFill>
                <a:effectLst/>
                <a:latin typeface="MJXc-TeX-size2-R"/>
              </a:rPr>
              <a:t>∑</a:t>
            </a:r>
            <a:r>
              <a:rPr lang="en-GB" b="0" i="0" dirty="0">
                <a:solidFill>
                  <a:srgbClr val="212121"/>
                </a:solidFill>
                <a:effectLst/>
                <a:latin typeface="MJXc-TeX-math-I"/>
              </a:rPr>
              <a:t>V</a:t>
            </a:r>
            <a:r>
              <a:rPr lang="en-GB" b="0" i="0" dirty="0">
                <a:solidFill>
                  <a:srgbClr val="212121"/>
                </a:solidFill>
                <a:effectLst/>
                <a:latin typeface="MJXc-TeX-main-R"/>
              </a:rPr>
              <a:t>=0</a:t>
            </a:r>
            <a:endParaRPr lang="en-GB" b="0" i="0" dirty="0">
              <a:solidFill>
                <a:srgbClr val="212121"/>
              </a:solidFill>
              <a:effectLst/>
              <a:latin typeface="Work Sans" pitchFamily="2" charset="0"/>
            </a:endParaRPr>
          </a:p>
          <a:p>
            <a:pPr algn="l">
              <a:spcAft>
                <a:spcPts val="833"/>
              </a:spcAft>
            </a:pPr>
            <a:r>
              <a:rPr lang="en-GB" b="0" i="0" dirty="0">
                <a:solidFill>
                  <a:srgbClr val="212121"/>
                </a:solidFill>
                <a:effectLst/>
                <a:latin typeface="MJXc-TeX-math-I"/>
              </a:rPr>
              <a:t>V</a:t>
            </a:r>
            <a:r>
              <a:rPr lang="en-GB" b="0" i="0" dirty="0">
                <a:solidFill>
                  <a:srgbClr val="212121"/>
                </a:solidFill>
                <a:effectLst/>
                <a:latin typeface="MJXc-TeX-main-R"/>
              </a:rPr>
              <a:t>1+</a:t>
            </a:r>
            <a:r>
              <a:rPr lang="en-GB" b="0" i="0" dirty="0">
                <a:solidFill>
                  <a:srgbClr val="212121"/>
                </a:solidFill>
                <a:effectLst/>
                <a:latin typeface="MJXc-TeX-math-I"/>
              </a:rPr>
              <a:t>V</a:t>
            </a:r>
            <a:r>
              <a:rPr lang="en-GB" b="0" i="0" dirty="0">
                <a:solidFill>
                  <a:srgbClr val="212121"/>
                </a:solidFill>
                <a:effectLst/>
                <a:latin typeface="MJXc-TeX-main-R"/>
              </a:rPr>
              <a:t>2+</a:t>
            </a:r>
            <a:r>
              <a:rPr lang="en-GB" b="0" i="0" dirty="0">
                <a:solidFill>
                  <a:srgbClr val="212121"/>
                </a:solidFill>
                <a:effectLst/>
                <a:latin typeface="MJXc-TeX-math-I"/>
              </a:rPr>
              <a:t>V</a:t>
            </a:r>
            <a:r>
              <a:rPr lang="en-GB" b="0" i="0" dirty="0">
                <a:solidFill>
                  <a:srgbClr val="212121"/>
                </a:solidFill>
                <a:effectLst/>
                <a:latin typeface="MJXc-TeX-main-R"/>
              </a:rPr>
              <a:t>3+</a:t>
            </a:r>
            <a:r>
              <a:rPr lang="en-GB" b="0" i="0" dirty="0">
                <a:solidFill>
                  <a:srgbClr val="212121"/>
                </a:solidFill>
                <a:effectLst/>
                <a:latin typeface="MJXc-TeX-math-I"/>
              </a:rPr>
              <a:t>V</a:t>
            </a:r>
            <a:r>
              <a:rPr lang="en-GB" b="0" i="0" dirty="0">
                <a:solidFill>
                  <a:srgbClr val="212121"/>
                </a:solidFill>
                <a:effectLst/>
                <a:latin typeface="MJXc-TeX-main-R"/>
              </a:rPr>
              <a:t>4=0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1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1F47C7-A5E7-F43C-C7EF-D910C546E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7EA64-0515-B598-F11B-6DEBDFFD3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pPr algn="l">
              <a:spcBef>
                <a:spcPts val="4125"/>
              </a:spcBef>
              <a:spcAft>
                <a:spcPts val="2063"/>
              </a:spcAft>
            </a:pPr>
            <a:r>
              <a:rPr lang="en-GB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Kirchhoff's Current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16A22-DDA9-AB14-19AB-52D257816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833" y="2278173"/>
            <a:ext cx="8010620" cy="1325563"/>
          </a:xfrm>
        </p:spPr>
        <p:txBody>
          <a:bodyPr anchor="ctr">
            <a:normAutofit/>
          </a:bodyPr>
          <a:lstStyle/>
          <a:p>
            <a:pPr algn="just"/>
            <a:r>
              <a:rPr lang="en-GB" sz="1600" b="0" i="0" dirty="0">
                <a:solidFill>
                  <a:srgbClr val="212121"/>
                </a:solidFill>
                <a:effectLst/>
                <a:latin typeface="Work Sans" panose="020F0502020204030204" pitchFamily="2" charset="0"/>
              </a:rPr>
              <a:t>Kirchhoff's current law states that the total current entering a junction (or node) in an electric circuit must equal the total current leaving the junction. This law is based on the principle of charge conservation; charge can neither be created nor destroyed. Therefore, whatever charge flows into the junction must flow out.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E894FA-94A6-8C94-B619-A2DFDDE83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C45E4B5-7D23-46DA-9746-4ACD7B4B4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igh Voltage">
            <a:extLst>
              <a:ext uri="{FF2B5EF4-FFF2-40B4-BE49-F238E27FC236}">
                <a16:creationId xmlns:a16="http://schemas.microsoft.com/office/drawing/2014/main" id="{25EE9BB0-DBE4-CD79-1F5B-5A8EB9D58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76B662-1010-4FE7-FFB7-A740C53D86F4}"/>
                  </a:ext>
                </a:extLst>
              </p:cNvPr>
              <p:cNvSpPr txBox="1"/>
              <p:nvPr/>
            </p:nvSpPr>
            <p:spPr>
              <a:xfrm>
                <a:off x="5905215" y="3796328"/>
                <a:ext cx="2781585" cy="763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33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76B662-1010-4FE7-FFB7-A740C53D8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215" y="3796328"/>
                <a:ext cx="2781585" cy="7631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351792B-B593-0C8E-7947-4A096B47A6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94" y="3603736"/>
            <a:ext cx="3486013" cy="267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88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418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Helvetica</vt:lpstr>
      <vt:lpstr>MJXc-TeX-main-R</vt:lpstr>
      <vt:lpstr>MJXc-TeX-math-I</vt:lpstr>
      <vt:lpstr>MJXc-TeX-size2-R</vt:lpstr>
      <vt:lpstr>Times New Roman</vt:lpstr>
      <vt:lpstr>Work Sans</vt:lpstr>
      <vt:lpstr>Office Theme</vt:lpstr>
      <vt:lpstr>Electrical Circuits Power Calculation</vt:lpstr>
      <vt:lpstr>Independent Power Sources</vt:lpstr>
      <vt:lpstr>Independent Voltage Sources</vt:lpstr>
      <vt:lpstr>Independent Current Source</vt:lpstr>
      <vt:lpstr>Dependent Source</vt:lpstr>
      <vt:lpstr>Example of a dependent source</vt:lpstr>
      <vt:lpstr>Types of Dependent Sources</vt:lpstr>
      <vt:lpstr>Kirchhoff's Voltage Law</vt:lpstr>
      <vt:lpstr>Kirchhoff's Current Law</vt:lpstr>
      <vt:lpstr>PowerPoint Presentation</vt:lpstr>
      <vt:lpstr>Types of Dependent Sources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Circuits Power Calculation</dc:title>
  <dc:creator>Sajeed Mehrab</dc:creator>
  <cp:lastModifiedBy>Saifur Rahman</cp:lastModifiedBy>
  <cp:revision>13</cp:revision>
  <dcterms:created xsi:type="dcterms:W3CDTF">2021-07-05T19:20:03Z</dcterms:created>
  <dcterms:modified xsi:type="dcterms:W3CDTF">2024-11-10T07:41:32Z</dcterms:modified>
</cp:coreProperties>
</file>