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316" r:id="rId3"/>
    <p:sldId id="285" r:id="rId4"/>
    <p:sldId id="284" r:id="rId5"/>
    <p:sldId id="286" r:id="rId6"/>
    <p:sldId id="287" r:id="rId7"/>
    <p:sldId id="288" r:id="rId8"/>
    <p:sldId id="290" r:id="rId9"/>
    <p:sldId id="289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06" r:id="rId33"/>
    <p:sldId id="307" r:id="rId34"/>
    <p:sldId id="308" r:id="rId35"/>
    <p:sldId id="309" r:id="rId36"/>
    <p:sldId id="311" r:id="rId37"/>
    <p:sldId id="310" r:id="rId38"/>
    <p:sldId id="312" r:id="rId39"/>
    <p:sldId id="313" r:id="rId40"/>
    <p:sldId id="314" r:id="rId41"/>
    <p:sldId id="315" r:id="rId42"/>
    <p:sldId id="324" r:id="rId43"/>
    <p:sldId id="325" r:id="rId44"/>
    <p:sldId id="326" r:id="rId45"/>
    <p:sldId id="32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386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3372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805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0695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626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40E837-FEC6-4EA6-A30E-3BFCAE58EFC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8719" y="4200144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52339" y="1404106"/>
            <a:ext cx="1376806" cy="12730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3002407"/>
            <a:ext cx="983935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334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202" y="4728541"/>
            <a:ext cx="2050414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PREPARED</a:t>
            </a:r>
            <a:r>
              <a:rPr kumimoji="0" sz="120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SWAPNIL</a:t>
            </a:r>
            <a:r>
              <a:rPr kumimoji="0" sz="1600" b="1" i="0" u="none" strike="noStrike" kern="1200" cap="none" spc="3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BISWAS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3" y="3002407"/>
            <a:ext cx="714816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4995" algn="l"/>
              </a:tabLst>
            </a:pPr>
            <a:r>
              <a:rPr lang="en-US" dirty="0"/>
              <a:t>DISJOINT SET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76324" y="4605033"/>
            <a:ext cx="2872740" cy="662940"/>
          </a:xfrm>
          <a:custGeom>
            <a:avLst/>
            <a:gdLst/>
            <a:ahLst/>
            <a:cxnLst/>
            <a:rect l="l" t="t" r="r" b="b"/>
            <a:pathLst>
              <a:path w="2872740" h="662939">
                <a:moveTo>
                  <a:pt x="2872740" y="0"/>
                </a:moveTo>
                <a:lnTo>
                  <a:pt x="0" y="0"/>
                </a:lnTo>
                <a:lnTo>
                  <a:pt x="0" y="662939"/>
                </a:lnTo>
                <a:lnTo>
                  <a:pt x="2872740" y="662939"/>
                </a:lnTo>
                <a:lnTo>
                  <a:pt x="2872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324" y="4492497"/>
            <a:ext cx="2872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Prepared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-18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Lec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lang="en-US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Shekh. Md. </a:t>
            </a:r>
            <a:r>
              <a:rPr kumimoji="0" sz="2000" b="0" i="1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S</a:t>
            </a:r>
            <a:r>
              <a:rPr kumimoji="0" sz="20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i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fu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sz="2000" b="0" i="1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hm</a:t>
            </a: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A92B91-DB83-3333-8ABB-05673D85E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498" y="1067773"/>
            <a:ext cx="2273003" cy="17402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9" idx="1"/>
            <a:endCxn id="9" idx="7"/>
          </p:cNvCxnSpPr>
          <p:nvPr/>
        </p:nvCxnSpPr>
        <p:spPr>
          <a:xfrm rot="5400000" flipH="1" flipV="1">
            <a:off x="534184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1"/>
            <a:endCxn id="11" idx="7"/>
          </p:cNvCxnSpPr>
          <p:nvPr/>
        </p:nvCxnSpPr>
        <p:spPr>
          <a:xfrm rot="5400000" flipH="1" flipV="1">
            <a:off x="626336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3" idx="1"/>
            <a:endCxn id="13" idx="7"/>
          </p:cNvCxnSpPr>
          <p:nvPr/>
        </p:nvCxnSpPr>
        <p:spPr>
          <a:xfrm rot="5400000" flipH="1" flipV="1">
            <a:off x="7184889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7" idx="1"/>
            <a:endCxn id="17" idx="7"/>
          </p:cNvCxnSpPr>
          <p:nvPr/>
        </p:nvCxnSpPr>
        <p:spPr>
          <a:xfrm rot="5400000" flipH="1" flipV="1">
            <a:off x="902793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32148-F1F5-4A62-4C6D-2F040571E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9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1"/>
            <a:endCxn id="11" idx="7"/>
          </p:cNvCxnSpPr>
          <p:nvPr/>
        </p:nvCxnSpPr>
        <p:spPr>
          <a:xfrm rot="5400000" flipH="1" flipV="1">
            <a:off x="626336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3" idx="1"/>
            <a:endCxn id="13" idx="7"/>
          </p:cNvCxnSpPr>
          <p:nvPr/>
        </p:nvCxnSpPr>
        <p:spPr>
          <a:xfrm rot="5400000" flipH="1" flipV="1">
            <a:off x="7184889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7" idx="1"/>
            <a:endCxn id="17" idx="7"/>
          </p:cNvCxnSpPr>
          <p:nvPr/>
        </p:nvCxnSpPr>
        <p:spPr>
          <a:xfrm rot="5400000" flipH="1" flipV="1">
            <a:off x="902793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sp>
        <p:nvSpPr>
          <p:cNvPr id="60" name="Oval 59"/>
          <p:cNvSpPr/>
          <p:nvPr/>
        </p:nvSpPr>
        <p:spPr>
          <a:xfrm>
            <a:off x="3925635" y="5272238"/>
            <a:ext cx="443831" cy="4438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AA5C19-41C2-F574-7143-5DC756CE8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2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1"/>
            <a:endCxn id="11" idx="7"/>
          </p:cNvCxnSpPr>
          <p:nvPr/>
        </p:nvCxnSpPr>
        <p:spPr>
          <a:xfrm rot="5400000" flipH="1" flipV="1">
            <a:off x="626336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7" idx="1"/>
            <a:endCxn id="17" idx="7"/>
          </p:cNvCxnSpPr>
          <p:nvPr/>
        </p:nvCxnSpPr>
        <p:spPr>
          <a:xfrm rot="5400000" flipH="1" flipV="1">
            <a:off x="902793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sp>
        <p:nvSpPr>
          <p:cNvPr id="59" name="Oval 58"/>
          <p:cNvSpPr/>
          <p:nvPr/>
        </p:nvSpPr>
        <p:spPr>
          <a:xfrm>
            <a:off x="5165250" y="5264469"/>
            <a:ext cx="443831" cy="4438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8CDC7B-A127-D275-0598-FA8DFC4B9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05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1"/>
            <a:endCxn id="11" idx="7"/>
          </p:cNvCxnSpPr>
          <p:nvPr/>
        </p:nvCxnSpPr>
        <p:spPr>
          <a:xfrm rot="5400000" flipH="1" flipV="1">
            <a:off x="626336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7" idx="1"/>
            <a:endCxn id="17" idx="7"/>
          </p:cNvCxnSpPr>
          <p:nvPr/>
        </p:nvCxnSpPr>
        <p:spPr>
          <a:xfrm rot="5400000" flipH="1" flipV="1">
            <a:off x="902793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223758" y="352677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union(2,4)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" name="Curved Connector 23"/>
          <p:cNvCxnSpPr>
            <a:stCxn id="13" idx="0"/>
            <a:endCxn id="9" idx="0"/>
          </p:cNvCxnSpPr>
          <p:nvPr/>
        </p:nvCxnSpPr>
        <p:spPr>
          <a:xfrm rot="16200000" flipV="1">
            <a:off x="6263368" y="2214783"/>
            <a:ext cx="12700" cy="1843044"/>
          </a:xfrm>
          <a:prstGeom prst="curvedConnector3">
            <a:avLst>
              <a:gd name="adj1" fmla="val 435700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7096006" y="2590874"/>
            <a:ext cx="10104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Wrong!!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8808375" y="4381186"/>
            <a:ext cx="258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representative(2) = 3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8808375" y="4750518"/>
            <a:ext cx="258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representative(4) = 6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76320A-733D-7D1F-A5AE-B0BD0DEED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7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1" grpId="0"/>
      <p:bldP spid="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1"/>
            <a:endCxn id="11" idx="7"/>
          </p:cNvCxnSpPr>
          <p:nvPr/>
        </p:nvCxnSpPr>
        <p:spPr>
          <a:xfrm rot="5400000" flipH="1" flipV="1">
            <a:off x="626336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223758" y="352677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union(2,4)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6" name="Curved Connector 25"/>
          <p:cNvCxnSpPr>
            <a:stCxn id="17" idx="4"/>
            <a:endCxn id="11" idx="5"/>
          </p:cNvCxnSpPr>
          <p:nvPr/>
        </p:nvCxnSpPr>
        <p:spPr>
          <a:xfrm rot="5400000" flipH="1">
            <a:off x="7696978" y="2301007"/>
            <a:ext cx="72587" cy="2589325"/>
          </a:xfrm>
          <a:prstGeom prst="curvedConnector3">
            <a:avLst>
              <a:gd name="adj1" fmla="val -7740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7580114" y="2842736"/>
            <a:ext cx="1056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Correct!!</a:t>
            </a:r>
            <a:endParaRPr lang="en-US" sz="1800" b="1" i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8808375" y="4381186"/>
            <a:ext cx="258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representative(2) = 3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8808375" y="4750518"/>
            <a:ext cx="258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representative(4) = 6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FF0B25-BE6B-FCC3-CBA9-74F663958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9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1"/>
            <a:endCxn id="11" idx="7"/>
          </p:cNvCxnSpPr>
          <p:nvPr/>
        </p:nvCxnSpPr>
        <p:spPr>
          <a:xfrm rot="5400000" flipH="1" flipV="1">
            <a:off x="626336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223758" y="352677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union(2,4)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6" name="Curved Connector 25"/>
          <p:cNvCxnSpPr>
            <a:stCxn id="17" idx="4"/>
            <a:endCxn id="11" idx="5"/>
          </p:cNvCxnSpPr>
          <p:nvPr/>
        </p:nvCxnSpPr>
        <p:spPr>
          <a:xfrm rot="5400000" flipH="1">
            <a:off x="7696978" y="2301007"/>
            <a:ext cx="72587" cy="2589325"/>
          </a:xfrm>
          <a:prstGeom prst="curvedConnector3">
            <a:avLst>
              <a:gd name="adj1" fmla="val -7740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8808375" y="4381186"/>
            <a:ext cx="258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representative(2) = 3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8808375" y="4750518"/>
            <a:ext cx="2583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representative(4) = 6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6441383" y="5264469"/>
            <a:ext cx="443831" cy="4438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31ACEA-7CBE-11A9-0550-52D63FAE1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7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1"/>
            <a:endCxn id="11" idx="7"/>
          </p:cNvCxnSpPr>
          <p:nvPr/>
        </p:nvCxnSpPr>
        <p:spPr>
          <a:xfrm rot="5400000" flipH="1" flipV="1">
            <a:off x="626336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223758" y="352677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union(2,4)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6" name="Curved Connector 25"/>
          <p:cNvCxnSpPr>
            <a:stCxn id="17" idx="4"/>
            <a:endCxn id="11" idx="5"/>
          </p:cNvCxnSpPr>
          <p:nvPr/>
        </p:nvCxnSpPr>
        <p:spPr>
          <a:xfrm rot="5400000" flipH="1">
            <a:off x="7696978" y="2301007"/>
            <a:ext cx="72587" cy="2589325"/>
          </a:xfrm>
          <a:prstGeom prst="curvedConnector3">
            <a:avLst>
              <a:gd name="adj1" fmla="val -7740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8808375" y="4733836"/>
            <a:ext cx="31538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Ra =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findRepresentative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(a)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8808375" y="5103168"/>
            <a:ext cx="31731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Rb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=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findRepresentative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(b)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8780105" y="5494154"/>
            <a:ext cx="207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parent[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Rb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] = Ra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8394120" y="4354929"/>
            <a:ext cx="10202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Steps</a:t>
            </a:r>
            <a:endParaRPr lang="en-US" sz="1800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9D3729-34E4-E217-84AB-AD366BC31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3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1" grpId="0"/>
      <p:bldP spid="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1"/>
            <a:endCxn id="11" idx="7"/>
          </p:cNvCxnSpPr>
          <p:nvPr/>
        </p:nvCxnSpPr>
        <p:spPr>
          <a:xfrm rot="5400000" flipH="1" flipV="1">
            <a:off x="626336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223758" y="352677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union(2,4)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6" name="Curved Connector 25"/>
          <p:cNvCxnSpPr>
            <a:stCxn id="17" idx="4"/>
            <a:endCxn id="11" idx="5"/>
          </p:cNvCxnSpPr>
          <p:nvPr/>
        </p:nvCxnSpPr>
        <p:spPr>
          <a:xfrm rot="5400000" flipH="1">
            <a:off x="7696978" y="2301007"/>
            <a:ext cx="72587" cy="2589325"/>
          </a:xfrm>
          <a:prstGeom prst="curvedConnector3">
            <a:avLst>
              <a:gd name="adj1" fmla="val -7740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1223758" y="3901464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union(7,4)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" name="Curved Connector 23"/>
          <p:cNvCxnSpPr>
            <a:stCxn id="11" idx="7"/>
            <a:endCxn id="19" idx="1"/>
          </p:cNvCxnSpPr>
          <p:nvPr/>
        </p:nvCxnSpPr>
        <p:spPr>
          <a:xfrm rot="5400000" flipH="1" flipV="1">
            <a:off x="8106411" y="1541090"/>
            <a:ext cx="12700" cy="3335605"/>
          </a:xfrm>
          <a:prstGeom prst="curvedConnector3">
            <a:avLst>
              <a:gd name="adj1" fmla="val 5466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A5849FD-536A-DCB3-AF9B-9C7CC3296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223758" y="352677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union(2,4)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6" name="Curved Connector 25"/>
          <p:cNvCxnSpPr>
            <a:stCxn id="17" idx="4"/>
            <a:endCxn id="11" idx="5"/>
          </p:cNvCxnSpPr>
          <p:nvPr/>
        </p:nvCxnSpPr>
        <p:spPr>
          <a:xfrm rot="5400000" flipH="1">
            <a:off x="7696978" y="2301007"/>
            <a:ext cx="72587" cy="2589325"/>
          </a:xfrm>
          <a:prstGeom prst="curvedConnector3">
            <a:avLst>
              <a:gd name="adj1" fmla="val -7740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1223758" y="3901464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union(7,4)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" name="Curved Connector 23"/>
          <p:cNvCxnSpPr>
            <a:stCxn id="11" idx="7"/>
            <a:endCxn id="19" idx="1"/>
          </p:cNvCxnSpPr>
          <p:nvPr/>
        </p:nvCxnSpPr>
        <p:spPr>
          <a:xfrm rot="5400000" flipH="1" flipV="1">
            <a:off x="8106411" y="1541090"/>
            <a:ext cx="12700" cy="3335605"/>
          </a:xfrm>
          <a:prstGeom prst="curvedConnector3">
            <a:avLst>
              <a:gd name="adj1" fmla="val 5466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563906" y="5264469"/>
            <a:ext cx="443831" cy="4438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47B93F-B0CB-786C-E30D-2213FE72F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7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223758" y="352677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union(2,4)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6" name="Curved Connector 25"/>
          <p:cNvCxnSpPr>
            <a:stCxn id="17" idx="4"/>
            <a:endCxn id="11" idx="5"/>
          </p:cNvCxnSpPr>
          <p:nvPr/>
        </p:nvCxnSpPr>
        <p:spPr>
          <a:xfrm rot="5400000" flipH="1">
            <a:off x="7696978" y="2301007"/>
            <a:ext cx="72587" cy="2589325"/>
          </a:xfrm>
          <a:prstGeom prst="curvedConnector3">
            <a:avLst>
              <a:gd name="adj1" fmla="val -7740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1223758" y="3901464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union(7,4)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" name="Curved Connector 23"/>
          <p:cNvCxnSpPr>
            <a:stCxn id="11" idx="7"/>
            <a:endCxn id="19" idx="1"/>
          </p:cNvCxnSpPr>
          <p:nvPr/>
        </p:nvCxnSpPr>
        <p:spPr>
          <a:xfrm rot="5400000" flipH="1" flipV="1">
            <a:off x="8106411" y="1541090"/>
            <a:ext cx="12700" cy="3335605"/>
          </a:xfrm>
          <a:prstGeom prst="curvedConnector3">
            <a:avLst>
              <a:gd name="adj1" fmla="val 5466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1223758" y="427614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union(3,6)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2729296" y="4274776"/>
            <a:ext cx="16674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 Not possible</a:t>
            </a:r>
            <a:endParaRPr lang="en-US" sz="1800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64D97-8F98-DA95-CC8E-951B4A68A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1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DISJOINT SET OPERATIONS</a:t>
            </a:r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4800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makeSet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()</a:t>
            </a: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2931493" y="2008325"/>
            <a:ext cx="622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O(1)</a:t>
            </a: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1235676" y="2396500"/>
            <a:ext cx="15231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a,b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2943411" y="2396500"/>
            <a:ext cx="9541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logn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1223758" y="2784675"/>
            <a:ext cx="14446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findSet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(a)</a:t>
            </a: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2931493" y="2784675"/>
            <a:ext cx="9541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logn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  <p:sp>
        <p:nvSpPr>
          <p:cNvPr id="29" name="Oval 28"/>
          <p:cNvSpPr/>
          <p:nvPr/>
        </p:nvSpPr>
        <p:spPr>
          <a:xfrm>
            <a:off x="1441703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60203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29431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42402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560902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530130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491393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41703" y="4318532"/>
            <a:ext cx="546930" cy="54693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60203" y="4318532"/>
            <a:ext cx="546930" cy="54693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28951" y="4314844"/>
            <a:ext cx="546930" cy="54693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48988" y="4314844"/>
            <a:ext cx="546930" cy="54693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560550" y="4314844"/>
            <a:ext cx="546930" cy="54693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21813" y="4314844"/>
            <a:ext cx="546930" cy="54693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482724" y="4314844"/>
            <a:ext cx="546930" cy="54693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4656944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5675444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6644672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6337017" y="2211834"/>
            <a:ext cx="910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(1,3)</a:t>
            </a:r>
          </a:p>
        </p:txBody>
      </p:sp>
      <p:sp>
        <p:nvSpPr>
          <p:cNvPr id="44" name="Oval 43"/>
          <p:cNvSpPr/>
          <p:nvPr/>
        </p:nvSpPr>
        <p:spPr>
          <a:xfrm>
            <a:off x="3428951" y="4311156"/>
            <a:ext cx="546930" cy="54693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6337016" y="2670533"/>
            <a:ext cx="910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(6,7)</a:t>
            </a:r>
          </a:p>
        </p:txBody>
      </p:sp>
      <p:sp>
        <p:nvSpPr>
          <p:cNvPr id="46" name="Oval 45"/>
          <p:cNvSpPr/>
          <p:nvPr/>
        </p:nvSpPr>
        <p:spPr>
          <a:xfrm>
            <a:off x="7491041" y="4318532"/>
            <a:ext cx="546930" cy="54693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7605935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344108" y="3097409"/>
            <a:ext cx="9108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(6,1)</a:t>
            </a:r>
          </a:p>
        </p:txBody>
      </p:sp>
      <p:sp>
        <p:nvSpPr>
          <p:cNvPr id="48" name="Oval 47"/>
          <p:cNvSpPr/>
          <p:nvPr/>
        </p:nvSpPr>
        <p:spPr>
          <a:xfrm>
            <a:off x="1441223" y="4318532"/>
            <a:ext cx="546930" cy="54693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1556245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9" name="Oval 48"/>
          <p:cNvSpPr/>
          <p:nvPr/>
        </p:nvSpPr>
        <p:spPr>
          <a:xfrm>
            <a:off x="3428471" y="4311156"/>
            <a:ext cx="546930" cy="54693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2574745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3543973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D7AE8-9524-7034-0517-975416AF2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2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3" grpId="0" animBg="1"/>
      <p:bldP spid="35" grpId="0" animBg="1"/>
      <p:bldP spid="37" grpId="0" animBg="1"/>
      <p:bldP spid="39" grpId="0" animBg="1"/>
      <p:bldP spid="41" grpId="0" animBg="1"/>
      <p:bldP spid="11" grpId="0" animBg="1"/>
      <p:bldP spid="13" grpId="0" animBg="1"/>
      <p:bldP spid="15" grpId="0" animBg="1"/>
      <p:bldP spid="19" grpId="0" animBg="1"/>
      <p:bldP spid="21" grpId="0" animBg="1"/>
      <p:bldP spid="23" grpId="0" animBg="1"/>
      <p:bldP spid="25" grpId="0" animBg="1"/>
      <p:bldP spid="36" grpId="0"/>
      <p:bldP spid="38" grpId="0"/>
      <p:bldP spid="40" grpId="0"/>
      <p:bldP spid="43" grpId="0"/>
      <p:bldP spid="44" grpId="0" animBg="1"/>
      <p:bldP spid="45" grpId="0"/>
      <p:bldP spid="46" grpId="0" animBg="1"/>
      <p:bldP spid="42" grpId="0"/>
      <p:bldP spid="47" grpId="0"/>
      <p:bldP spid="48" grpId="0" animBg="1"/>
      <p:bldP spid="30" grpId="0"/>
      <p:bldP spid="49" grpId="0" animBg="1"/>
      <p:bldP spid="32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223758" y="352677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union(2,4)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6" name="Curved Connector 25"/>
          <p:cNvCxnSpPr>
            <a:stCxn id="17" idx="4"/>
            <a:endCxn id="11" idx="5"/>
          </p:cNvCxnSpPr>
          <p:nvPr/>
        </p:nvCxnSpPr>
        <p:spPr>
          <a:xfrm rot="5400000" flipH="1">
            <a:off x="7696978" y="2301007"/>
            <a:ext cx="72587" cy="2589325"/>
          </a:xfrm>
          <a:prstGeom prst="curvedConnector3">
            <a:avLst>
              <a:gd name="adj1" fmla="val -7740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1223758" y="3901464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union(7,4)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" name="Curved Connector 23"/>
          <p:cNvCxnSpPr>
            <a:stCxn id="11" idx="7"/>
            <a:endCxn id="19" idx="1"/>
          </p:cNvCxnSpPr>
          <p:nvPr/>
        </p:nvCxnSpPr>
        <p:spPr>
          <a:xfrm rot="5400000" flipH="1" flipV="1">
            <a:off x="8106411" y="1541090"/>
            <a:ext cx="12700" cy="3335605"/>
          </a:xfrm>
          <a:prstGeom prst="curvedConnector3">
            <a:avLst>
              <a:gd name="adj1" fmla="val 5466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1223758" y="427614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union(3,6)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1223758" y="4645481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union(1,8)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/>
          <p:cNvCxnSpPr>
            <a:stCxn id="21" idx="4"/>
            <a:endCxn id="7" idx="4"/>
          </p:cNvCxnSpPr>
          <p:nvPr/>
        </p:nvCxnSpPr>
        <p:spPr>
          <a:xfrm rot="5400000">
            <a:off x="7645651" y="406635"/>
            <a:ext cx="12700" cy="6450654"/>
          </a:xfrm>
          <a:prstGeom prst="curvedConnector3">
            <a:avLst>
              <a:gd name="adj1" fmla="val 1088411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6494EE8-0D0F-2C6E-4DFD-062D8ED12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3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015539" y="414278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6108517" y="42059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15" idx="0"/>
            <a:endCxn id="11" idx="4"/>
          </p:cNvCxnSpPr>
          <p:nvPr/>
        </p:nvCxnSpPr>
        <p:spPr>
          <a:xfrm flipV="1">
            <a:off x="6263368" y="3631962"/>
            <a:ext cx="0" cy="510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11" idx="2"/>
          </p:cNvCxnSpPr>
          <p:nvPr/>
        </p:nvCxnSpPr>
        <p:spPr>
          <a:xfrm>
            <a:off x="5589674" y="3384134"/>
            <a:ext cx="425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3" idx="6"/>
            <a:endCxn id="17" idx="2"/>
          </p:cNvCxnSpPr>
          <p:nvPr/>
        </p:nvCxnSpPr>
        <p:spPr>
          <a:xfrm>
            <a:off x="7432718" y="3384134"/>
            <a:ext cx="13473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223758" y="352677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union(2,4)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6" name="Curved Connector 25"/>
          <p:cNvCxnSpPr>
            <a:stCxn id="17" idx="4"/>
            <a:endCxn id="11" idx="5"/>
          </p:cNvCxnSpPr>
          <p:nvPr/>
        </p:nvCxnSpPr>
        <p:spPr>
          <a:xfrm rot="5400000" flipH="1">
            <a:off x="7696978" y="2301007"/>
            <a:ext cx="72587" cy="2589325"/>
          </a:xfrm>
          <a:prstGeom prst="curvedConnector3">
            <a:avLst>
              <a:gd name="adj1" fmla="val -7740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1223758" y="3901464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union(7,4)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" name="Curved Connector 23"/>
          <p:cNvCxnSpPr>
            <a:stCxn id="11" idx="7"/>
            <a:endCxn id="19" idx="1"/>
          </p:cNvCxnSpPr>
          <p:nvPr/>
        </p:nvCxnSpPr>
        <p:spPr>
          <a:xfrm rot="5400000" flipH="1" flipV="1">
            <a:off x="8106411" y="1541090"/>
            <a:ext cx="12700" cy="3335605"/>
          </a:xfrm>
          <a:prstGeom prst="curvedConnector3">
            <a:avLst>
              <a:gd name="adj1" fmla="val 54668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1223758" y="427614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union(3,6)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1223758" y="4645481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union(1,8)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/>
          <p:cNvCxnSpPr>
            <a:stCxn id="21" idx="4"/>
            <a:endCxn id="7" idx="4"/>
          </p:cNvCxnSpPr>
          <p:nvPr/>
        </p:nvCxnSpPr>
        <p:spPr>
          <a:xfrm rot="5400000">
            <a:off x="7645651" y="406635"/>
            <a:ext cx="12700" cy="6450654"/>
          </a:xfrm>
          <a:prstGeom prst="curvedConnector3">
            <a:avLst>
              <a:gd name="adj1" fmla="val 1088411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682005" y="5264469"/>
            <a:ext cx="443831" cy="4438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3141105" y="2476579"/>
            <a:ext cx="14891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i="1" u="sng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REDRAWING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8D5270-54E4-AD59-448F-581DD79C6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927052" y="298148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5020030" y="304465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6200273" y="425822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6293251" y="432138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7438960" y="349131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7531938" y="355448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8625254" y="4252136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8718232" y="431529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5" name="Oval 14"/>
          <p:cNvSpPr/>
          <p:nvPr/>
        </p:nvSpPr>
        <p:spPr>
          <a:xfrm>
            <a:off x="7438960" y="425822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7531938" y="432138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9250123" y="500269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9343101" y="50658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9" name="Oval 18"/>
          <p:cNvSpPr/>
          <p:nvPr/>
        </p:nvSpPr>
        <p:spPr>
          <a:xfrm>
            <a:off x="7438960" y="273366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7531938" y="279682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4754819" y="376096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847797" y="382412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5174880" y="2878835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7686788" y="2631007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1223758" y="276697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union(3,2)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23758" y="315744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union(6,4)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223758" y="352677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union(2,4)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1223758" y="3901464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union(7,4)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1223758" y="427614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union(3,6)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1223758" y="4645481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union(1,8)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5002648" y="3477146"/>
            <a:ext cx="172233" cy="283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7686789" y="3229318"/>
            <a:ext cx="0" cy="26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6623343" y="3914388"/>
            <a:ext cx="888204" cy="41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0"/>
            <a:endCxn id="11" idx="4"/>
          </p:cNvCxnSpPr>
          <p:nvPr/>
        </p:nvCxnSpPr>
        <p:spPr>
          <a:xfrm flipV="1">
            <a:off x="7686789" y="3986975"/>
            <a:ext cx="0" cy="27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" idx="1"/>
            <a:endCxn id="11" idx="5"/>
          </p:cNvCxnSpPr>
          <p:nvPr/>
        </p:nvCxnSpPr>
        <p:spPr>
          <a:xfrm flipH="1" flipV="1">
            <a:off x="7862030" y="3914388"/>
            <a:ext cx="835811" cy="410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7" idx="0"/>
            <a:endCxn id="13" idx="5"/>
          </p:cNvCxnSpPr>
          <p:nvPr/>
        </p:nvCxnSpPr>
        <p:spPr>
          <a:xfrm flipH="1" flipV="1">
            <a:off x="9048324" y="4675206"/>
            <a:ext cx="449628" cy="327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0BAD524-085A-1BBE-3772-562DDE92D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34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FindRepresentative</a:t>
            </a:r>
            <a:r>
              <a:rPr lang="en-US" dirty="0"/>
              <a:t>(x)</a:t>
            </a:r>
          </a:p>
        </p:txBody>
      </p:sp>
      <p:sp>
        <p:nvSpPr>
          <p:cNvPr id="7" name="Oval 6"/>
          <p:cNvSpPr/>
          <p:nvPr/>
        </p:nvSpPr>
        <p:spPr>
          <a:xfrm>
            <a:off x="1529299" y="2670363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1622277" y="27335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2797194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2890172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4035881" y="327126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22175" y="403207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35881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4128859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5847044" y="478264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41208" y="235468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57066" y="344984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450044" y="351300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1777127" y="2567709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4289036" y="2252028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988188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611526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34864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58202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78013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01351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24689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48027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214500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214307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2754860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2752931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338369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338176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399354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99161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465180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464987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526165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525972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5890491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5888562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650034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649841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038839" y="5552070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1604895" y="3166020"/>
            <a:ext cx="172233" cy="283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4283710" y="2850339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3220264" y="3694330"/>
            <a:ext cx="888204" cy="41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0"/>
            <a:endCxn id="11" idx="4"/>
          </p:cNvCxnSpPr>
          <p:nvPr/>
        </p:nvCxnSpPr>
        <p:spPr>
          <a:xfrm flipV="1">
            <a:off x="4283710" y="3766917"/>
            <a:ext cx="0" cy="27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" idx="1"/>
            <a:endCxn id="11" idx="5"/>
          </p:cNvCxnSpPr>
          <p:nvPr/>
        </p:nvCxnSpPr>
        <p:spPr>
          <a:xfrm flipH="1" flipV="1">
            <a:off x="4458951" y="3694330"/>
            <a:ext cx="835811" cy="410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7" idx="0"/>
            <a:endCxn id="13" idx="5"/>
          </p:cNvCxnSpPr>
          <p:nvPr/>
        </p:nvCxnSpPr>
        <p:spPr>
          <a:xfrm flipH="1" flipV="1">
            <a:off x="5645245" y="4455148"/>
            <a:ext cx="449628" cy="327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262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findRepresentative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6724281" y="267344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7988561" y="26812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2" name="Oval 81"/>
          <p:cNvSpPr/>
          <p:nvPr/>
        </p:nvSpPr>
        <p:spPr>
          <a:xfrm>
            <a:off x="5847044" y="4782640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5940022" y="484580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9279651" y="267029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cxnSp>
        <p:nvCxnSpPr>
          <p:cNvPr id="4" name="Straight Arrow Connector 3"/>
          <p:cNvCxnSpPr>
            <a:stCxn id="82" idx="0"/>
            <a:endCxn id="13" idx="5"/>
          </p:cNvCxnSpPr>
          <p:nvPr/>
        </p:nvCxnSpPr>
        <p:spPr>
          <a:xfrm flipH="1" flipV="1">
            <a:off x="5645245" y="4455148"/>
            <a:ext cx="449628" cy="3274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5222175" y="4026709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5315153" y="409524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6715359" y="311860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(6)</a:t>
            </a: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7988561" y="3118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9279651" y="308583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cxnSp>
        <p:nvCxnSpPr>
          <p:cNvPr id="6" name="Straight Arrow Connector 5"/>
          <p:cNvCxnSpPr>
            <a:stCxn id="75" idx="1"/>
            <a:endCxn id="11" idx="5"/>
          </p:cNvCxnSpPr>
          <p:nvPr/>
        </p:nvCxnSpPr>
        <p:spPr>
          <a:xfrm flipH="1" flipV="1">
            <a:off x="4458951" y="3694330"/>
            <a:ext cx="835811" cy="404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6724281" y="3526573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(3)</a:t>
            </a:r>
          </a:p>
        </p:txBody>
      </p:sp>
      <p:sp>
        <p:nvSpPr>
          <p:cNvPr id="88" name="Text Box 31"/>
          <p:cNvSpPr txBox="1">
            <a:spLocks noChangeArrowheads="1"/>
          </p:cNvSpPr>
          <p:nvPr/>
        </p:nvSpPr>
        <p:spPr bwMode="auto">
          <a:xfrm>
            <a:off x="7988338" y="35255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89" name="Oval 88"/>
          <p:cNvSpPr/>
          <p:nvPr/>
        </p:nvSpPr>
        <p:spPr>
          <a:xfrm>
            <a:off x="4035879" y="326517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4128859" y="33344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9279651" y="3500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27" name="Straight Arrow Connector 26"/>
          <p:cNvCxnSpPr>
            <a:stCxn id="89" idx="0"/>
            <a:endCxn id="19" idx="4"/>
          </p:cNvCxnSpPr>
          <p:nvPr/>
        </p:nvCxnSpPr>
        <p:spPr>
          <a:xfrm flipV="1">
            <a:off x="4283708" y="2850339"/>
            <a:ext cx="5329" cy="4148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6715359" y="3907110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(7)</a:t>
            </a:r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7988338" y="3929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93" name="Oval 92"/>
          <p:cNvSpPr/>
          <p:nvPr/>
        </p:nvSpPr>
        <p:spPr>
          <a:xfrm>
            <a:off x="4039171" y="235888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4134186" y="241784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60" name="Curved Connector 59"/>
          <p:cNvCxnSpPr>
            <a:stCxn id="93" idx="1"/>
            <a:endCxn id="19" idx="7"/>
          </p:cNvCxnSpPr>
          <p:nvPr/>
        </p:nvCxnSpPr>
        <p:spPr>
          <a:xfrm rot="5400000" flipH="1" flipV="1">
            <a:off x="4285917" y="2253110"/>
            <a:ext cx="4202" cy="352520"/>
          </a:xfrm>
          <a:prstGeom prst="curvedConnector3">
            <a:avLst>
              <a:gd name="adj1" fmla="val 726770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9279651" y="39194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6408469" y="2188476"/>
            <a:ext cx="4875794" cy="2124213"/>
            <a:chOff x="6408469" y="2188476"/>
            <a:chExt cx="4875794" cy="2124213"/>
          </a:xfrm>
        </p:grpSpPr>
        <p:grpSp>
          <p:nvGrpSpPr>
            <p:cNvPr id="26" name="Group 25"/>
            <p:cNvGrpSpPr/>
            <p:nvPr/>
          </p:nvGrpSpPr>
          <p:grpSpPr>
            <a:xfrm>
              <a:off x="6408469" y="2191665"/>
              <a:ext cx="4875794" cy="2121024"/>
              <a:chOff x="7225051" y="2633710"/>
              <a:chExt cx="4875794" cy="2121024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V="1">
                <a:off x="7255081" y="3057756"/>
                <a:ext cx="4845764" cy="118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7255081" y="3492596"/>
                <a:ext cx="4845764" cy="101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7255081" y="3891886"/>
                <a:ext cx="4845764" cy="203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7255081" y="4311737"/>
                <a:ext cx="4845764" cy="98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7255081" y="4754733"/>
                <a:ext cx="484576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8306512" y="2670363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9647654" y="2670362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7225051" y="2633710"/>
                <a:ext cx="117371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Recursion</a:t>
                </a:r>
              </a:p>
            </p:txBody>
          </p:sp>
          <p:sp>
            <p:nvSpPr>
              <p:cNvPr id="78" name="Text Box 31"/>
              <p:cNvSpPr txBox="1">
                <a:spLocks noChangeArrowheads="1"/>
              </p:cNvSpPr>
              <p:nvPr/>
            </p:nvSpPr>
            <p:spPr bwMode="auto">
              <a:xfrm>
                <a:off x="8840397" y="2640035"/>
                <a:ext cx="29046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x</a:t>
                </a:r>
              </a:p>
            </p:txBody>
          </p:sp>
          <p:sp>
            <p:nvSpPr>
              <p:cNvPr id="79" name="Text Box 31"/>
              <p:cNvSpPr txBox="1">
                <a:spLocks noChangeArrowheads="1"/>
              </p:cNvSpPr>
              <p:nvPr/>
            </p:nvSpPr>
            <p:spPr bwMode="auto">
              <a:xfrm>
                <a:off x="9710272" y="2633710"/>
                <a:ext cx="108433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parent[x]</a:t>
                </a:r>
              </a:p>
            </p:txBody>
          </p:sp>
        </p:grpSp>
        <p:cxnSp>
          <p:nvCxnSpPr>
            <p:cNvPr id="99" name="Straight Connector 98"/>
            <p:cNvCxnSpPr/>
            <p:nvPr/>
          </p:nvCxnSpPr>
          <p:spPr>
            <a:xfrm flipH="1">
              <a:off x="10012292" y="2226157"/>
              <a:ext cx="17092" cy="20843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 Box 31"/>
            <p:cNvSpPr txBox="1">
              <a:spLocks noChangeArrowheads="1"/>
            </p:cNvSpPr>
            <p:nvPr/>
          </p:nvSpPr>
          <p:spPr bwMode="auto">
            <a:xfrm>
              <a:off x="10229687" y="2188476"/>
              <a:ext cx="8542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Return</a:t>
              </a:r>
            </a:p>
          </p:txBody>
        </p:sp>
      </p:grpSp>
      <p:cxnSp>
        <p:nvCxnSpPr>
          <p:cNvPr id="104" name="Straight Arrow Connector 103"/>
          <p:cNvCxnSpPr>
            <a:stCxn id="83" idx="1"/>
            <a:endCxn id="85" idx="3"/>
          </p:cNvCxnSpPr>
          <p:nvPr/>
        </p:nvCxnSpPr>
        <p:spPr>
          <a:xfrm flipH="1">
            <a:off x="8298261" y="2854960"/>
            <a:ext cx="981390" cy="448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6" idx="1"/>
            <a:endCxn id="88" idx="3"/>
          </p:cNvCxnSpPr>
          <p:nvPr/>
        </p:nvCxnSpPr>
        <p:spPr>
          <a:xfrm flipH="1">
            <a:off x="8298038" y="3270502"/>
            <a:ext cx="981613" cy="439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0" idx="1"/>
            <a:endCxn id="92" idx="3"/>
          </p:cNvCxnSpPr>
          <p:nvPr/>
        </p:nvCxnSpPr>
        <p:spPr>
          <a:xfrm flipH="1">
            <a:off x="8298038" y="3685026"/>
            <a:ext cx="981613" cy="429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0501973" y="391463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4540734" y="243362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10501973" y="347677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4536864" y="323548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>
            <a:off x="10501973" y="3070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>
            <a:off x="5518096" y="372590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10501973" y="265683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6" name="Text Box 31"/>
          <p:cNvSpPr txBox="1">
            <a:spLocks noChangeArrowheads="1"/>
          </p:cNvSpPr>
          <p:nvPr/>
        </p:nvSpPr>
        <p:spPr bwMode="auto">
          <a:xfrm>
            <a:off x="6343565" y="482706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7" name="Oval 116"/>
          <p:cNvSpPr/>
          <p:nvPr/>
        </p:nvSpPr>
        <p:spPr>
          <a:xfrm>
            <a:off x="10463921" y="2646921"/>
            <a:ext cx="385804" cy="385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7582188" y="4523008"/>
            <a:ext cx="3163558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x){</a:t>
            </a:r>
          </a:p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if(x==parent[x]) return x;</a:t>
            </a:r>
          </a:p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</a:t>
            </a:r>
            <a:r>
              <a:rPr lang="en-US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r = </a:t>
            </a:r>
            <a:r>
              <a:rPr lang="en-US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(parent[x]);</a:t>
            </a:r>
          </a:p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return r;</a:t>
            </a:r>
          </a:p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D190B9-B22A-889A-3832-88F06D370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4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 animBg="1"/>
      <p:bldP spid="83" grpId="0"/>
      <p:bldP spid="75" grpId="0" animBg="1"/>
      <p:bldP spid="84" grpId="0"/>
      <p:bldP spid="85" grpId="0"/>
      <p:bldP spid="86" grpId="0"/>
      <p:bldP spid="87" grpId="0"/>
      <p:bldP spid="88" grpId="0"/>
      <p:bldP spid="89" grpId="0" animBg="1"/>
      <p:bldP spid="90" grpId="0"/>
      <p:bldP spid="91" grpId="0"/>
      <p:bldP spid="92" grpId="0"/>
      <p:bldP spid="93" grpId="0" animBg="1"/>
      <p:bldP spid="94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 animBg="1"/>
      <p:bldP spid="1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7DAF29-4320-B343-349D-CA53BB511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46A7D-B0E8-86A0-F662-D67151A6A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959" y="0"/>
            <a:ext cx="8820742" cy="628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65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69BE9-B0BF-9887-68AD-03517B248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4432E4-2700-6296-C55B-E578DCB03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F021BB-D91E-DF1D-EDAB-8196851E4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52" y="0"/>
            <a:ext cx="9586495" cy="634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34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E1934-B482-6D0C-30FF-9BE63C873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0728C1-527B-654B-9153-DAA21A961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43FEC1-63F5-B253-F578-4D45C127E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144" y="0"/>
            <a:ext cx="8811711" cy="629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48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6C78F-0F21-9872-0E85-5497E6FFC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CD18E7-66A0-FF04-1DFA-8DB43F98E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367537-7029-75DC-D40B-EFE5F061D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018" y="0"/>
            <a:ext cx="8665964" cy="632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96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09D0C-6C94-DF31-0D92-20B711B63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B48863-2DC1-3F58-6186-93B4F6E0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141A9E-E01D-4940-4DD8-C8BCDF719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982" y="0"/>
            <a:ext cx="9546035" cy="624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92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A4361-74A5-828E-0394-AC93F2698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85F37B-AA27-2DFA-3F74-5DA44F6BB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739187-838D-3CC4-A76C-D40AFB1F4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098" y="0"/>
            <a:ext cx="8767803" cy="627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0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348099" y="2279798"/>
            <a:ext cx="4572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024499" y="2279798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700899" y="2279798"/>
            <a:ext cx="457200" cy="45720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700899" y="372759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691499" y="3041798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024499" y="3727598"/>
            <a:ext cx="457200" cy="457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1348099" y="3727598"/>
            <a:ext cx="457200" cy="457200"/>
          </a:xfrm>
          <a:prstGeom prst="ellipse">
            <a:avLst/>
          </a:prstGeom>
          <a:solidFill>
            <a:srgbClr val="00206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11" name="AutoShape 11"/>
          <p:cNvCxnSpPr>
            <a:cxnSpLocks noChangeShapeType="1"/>
            <a:stCxn id="4" idx="6"/>
            <a:endCxn id="5" idx="2"/>
          </p:cNvCxnSpPr>
          <p:nvPr/>
        </p:nvCxnSpPr>
        <p:spPr bwMode="auto">
          <a:xfrm>
            <a:off x="1819587" y="250839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2"/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3495987" y="250839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3"/>
          <p:cNvCxnSpPr>
            <a:cxnSpLocks noChangeShapeType="1"/>
            <a:stCxn id="6" idx="3"/>
            <a:endCxn id="9" idx="7"/>
          </p:cNvCxnSpPr>
          <p:nvPr/>
        </p:nvCxnSpPr>
        <p:spPr bwMode="auto">
          <a:xfrm flipH="1">
            <a:off x="3415024" y="2684611"/>
            <a:ext cx="1352550" cy="1095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4"/>
          <p:cNvCxnSpPr>
            <a:cxnSpLocks noChangeShapeType="1"/>
            <a:stCxn id="9" idx="2"/>
            <a:endCxn id="10" idx="6"/>
          </p:cNvCxnSpPr>
          <p:nvPr/>
        </p:nvCxnSpPr>
        <p:spPr bwMode="auto">
          <a:xfrm flipH="1">
            <a:off x="1819587" y="395619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10" idx="0"/>
            <a:endCxn id="4" idx="4"/>
          </p:cNvCxnSpPr>
          <p:nvPr/>
        </p:nvCxnSpPr>
        <p:spPr bwMode="auto">
          <a:xfrm flipV="1">
            <a:off x="15766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  <a:stCxn id="4" idx="5"/>
            <a:endCxn id="9" idx="1"/>
          </p:cNvCxnSpPr>
          <p:nvPr/>
        </p:nvCxnSpPr>
        <p:spPr bwMode="auto">
          <a:xfrm>
            <a:off x="1738624" y="2684611"/>
            <a:ext cx="1352550" cy="1095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  <a:stCxn id="9" idx="0"/>
            <a:endCxn id="5" idx="4"/>
          </p:cNvCxnSpPr>
          <p:nvPr/>
        </p:nvCxnSpPr>
        <p:spPr bwMode="auto">
          <a:xfrm flipV="1">
            <a:off x="32530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8"/>
          <p:cNvCxnSpPr>
            <a:cxnSpLocks noChangeShapeType="1"/>
            <a:stCxn id="9" idx="6"/>
            <a:endCxn id="7" idx="2"/>
          </p:cNvCxnSpPr>
          <p:nvPr/>
        </p:nvCxnSpPr>
        <p:spPr bwMode="auto">
          <a:xfrm>
            <a:off x="3495987" y="395619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9"/>
          <p:cNvCxnSpPr>
            <a:cxnSpLocks noChangeShapeType="1"/>
            <a:stCxn id="7" idx="0"/>
            <a:endCxn id="6" idx="4"/>
          </p:cNvCxnSpPr>
          <p:nvPr/>
        </p:nvCxnSpPr>
        <p:spPr bwMode="auto">
          <a:xfrm flipV="1">
            <a:off x="49294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0"/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5091424" y="2684611"/>
            <a:ext cx="666750" cy="409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1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5091424" y="3446611"/>
            <a:ext cx="666750" cy="333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200587" y="216232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816662" y="21718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399399" y="25528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400987" y="36196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4905687" y="312752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4030974" y="36196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983349" y="272112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207062" y="29338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2033899" y="272112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08399" y="29338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973574" y="36196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21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348099" y="4431696"/>
            <a:ext cx="391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Sort the edges in ascending order</a:t>
            </a:r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8432608" y="2161877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1"/>
          <p:cNvCxnSpPr>
            <a:cxnSpLocks noChangeShapeType="1"/>
          </p:cNvCxnSpPr>
          <p:nvPr/>
        </p:nvCxnSpPr>
        <p:spPr bwMode="auto">
          <a:xfrm>
            <a:off x="8432608" y="2573516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8813608" y="227153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2</a:t>
            </a:r>
          </a:p>
        </p:txBody>
      </p:sp>
      <p:cxnSp>
        <p:nvCxnSpPr>
          <p:cNvPr id="39" name="AutoShape 11"/>
          <p:cNvCxnSpPr>
            <a:cxnSpLocks noChangeShapeType="1"/>
          </p:cNvCxnSpPr>
          <p:nvPr/>
        </p:nvCxnSpPr>
        <p:spPr bwMode="auto">
          <a:xfrm>
            <a:off x="8432608" y="2978387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8813608" y="2668679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41" name="AutoShape 11"/>
          <p:cNvCxnSpPr>
            <a:cxnSpLocks noChangeShapeType="1"/>
          </p:cNvCxnSpPr>
          <p:nvPr/>
        </p:nvCxnSpPr>
        <p:spPr bwMode="auto">
          <a:xfrm>
            <a:off x="8432608" y="3386429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8813608" y="307672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8</a:t>
            </a:r>
          </a:p>
        </p:txBody>
      </p:sp>
      <p:cxnSp>
        <p:nvCxnSpPr>
          <p:cNvPr id="43" name="AutoShape 11"/>
          <p:cNvCxnSpPr>
            <a:cxnSpLocks noChangeShapeType="1"/>
          </p:cNvCxnSpPr>
          <p:nvPr/>
        </p:nvCxnSpPr>
        <p:spPr bwMode="auto">
          <a:xfrm>
            <a:off x="8444048" y="3786539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8825048" y="347683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9</a:t>
            </a:r>
          </a:p>
        </p:txBody>
      </p:sp>
      <p:cxnSp>
        <p:nvCxnSpPr>
          <p:cNvPr id="45" name="AutoShape 11"/>
          <p:cNvCxnSpPr>
            <a:cxnSpLocks noChangeShapeType="1"/>
          </p:cNvCxnSpPr>
          <p:nvPr/>
        </p:nvCxnSpPr>
        <p:spPr bwMode="auto">
          <a:xfrm>
            <a:off x="8432608" y="4165450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8753786" y="3855742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13</a:t>
            </a:r>
          </a:p>
        </p:txBody>
      </p:sp>
      <p:cxnSp>
        <p:nvCxnSpPr>
          <p:cNvPr id="47" name="AutoShape 11"/>
          <p:cNvCxnSpPr>
            <a:cxnSpLocks noChangeShapeType="1"/>
          </p:cNvCxnSpPr>
          <p:nvPr/>
        </p:nvCxnSpPr>
        <p:spPr bwMode="auto">
          <a:xfrm>
            <a:off x="8444048" y="4551164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8765226" y="4241456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14</a:t>
            </a:r>
          </a:p>
        </p:txBody>
      </p:sp>
      <p:cxnSp>
        <p:nvCxnSpPr>
          <p:cNvPr id="49" name="AutoShape 11"/>
          <p:cNvCxnSpPr>
            <a:cxnSpLocks noChangeShapeType="1"/>
          </p:cNvCxnSpPr>
          <p:nvPr/>
        </p:nvCxnSpPr>
        <p:spPr bwMode="auto">
          <a:xfrm>
            <a:off x="8453262" y="4952362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8774440" y="4642654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17</a:t>
            </a:r>
          </a:p>
        </p:txBody>
      </p:sp>
      <p:cxnSp>
        <p:nvCxnSpPr>
          <p:cNvPr id="51" name="AutoShape 11"/>
          <p:cNvCxnSpPr>
            <a:cxnSpLocks noChangeShapeType="1"/>
          </p:cNvCxnSpPr>
          <p:nvPr/>
        </p:nvCxnSpPr>
        <p:spPr bwMode="auto">
          <a:xfrm>
            <a:off x="8473124" y="5336960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8794302" y="5027252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19</a:t>
            </a:r>
          </a:p>
        </p:txBody>
      </p:sp>
      <p:cxnSp>
        <p:nvCxnSpPr>
          <p:cNvPr id="53" name="AutoShape 11"/>
          <p:cNvCxnSpPr>
            <a:cxnSpLocks noChangeShapeType="1"/>
          </p:cNvCxnSpPr>
          <p:nvPr/>
        </p:nvCxnSpPr>
        <p:spPr bwMode="auto">
          <a:xfrm>
            <a:off x="8473124" y="571245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 Box 22"/>
          <p:cNvSpPr txBox="1">
            <a:spLocks noChangeArrowheads="1"/>
          </p:cNvSpPr>
          <p:nvPr/>
        </p:nvSpPr>
        <p:spPr bwMode="auto">
          <a:xfrm>
            <a:off x="8794302" y="5402750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21</a:t>
            </a:r>
          </a:p>
        </p:txBody>
      </p:sp>
      <p:cxnSp>
        <p:nvCxnSpPr>
          <p:cNvPr id="55" name="AutoShape 11"/>
          <p:cNvCxnSpPr>
            <a:cxnSpLocks noChangeShapeType="1"/>
          </p:cNvCxnSpPr>
          <p:nvPr/>
        </p:nvCxnSpPr>
        <p:spPr bwMode="auto">
          <a:xfrm>
            <a:off x="8481792" y="6087956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8802970" y="5778248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57" name="Text Box 22"/>
          <p:cNvSpPr txBox="1">
            <a:spLocks noChangeArrowheads="1"/>
          </p:cNvSpPr>
          <p:nvPr/>
        </p:nvSpPr>
        <p:spPr bwMode="auto">
          <a:xfrm>
            <a:off x="8813608" y="186904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348099" y="4806066"/>
            <a:ext cx="45961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Create a set T for the MST with no edges</a:t>
            </a: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/>
              <a:t>KRUSKAL’s ALGORITHM (SIMULATION)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3F9F84-97CB-E3AC-C2CD-C0CAE6C39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0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/>
      <p:bldP spid="40" grpId="0"/>
      <p:bldP spid="42" grpId="0"/>
      <p:bldP spid="44" grpId="0"/>
      <p:bldP spid="46" grpId="0"/>
      <p:bldP spid="48" grpId="0"/>
      <p:bldP spid="50" grpId="0"/>
      <p:bldP spid="52" grpId="0"/>
      <p:bldP spid="54" grpId="0"/>
      <p:bldP spid="56" grpId="0"/>
      <p:bldP spid="57" grpId="0"/>
      <p:bldP spid="5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9727C-142C-7030-604E-A3009D3B9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C5411E-0882-09DE-C590-B143414A0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582C19-7273-3C95-C8A9-EF4481064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349" y="0"/>
            <a:ext cx="8513301" cy="614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88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FindRepresentative</a:t>
            </a:r>
            <a:r>
              <a:rPr lang="en-US" sz="3600" dirty="0"/>
              <a:t> with Path Compression</a:t>
            </a:r>
          </a:p>
        </p:txBody>
      </p:sp>
      <p:sp>
        <p:nvSpPr>
          <p:cNvPr id="7" name="Oval 6"/>
          <p:cNvSpPr/>
          <p:nvPr/>
        </p:nvSpPr>
        <p:spPr>
          <a:xfrm>
            <a:off x="1529299" y="2670363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1622277" y="27335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2797194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2890172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4035881" y="327126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22175" y="403207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35881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4128859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5847044" y="478264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41208" y="235468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57066" y="344984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450044" y="351300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1777127" y="2567709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4289036" y="2252028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988188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611526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34864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58202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78013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01351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24689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48027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214500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214307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2754860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2752931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338369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338176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399354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99161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465180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464987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526165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525972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5890491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5888562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650034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649841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038839" y="5552070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1604895" y="3166020"/>
            <a:ext cx="172233" cy="283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4283710" y="2850339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3220264" y="3694330"/>
            <a:ext cx="888204" cy="41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0"/>
            <a:endCxn id="11" idx="4"/>
          </p:cNvCxnSpPr>
          <p:nvPr/>
        </p:nvCxnSpPr>
        <p:spPr>
          <a:xfrm flipV="1">
            <a:off x="4283710" y="3766917"/>
            <a:ext cx="0" cy="27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3" idx="1"/>
            <a:endCxn id="11" idx="5"/>
          </p:cNvCxnSpPr>
          <p:nvPr/>
        </p:nvCxnSpPr>
        <p:spPr>
          <a:xfrm flipH="1" flipV="1">
            <a:off x="4458951" y="3694330"/>
            <a:ext cx="835811" cy="410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7" idx="0"/>
            <a:endCxn id="13" idx="5"/>
          </p:cNvCxnSpPr>
          <p:nvPr/>
        </p:nvCxnSpPr>
        <p:spPr>
          <a:xfrm flipH="1" flipV="1">
            <a:off x="5645245" y="4455148"/>
            <a:ext cx="449628" cy="327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262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findRepresentative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6724281" y="267344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7988561" y="26812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2" name="Oval 81"/>
          <p:cNvSpPr/>
          <p:nvPr/>
        </p:nvSpPr>
        <p:spPr>
          <a:xfrm>
            <a:off x="5847044" y="4782640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5940022" y="484580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9279651" y="267029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cxnSp>
        <p:nvCxnSpPr>
          <p:cNvPr id="4" name="Straight Arrow Connector 3"/>
          <p:cNvCxnSpPr>
            <a:stCxn id="82" idx="0"/>
            <a:endCxn id="13" idx="5"/>
          </p:cNvCxnSpPr>
          <p:nvPr/>
        </p:nvCxnSpPr>
        <p:spPr>
          <a:xfrm flipH="1" flipV="1">
            <a:off x="5645245" y="4455148"/>
            <a:ext cx="449628" cy="3274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5222175" y="4026709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5315153" y="409524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6715359" y="311860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(6)</a:t>
            </a: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7988561" y="3118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9279651" y="308583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cxnSp>
        <p:nvCxnSpPr>
          <p:cNvPr id="6" name="Straight Arrow Connector 5"/>
          <p:cNvCxnSpPr>
            <a:stCxn id="75" idx="1"/>
            <a:endCxn id="11" idx="5"/>
          </p:cNvCxnSpPr>
          <p:nvPr/>
        </p:nvCxnSpPr>
        <p:spPr>
          <a:xfrm flipH="1" flipV="1">
            <a:off x="4458951" y="3694330"/>
            <a:ext cx="835811" cy="404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6724281" y="3526573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(3)</a:t>
            </a:r>
          </a:p>
        </p:txBody>
      </p:sp>
      <p:sp>
        <p:nvSpPr>
          <p:cNvPr id="88" name="Text Box 31"/>
          <p:cNvSpPr txBox="1">
            <a:spLocks noChangeArrowheads="1"/>
          </p:cNvSpPr>
          <p:nvPr/>
        </p:nvSpPr>
        <p:spPr bwMode="auto">
          <a:xfrm>
            <a:off x="7988338" y="35255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89" name="Oval 88"/>
          <p:cNvSpPr/>
          <p:nvPr/>
        </p:nvSpPr>
        <p:spPr>
          <a:xfrm>
            <a:off x="4035879" y="326517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4128859" y="33344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9279651" y="3500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27" name="Straight Arrow Connector 26"/>
          <p:cNvCxnSpPr>
            <a:stCxn id="89" idx="0"/>
            <a:endCxn id="19" idx="4"/>
          </p:cNvCxnSpPr>
          <p:nvPr/>
        </p:nvCxnSpPr>
        <p:spPr>
          <a:xfrm flipV="1">
            <a:off x="4283708" y="2850339"/>
            <a:ext cx="5329" cy="4148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6715359" y="3907110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(7)</a:t>
            </a:r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7988338" y="3929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93" name="Oval 92"/>
          <p:cNvSpPr/>
          <p:nvPr/>
        </p:nvSpPr>
        <p:spPr>
          <a:xfrm>
            <a:off x="4039171" y="235888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4134186" y="241784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60" name="Curved Connector 59"/>
          <p:cNvCxnSpPr>
            <a:stCxn id="93" idx="1"/>
            <a:endCxn id="19" idx="7"/>
          </p:cNvCxnSpPr>
          <p:nvPr/>
        </p:nvCxnSpPr>
        <p:spPr>
          <a:xfrm rot="5400000" flipH="1" flipV="1">
            <a:off x="4285917" y="2253110"/>
            <a:ext cx="4202" cy="352520"/>
          </a:xfrm>
          <a:prstGeom prst="curvedConnector3">
            <a:avLst>
              <a:gd name="adj1" fmla="val 726770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9279651" y="39194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6408469" y="2188476"/>
            <a:ext cx="4875794" cy="2124213"/>
            <a:chOff x="6408469" y="2188476"/>
            <a:chExt cx="4875794" cy="2124213"/>
          </a:xfrm>
        </p:grpSpPr>
        <p:grpSp>
          <p:nvGrpSpPr>
            <p:cNvPr id="26" name="Group 25"/>
            <p:cNvGrpSpPr/>
            <p:nvPr/>
          </p:nvGrpSpPr>
          <p:grpSpPr>
            <a:xfrm>
              <a:off x="6408469" y="2191665"/>
              <a:ext cx="4875794" cy="2121024"/>
              <a:chOff x="7225051" y="2633710"/>
              <a:chExt cx="4875794" cy="2121024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V="1">
                <a:off x="7255081" y="3057756"/>
                <a:ext cx="4845764" cy="118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7255081" y="3492596"/>
                <a:ext cx="4845764" cy="101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7255081" y="3891886"/>
                <a:ext cx="4845764" cy="203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7255081" y="4311737"/>
                <a:ext cx="4845764" cy="98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7255081" y="4754733"/>
                <a:ext cx="484576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8306512" y="2670363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9647654" y="2670362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7225051" y="2633710"/>
                <a:ext cx="117371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Recursion</a:t>
                </a:r>
              </a:p>
            </p:txBody>
          </p:sp>
          <p:sp>
            <p:nvSpPr>
              <p:cNvPr id="78" name="Text Box 31"/>
              <p:cNvSpPr txBox="1">
                <a:spLocks noChangeArrowheads="1"/>
              </p:cNvSpPr>
              <p:nvPr/>
            </p:nvSpPr>
            <p:spPr bwMode="auto">
              <a:xfrm>
                <a:off x="8840397" y="2640035"/>
                <a:ext cx="29046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x</a:t>
                </a:r>
              </a:p>
            </p:txBody>
          </p:sp>
          <p:sp>
            <p:nvSpPr>
              <p:cNvPr id="79" name="Text Box 31"/>
              <p:cNvSpPr txBox="1">
                <a:spLocks noChangeArrowheads="1"/>
              </p:cNvSpPr>
              <p:nvPr/>
            </p:nvSpPr>
            <p:spPr bwMode="auto">
              <a:xfrm>
                <a:off x="9710272" y="2633710"/>
                <a:ext cx="108433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parent[x]</a:t>
                </a:r>
              </a:p>
            </p:txBody>
          </p:sp>
        </p:grpSp>
        <p:cxnSp>
          <p:nvCxnSpPr>
            <p:cNvPr id="99" name="Straight Connector 98"/>
            <p:cNvCxnSpPr/>
            <p:nvPr/>
          </p:nvCxnSpPr>
          <p:spPr>
            <a:xfrm flipH="1">
              <a:off x="10012292" y="2226157"/>
              <a:ext cx="17092" cy="20843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 Box 31"/>
            <p:cNvSpPr txBox="1">
              <a:spLocks noChangeArrowheads="1"/>
            </p:cNvSpPr>
            <p:nvPr/>
          </p:nvSpPr>
          <p:spPr bwMode="auto">
            <a:xfrm>
              <a:off x="10229687" y="2188476"/>
              <a:ext cx="8542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Return</a:t>
              </a:r>
            </a:p>
          </p:txBody>
        </p:sp>
      </p:grpSp>
      <p:cxnSp>
        <p:nvCxnSpPr>
          <p:cNvPr id="104" name="Straight Arrow Connector 103"/>
          <p:cNvCxnSpPr>
            <a:stCxn id="83" idx="1"/>
            <a:endCxn id="85" idx="3"/>
          </p:cNvCxnSpPr>
          <p:nvPr/>
        </p:nvCxnSpPr>
        <p:spPr>
          <a:xfrm flipH="1">
            <a:off x="8298261" y="2854960"/>
            <a:ext cx="981390" cy="448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6" idx="1"/>
            <a:endCxn id="88" idx="3"/>
          </p:cNvCxnSpPr>
          <p:nvPr/>
        </p:nvCxnSpPr>
        <p:spPr>
          <a:xfrm flipH="1">
            <a:off x="8298038" y="3270502"/>
            <a:ext cx="981613" cy="439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0" idx="1"/>
            <a:endCxn id="92" idx="3"/>
          </p:cNvCxnSpPr>
          <p:nvPr/>
        </p:nvCxnSpPr>
        <p:spPr>
          <a:xfrm flipH="1">
            <a:off x="8298038" y="3685026"/>
            <a:ext cx="981613" cy="429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0501973" y="391463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10501973" y="350214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>
            <a:off x="10501973" y="3070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3782805" y="243361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59" name="Straight Arrow Connector 58"/>
          <p:cNvCxnSpPr>
            <a:stCxn id="111" idx="1"/>
            <a:endCxn id="90" idx="3"/>
          </p:cNvCxnSpPr>
          <p:nvPr/>
        </p:nvCxnSpPr>
        <p:spPr>
          <a:xfrm flipH="1" flipV="1">
            <a:off x="9589351" y="3685026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3766915" y="325527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9" name="Text Box 31"/>
          <p:cNvSpPr txBox="1">
            <a:spLocks noChangeArrowheads="1"/>
          </p:cNvSpPr>
          <p:nvPr/>
        </p:nvSpPr>
        <p:spPr bwMode="auto">
          <a:xfrm>
            <a:off x="4902279" y="411998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9589128" y="3264971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7729089-6EEA-6D45-1824-0BE687845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8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 animBg="1"/>
      <p:bldP spid="83" grpId="0"/>
      <p:bldP spid="75" grpId="0" animBg="1"/>
      <p:bldP spid="84" grpId="0"/>
      <p:bldP spid="85" grpId="0"/>
      <p:bldP spid="86" grpId="0"/>
      <p:bldP spid="87" grpId="0"/>
      <p:bldP spid="88" grpId="0"/>
      <p:bldP spid="89" grpId="0" animBg="1"/>
      <p:bldP spid="90" grpId="0"/>
      <p:bldP spid="91" grpId="0"/>
      <p:bldP spid="92" grpId="0"/>
      <p:bldP spid="93" grpId="0" animBg="1"/>
      <p:bldP spid="94" grpId="0"/>
      <p:bldP spid="109" grpId="0"/>
      <p:bldP spid="111" grpId="0"/>
      <p:bldP spid="113" grpId="0"/>
      <p:bldP spid="103" grpId="0"/>
      <p:bldP spid="118" grpId="0"/>
      <p:bldP spid="1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FindRepresentative</a:t>
            </a:r>
            <a:r>
              <a:rPr lang="en-US" sz="3600" dirty="0"/>
              <a:t> with Path Compression</a:t>
            </a:r>
          </a:p>
        </p:txBody>
      </p:sp>
      <p:sp>
        <p:nvSpPr>
          <p:cNvPr id="7" name="Oval 6"/>
          <p:cNvSpPr/>
          <p:nvPr/>
        </p:nvSpPr>
        <p:spPr>
          <a:xfrm>
            <a:off x="1529299" y="2670363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1622277" y="27335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2797194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2890172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4035881" y="327126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23371" y="369039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35881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4128859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5640733" y="450599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41208" y="235468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57066" y="344984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450044" y="351300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1777127" y="2567709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4289036" y="2252028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988188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611526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34864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58202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78013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01351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24689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48027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214500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214307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2754860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2752931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338369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338176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399354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99161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465180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464987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526165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525972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5890491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5888562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650034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649841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038839" y="5552070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1604895" y="3166020"/>
            <a:ext cx="172233" cy="283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4283710" y="2850339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3220264" y="3694330"/>
            <a:ext cx="888204" cy="41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0"/>
            <a:endCxn id="11" idx="4"/>
          </p:cNvCxnSpPr>
          <p:nvPr/>
        </p:nvCxnSpPr>
        <p:spPr>
          <a:xfrm flipV="1">
            <a:off x="4283710" y="3766917"/>
            <a:ext cx="0" cy="27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7" idx="0"/>
            <a:endCxn id="13" idx="5"/>
          </p:cNvCxnSpPr>
          <p:nvPr/>
        </p:nvCxnSpPr>
        <p:spPr>
          <a:xfrm flipH="1" flipV="1">
            <a:off x="5346441" y="4113465"/>
            <a:ext cx="542121" cy="3925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262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findRepresentative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6724281" y="267344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7988561" y="26812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2" name="Oval 81"/>
          <p:cNvSpPr/>
          <p:nvPr/>
        </p:nvSpPr>
        <p:spPr>
          <a:xfrm>
            <a:off x="5640733" y="4505997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5733711" y="456915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9279651" y="267029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cxnSp>
        <p:nvCxnSpPr>
          <p:cNvPr id="4" name="Straight Arrow Connector 3"/>
          <p:cNvCxnSpPr>
            <a:stCxn id="82" idx="0"/>
            <a:endCxn id="13" idx="5"/>
          </p:cNvCxnSpPr>
          <p:nvPr/>
        </p:nvCxnSpPr>
        <p:spPr>
          <a:xfrm flipH="1" flipV="1">
            <a:off x="5346441" y="4113465"/>
            <a:ext cx="542121" cy="3925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923371" y="3685026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5016349" y="375355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6715359" y="311860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(6)</a:t>
            </a: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7988561" y="3118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9279651" y="308583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cxnSp>
        <p:nvCxnSpPr>
          <p:cNvPr id="6" name="Straight Arrow Connector 5"/>
          <p:cNvCxnSpPr>
            <a:stCxn id="75" idx="1"/>
            <a:endCxn id="19" idx="5"/>
          </p:cNvCxnSpPr>
          <p:nvPr/>
        </p:nvCxnSpPr>
        <p:spPr>
          <a:xfrm flipH="1" flipV="1">
            <a:off x="4464278" y="2777752"/>
            <a:ext cx="531680" cy="9798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6724281" y="3526573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(3)</a:t>
            </a:r>
          </a:p>
        </p:txBody>
      </p:sp>
      <p:sp>
        <p:nvSpPr>
          <p:cNvPr id="88" name="Text Box 31"/>
          <p:cNvSpPr txBox="1">
            <a:spLocks noChangeArrowheads="1"/>
          </p:cNvSpPr>
          <p:nvPr/>
        </p:nvSpPr>
        <p:spPr bwMode="auto">
          <a:xfrm>
            <a:off x="7988338" y="35255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89" name="Oval 88"/>
          <p:cNvSpPr/>
          <p:nvPr/>
        </p:nvSpPr>
        <p:spPr>
          <a:xfrm>
            <a:off x="4035879" y="326517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4128859" y="33344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9279651" y="3500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27" name="Straight Arrow Connector 26"/>
          <p:cNvCxnSpPr>
            <a:stCxn id="89" idx="0"/>
            <a:endCxn id="19" idx="4"/>
          </p:cNvCxnSpPr>
          <p:nvPr/>
        </p:nvCxnSpPr>
        <p:spPr>
          <a:xfrm flipV="1">
            <a:off x="4283708" y="2850339"/>
            <a:ext cx="5329" cy="4148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6715359" y="3907110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(7)</a:t>
            </a:r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7988338" y="3929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93" name="Oval 92"/>
          <p:cNvSpPr/>
          <p:nvPr/>
        </p:nvSpPr>
        <p:spPr>
          <a:xfrm>
            <a:off x="4039171" y="235888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4134186" y="241784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60" name="Curved Connector 59"/>
          <p:cNvCxnSpPr>
            <a:stCxn id="93" idx="1"/>
            <a:endCxn id="19" idx="7"/>
          </p:cNvCxnSpPr>
          <p:nvPr/>
        </p:nvCxnSpPr>
        <p:spPr>
          <a:xfrm rot="5400000" flipH="1" flipV="1">
            <a:off x="4285917" y="2253110"/>
            <a:ext cx="4202" cy="352520"/>
          </a:xfrm>
          <a:prstGeom prst="curvedConnector3">
            <a:avLst>
              <a:gd name="adj1" fmla="val 726770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9279651" y="39194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04" name="Straight Arrow Connector 103"/>
          <p:cNvCxnSpPr>
            <a:stCxn id="83" idx="1"/>
            <a:endCxn id="85" idx="3"/>
          </p:cNvCxnSpPr>
          <p:nvPr/>
        </p:nvCxnSpPr>
        <p:spPr>
          <a:xfrm flipH="1">
            <a:off x="8298261" y="2854960"/>
            <a:ext cx="981390" cy="448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6" idx="1"/>
            <a:endCxn id="88" idx="3"/>
          </p:cNvCxnSpPr>
          <p:nvPr/>
        </p:nvCxnSpPr>
        <p:spPr>
          <a:xfrm flipH="1">
            <a:off x="8298038" y="3270502"/>
            <a:ext cx="981613" cy="439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0" idx="1"/>
            <a:endCxn id="92" idx="3"/>
          </p:cNvCxnSpPr>
          <p:nvPr/>
        </p:nvCxnSpPr>
        <p:spPr>
          <a:xfrm flipH="1">
            <a:off x="8298038" y="3685026"/>
            <a:ext cx="981613" cy="429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0501973" y="391463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10501973" y="350214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>
            <a:off x="10501973" y="3070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3782805" y="243361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59" name="Straight Arrow Connector 58"/>
          <p:cNvCxnSpPr>
            <a:stCxn id="111" idx="1"/>
            <a:endCxn id="90" idx="3"/>
          </p:cNvCxnSpPr>
          <p:nvPr/>
        </p:nvCxnSpPr>
        <p:spPr>
          <a:xfrm flipH="1" flipV="1">
            <a:off x="9589351" y="3685026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3766915" y="325527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9" name="Text Box 31"/>
          <p:cNvSpPr txBox="1">
            <a:spLocks noChangeArrowheads="1"/>
          </p:cNvSpPr>
          <p:nvPr/>
        </p:nvSpPr>
        <p:spPr bwMode="auto">
          <a:xfrm>
            <a:off x="4603475" y="377829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9589128" y="3264971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5196902" y="5507051"/>
            <a:ext cx="443831" cy="4438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9288963" y="3071505"/>
            <a:ext cx="3097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6408469" y="2188476"/>
            <a:ext cx="4875794" cy="2124213"/>
            <a:chOff x="6408469" y="2188476"/>
            <a:chExt cx="4875794" cy="2124213"/>
          </a:xfrm>
        </p:grpSpPr>
        <p:grpSp>
          <p:nvGrpSpPr>
            <p:cNvPr id="26" name="Group 25"/>
            <p:cNvGrpSpPr/>
            <p:nvPr/>
          </p:nvGrpSpPr>
          <p:grpSpPr>
            <a:xfrm>
              <a:off x="6408469" y="2191665"/>
              <a:ext cx="4875794" cy="2121024"/>
              <a:chOff x="7225051" y="2633710"/>
              <a:chExt cx="4875794" cy="2121024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V="1">
                <a:off x="7255081" y="3057756"/>
                <a:ext cx="4845764" cy="118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7255081" y="3492596"/>
                <a:ext cx="4845764" cy="101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7255081" y="3891886"/>
                <a:ext cx="4845764" cy="203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7255081" y="4311737"/>
                <a:ext cx="4845764" cy="98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7255081" y="4754733"/>
                <a:ext cx="484576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8306512" y="2670363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9647654" y="2670362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7225051" y="2633710"/>
                <a:ext cx="117371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Recursion</a:t>
                </a:r>
              </a:p>
            </p:txBody>
          </p:sp>
          <p:sp>
            <p:nvSpPr>
              <p:cNvPr id="78" name="Text Box 31"/>
              <p:cNvSpPr txBox="1">
                <a:spLocks noChangeArrowheads="1"/>
              </p:cNvSpPr>
              <p:nvPr/>
            </p:nvSpPr>
            <p:spPr bwMode="auto">
              <a:xfrm>
                <a:off x="8840397" y="2640035"/>
                <a:ext cx="29046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x</a:t>
                </a:r>
              </a:p>
            </p:txBody>
          </p:sp>
          <p:sp>
            <p:nvSpPr>
              <p:cNvPr id="79" name="Text Box 31"/>
              <p:cNvSpPr txBox="1">
                <a:spLocks noChangeArrowheads="1"/>
              </p:cNvSpPr>
              <p:nvPr/>
            </p:nvSpPr>
            <p:spPr bwMode="auto">
              <a:xfrm>
                <a:off x="9710272" y="2633710"/>
                <a:ext cx="108433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parent[x]</a:t>
                </a:r>
              </a:p>
            </p:txBody>
          </p:sp>
        </p:grpSp>
        <p:cxnSp>
          <p:nvCxnSpPr>
            <p:cNvPr id="99" name="Straight Connector 98"/>
            <p:cNvCxnSpPr/>
            <p:nvPr/>
          </p:nvCxnSpPr>
          <p:spPr>
            <a:xfrm flipH="1">
              <a:off x="10012292" y="2226157"/>
              <a:ext cx="17092" cy="20843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 Box 31"/>
            <p:cNvSpPr txBox="1">
              <a:spLocks noChangeArrowheads="1"/>
            </p:cNvSpPr>
            <p:nvPr/>
          </p:nvSpPr>
          <p:spPr bwMode="auto">
            <a:xfrm>
              <a:off x="10229687" y="2188476"/>
              <a:ext cx="8542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Return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7828225-3DAD-03BC-A91E-FA523435F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47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FindRepresentative</a:t>
            </a:r>
            <a:r>
              <a:rPr lang="en-US" sz="3600" dirty="0"/>
              <a:t> with Path Compression</a:t>
            </a:r>
          </a:p>
        </p:txBody>
      </p:sp>
      <p:sp>
        <p:nvSpPr>
          <p:cNvPr id="7" name="Oval 6"/>
          <p:cNvSpPr/>
          <p:nvPr/>
        </p:nvSpPr>
        <p:spPr>
          <a:xfrm>
            <a:off x="1529299" y="2670363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1622277" y="27335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2797194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2890172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4035881" y="327126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23371" y="369039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35881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4128859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5640733" y="450599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41208" y="235468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57066" y="344984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450044" y="351300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1777127" y="2567709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4289036" y="2252028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988188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611526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34864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58202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78013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01351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24689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48027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214500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214307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2754860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2752931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338369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338176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399354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99161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465180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464987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526165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525972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5890491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5888562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650034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649841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038839" y="5552070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1604895" y="3166020"/>
            <a:ext cx="172233" cy="283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4283710" y="2850339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3220264" y="3694330"/>
            <a:ext cx="888204" cy="41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0"/>
            <a:endCxn id="11" idx="4"/>
          </p:cNvCxnSpPr>
          <p:nvPr/>
        </p:nvCxnSpPr>
        <p:spPr>
          <a:xfrm flipV="1">
            <a:off x="4283710" y="3766917"/>
            <a:ext cx="0" cy="27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7" idx="0"/>
            <a:endCxn id="13" idx="5"/>
          </p:cNvCxnSpPr>
          <p:nvPr/>
        </p:nvCxnSpPr>
        <p:spPr>
          <a:xfrm flipH="1" flipV="1">
            <a:off x="5346441" y="4113465"/>
            <a:ext cx="542121" cy="3925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262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findRepresentative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6724281" y="267344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7988561" y="26812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2" name="Oval 81"/>
          <p:cNvSpPr/>
          <p:nvPr/>
        </p:nvSpPr>
        <p:spPr>
          <a:xfrm>
            <a:off x="5640733" y="4505997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5733711" y="456915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9279651" y="267029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cxnSp>
        <p:nvCxnSpPr>
          <p:cNvPr id="4" name="Straight Arrow Connector 3"/>
          <p:cNvCxnSpPr>
            <a:stCxn id="82" idx="0"/>
            <a:endCxn id="13" idx="5"/>
          </p:cNvCxnSpPr>
          <p:nvPr/>
        </p:nvCxnSpPr>
        <p:spPr>
          <a:xfrm flipH="1" flipV="1">
            <a:off x="5346441" y="4113465"/>
            <a:ext cx="542121" cy="3925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923371" y="3685026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5016349" y="375355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6715359" y="311860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(6)</a:t>
            </a: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7988561" y="3118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9279651" y="308583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6" name="Straight Arrow Connector 5"/>
          <p:cNvCxnSpPr>
            <a:stCxn id="75" idx="1"/>
            <a:endCxn id="19" idx="5"/>
          </p:cNvCxnSpPr>
          <p:nvPr/>
        </p:nvCxnSpPr>
        <p:spPr>
          <a:xfrm flipH="1" flipV="1">
            <a:off x="4464278" y="2777752"/>
            <a:ext cx="531680" cy="9798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6724281" y="3526573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(3)</a:t>
            </a:r>
          </a:p>
        </p:txBody>
      </p:sp>
      <p:sp>
        <p:nvSpPr>
          <p:cNvPr id="88" name="Text Box 31"/>
          <p:cNvSpPr txBox="1">
            <a:spLocks noChangeArrowheads="1"/>
          </p:cNvSpPr>
          <p:nvPr/>
        </p:nvSpPr>
        <p:spPr bwMode="auto">
          <a:xfrm>
            <a:off x="7988338" y="35255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89" name="Oval 88"/>
          <p:cNvSpPr/>
          <p:nvPr/>
        </p:nvSpPr>
        <p:spPr>
          <a:xfrm>
            <a:off x="4035879" y="326517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4128859" y="33344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9279651" y="3500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27" name="Straight Arrow Connector 26"/>
          <p:cNvCxnSpPr>
            <a:stCxn id="89" idx="0"/>
            <a:endCxn id="19" idx="4"/>
          </p:cNvCxnSpPr>
          <p:nvPr/>
        </p:nvCxnSpPr>
        <p:spPr>
          <a:xfrm flipV="1">
            <a:off x="4283708" y="2850339"/>
            <a:ext cx="5329" cy="4148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6715359" y="3907110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(7)</a:t>
            </a:r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7988338" y="3929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93" name="Oval 92"/>
          <p:cNvSpPr/>
          <p:nvPr/>
        </p:nvSpPr>
        <p:spPr>
          <a:xfrm>
            <a:off x="4039171" y="235888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4134186" y="241784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60" name="Curved Connector 59"/>
          <p:cNvCxnSpPr>
            <a:stCxn id="93" idx="1"/>
            <a:endCxn id="19" idx="7"/>
          </p:cNvCxnSpPr>
          <p:nvPr/>
        </p:nvCxnSpPr>
        <p:spPr>
          <a:xfrm rot="5400000" flipH="1" flipV="1">
            <a:off x="4285917" y="2253110"/>
            <a:ext cx="4202" cy="352520"/>
          </a:xfrm>
          <a:prstGeom prst="curvedConnector3">
            <a:avLst>
              <a:gd name="adj1" fmla="val 726770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9279651" y="39194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6408469" y="2188476"/>
            <a:ext cx="4875794" cy="2124213"/>
            <a:chOff x="6408469" y="2188476"/>
            <a:chExt cx="4875794" cy="2124213"/>
          </a:xfrm>
        </p:grpSpPr>
        <p:grpSp>
          <p:nvGrpSpPr>
            <p:cNvPr id="26" name="Group 25"/>
            <p:cNvGrpSpPr/>
            <p:nvPr/>
          </p:nvGrpSpPr>
          <p:grpSpPr>
            <a:xfrm>
              <a:off x="6408469" y="2191665"/>
              <a:ext cx="4875794" cy="2121024"/>
              <a:chOff x="7225051" y="2633710"/>
              <a:chExt cx="4875794" cy="2121024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V="1">
                <a:off x="7255081" y="3057756"/>
                <a:ext cx="4845764" cy="118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7255081" y="3492596"/>
                <a:ext cx="4845764" cy="101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7255081" y="3891886"/>
                <a:ext cx="4845764" cy="203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7255081" y="4311737"/>
                <a:ext cx="4845764" cy="98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7255081" y="4754733"/>
                <a:ext cx="484576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8306512" y="2670363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9647654" y="2670362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7225051" y="2633710"/>
                <a:ext cx="117371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Recursion</a:t>
                </a:r>
              </a:p>
            </p:txBody>
          </p:sp>
          <p:sp>
            <p:nvSpPr>
              <p:cNvPr id="78" name="Text Box 31"/>
              <p:cNvSpPr txBox="1">
                <a:spLocks noChangeArrowheads="1"/>
              </p:cNvSpPr>
              <p:nvPr/>
            </p:nvSpPr>
            <p:spPr bwMode="auto">
              <a:xfrm>
                <a:off x="8840397" y="2640035"/>
                <a:ext cx="29046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x</a:t>
                </a:r>
              </a:p>
            </p:txBody>
          </p:sp>
          <p:sp>
            <p:nvSpPr>
              <p:cNvPr id="79" name="Text Box 31"/>
              <p:cNvSpPr txBox="1">
                <a:spLocks noChangeArrowheads="1"/>
              </p:cNvSpPr>
              <p:nvPr/>
            </p:nvSpPr>
            <p:spPr bwMode="auto">
              <a:xfrm>
                <a:off x="9710272" y="2633710"/>
                <a:ext cx="108433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parent[x]</a:t>
                </a:r>
              </a:p>
            </p:txBody>
          </p:sp>
        </p:grpSp>
        <p:cxnSp>
          <p:nvCxnSpPr>
            <p:cNvPr id="99" name="Straight Connector 98"/>
            <p:cNvCxnSpPr/>
            <p:nvPr/>
          </p:nvCxnSpPr>
          <p:spPr>
            <a:xfrm flipH="1">
              <a:off x="10012292" y="2226157"/>
              <a:ext cx="17092" cy="20843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 Box 31"/>
            <p:cNvSpPr txBox="1">
              <a:spLocks noChangeArrowheads="1"/>
            </p:cNvSpPr>
            <p:nvPr/>
          </p:nvSpPr>
          <p:spPr bwMode="auto">
            <a:xfrm>
              <a:off x="10229687" y="2188476"/>
              <a:ext cx="8542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Return</a:t>
              </a:r>
            </a:p>
          </p:txBody>
        </p:sp>
      </p:grpSp>
      <p:cxnSp>
        <p:nvCxnSpPr>
          <p:cNvPr id="104" name="Straight Arrow Connector 103"/>
          <p:cNvCxnSpPr>
            <a:stCxn id="83" idx="1"/>
            <a:endCxn id="85" idx="3"/>
          </p:cNvCxnSpPr>
          <p:nvPr/>
        </p:nvCxnSpPr>
        <p:spPr>
          <a:xfrm flipH="1">
            <a:off x="8298261" y="2854960"/>
            <a:ext cx="981390" cy="448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6" idx="1"/>
            <a:endCxn id="88" idx="3"/>
          </p:cNvCxnSpPr>
          <p:nvPr/>
        </p:nvCxnSpPr>
        <p:spPr>
          <a:xfrm flipH="1">
            <a:off x="8298038" y="3270502"/>
            <a:ext cx="981613" cy="439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0" idx="1"/>
            <a:endCxn id="92" idx="3"/>
          </p:cNvCxnSpPr>
          <p:nvPr/>
        </p:nvCxnSpPr>
        <p:spPr>
          <a:xfrm flipH="1">
            <a:off x="8298038" y="3685026"/>
            <a:ext cx="981613" cy="429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0501973" y="391463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10501973" y="350214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>
            <a:off x="10501973" y="3070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10501973" y="265683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3782805" y="243361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59" name="Straight Arrow Connector 58"/>
          <p:cNvCxnSpPr>
            <a:stCxn id="111" idx="1"/>
            <a:endCxn id="90" idx="3"/>
          </p:cNvCxnSpPr>
          <p:nvPr/>
        </p:nvCxnSpPr>
        <p:spPr>
          <a:xfrm flipH="1" flipV="1">
            <a:off x="9589351" y="3685026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3766915" y="325527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9" name="Text Box 31"/>
          <p:cNvSpPr txBox="1">
            <a:spLocks noChangeArrowheads="1"/>
          </p:cNvSpPr>
          <p:nvPr/>
        </p:nvSpPr>
        <p:spPr bwMode="auto">
          <a:xfrm>
            <a:off x="4603475" y="377829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9589128" y="3264971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9605629" y="2838942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5346441" y="469128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4FC14B-4B04-439F-29C7-638BE9F04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1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FindRepresentative</a:t>
            </a:r>
            <a:r>
              <a:rPr lang="en-US" sz="3600" dirty="0"/>
              <a:t> with Path Compression</a:t>
            </a:r>
          </a:p>
        </p:txBody>
      </p:sp>
      <p:sp>
        <p:nvSpPr>
          <p:cNvPr id="7" name="Oval 6"/>
          <p:cNvSpPr/>
          <p:nvPr/>
        </p:nvSpPr>
        <p:spPr>
          <a:xfrm>
            <a:off x="1529299" y="2670363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1622277" y="27335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2797194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2890172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4035881" y="327126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23371" y="369039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35881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4128859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5581646" y="326517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41208" y="235468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57066" y="344984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450044" y="351300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1777127" y="2567709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4289036" y="2252028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988188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611526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34864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58202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78013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01351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24689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48027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214500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214307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2754860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2752931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338369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338176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399354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99161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465180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464987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526165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525972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5890491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5888562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650034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649841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038839" y="5552070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1604895" y="3166020"/>
            <a:ext cx="172233" cy="283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4283710" y="2850339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3220264" y="3694330"/>
            <a:ext cx="888204" cy="41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0"/>
            <a:endCxn id="11" idx="4"/>
          </p:cNvCxnSpPr>
          <p:nvPr/>
        </p:nvCxnSpPr>
        <p:spPr>
          <a:xfrm flipV="1">
            <a:off x="4283710" y="3766917"/>
            <a:ext cx="0" cy="27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262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findRepresentative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6724281" y="267344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7988561" y="26812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2" name="Oval 81"/>
          <p:cNvSpPr/>
          <p:nvPr/>
        </p:nvSpPr>
        <p:spPr>
          <a:xfrm>
            <a:off x="5581646" y="326517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5674624" y="332833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9279651" y="267029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cxnSp>
        <p:nvCxnSpPr>
          <p:cNvPr id="4" name="Straight Arrow Connector 3"/>
          <p:cNvCxnSpPr>
            <a:stCxn id="82" idx="0"/>
            <a:endCxn id="93" idx="6"/>
          </p:cNvCxnSpPr>
          <p:nvPr/>
        </p:nvCxnSpPr>
        <p:spPr>
          <a:xfrm flipH="1" flipV="1">
            <a:off x="4534828" y="2606713"/>
            <a:ext cx="1294647" cy="6584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923371" y="3685026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5016349" y="375355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6715359" y="311860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(6)</a:t>
            </a: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7988561" y="3118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9279651" y="308583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6" name="Straight Arrow Connector 5"/>
          <p:cNvCxnSpPr>
            <a:stCxn id="75" idx="1"/>
            <a:endCxn id="19" idx="5"/>
          </p:cNvCxnSpPr>
          <p:nvPr/>
        </p:nvCxnSpPr>
        <p:spPr>
          <a:xfrm flipH="1" flipV="1">
            <a:off x="4464278" y="2777752"/>
            <a:ext cx="531680" cy="9798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6724281" y="3526573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(3)</a:t>
            </a:r>
          </a:p>
        </p:txBody>
      </p:sp>
      <p:sp>
        <p:nvSpPr>
          <p:cNvPr id="88" name="Text Box 31"/>
          <p:cNvSpPr txBox="1">
            <a:spLocks noChangeArrowheads="1"/>
          </p:cNvSpPr>
          <p:nvPr/>
        </p:nvSpPr>
        <p:spPr bwMode="auto">
          <a:xfrm>
            <a:off x="7988338" y="35255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89" name="Oval 88"/>
          <p:cNvSpPr/>
          <p:nvPr/>
        </p:nvSpPr>
        <p:spPr>
          <a:xfrm>
            <a:off x="4035879" y="326517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4128859" y="33344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9279651" y="3500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27" name="Straight Arrow Connector 26"/>
          <p:cNvCxnSpPr>
            <a:stCxn id="89" idx="0"/>
            <a:endCxn id="19" idx="4"/>
          </p:cNvCxnSpPr>
          <p:nvPr/>
        </p:nvCxnSpPr>
        <p:spPr>
          <a:xfrm flipV="1">
            <a:off x="4283708" y="2850339"/>
            <a:ext cx="5329" cy="4148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6715359" y="3907110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(7)</a:t>
            </a:r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7988338" y="3929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93" name="Oval 92"/>
          <p:cNvSpPr/>
          <p:nvPr/>
        </p:nvSpPr>
        <p:spPr>
          <a:xfrm>
            <a:off x="4039171" y="235888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4134186" y="241784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60" name="Curved Connector 59"/>
          <p:cNvCxnSpPr>
            <a:stCxn id="93" idx="1"/>
            <a:endCxn id="19" idx="7"/>
          </p:cNvCxnSpPr>
          <p:nvPr/>
        </p:nvCxnSpPr>
        <p:spPr>
          <a:xfrm rot="5400000" flipH="1" flipV="1">
            <a:off x="4285917" y="2253110"/>
            <a:ext cx="4202" cy="352520"/>
          </a:xfrm>
          <a:prstGeom prst="curvedConnector3">
            <a:avLst>
              <a:gd name="adj1" fmla="val 726770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9279651" y="39194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04" name="Straight Arrow Connector 103"/>
          <p:cNvCxnSpPr>
            <a:stCxn id="83" idx="1"/>
            <a:endCxn id="85" idx="3"/>
          </p:cNvCxnSpPr>
          <p:nvPr/>
        </p:nvCxnSpPr>
        <p:spPr>
          <a:xfrm flipH="1">
            <a:off x="8298261" y="2854960"/>
            <a:ext cx="981390" cy="448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6" idx="1"/>
            <a:endCxn id="88" idx="3"/>
          </p:cNvCxnSpPr>
          <p:nvPr/>
        </p:nvCxnSpPr>
        <p:spPr>
          <a:xfrm flipH="1">
            <a:off x="8298038" y="3270502"/>
            <a:ext cx="981613" cy="439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0" idx="1"/>
            <a:endCxn id="92" idx="3"/>
          </p:cNvCxnSpPr>
          <p:nvPr/>
        </p:nvCxnSpPr>
        <p:spPr>
          <a:xfrm flipH="1">
            <a:off x="8298038" y="3685026"/>
            <a:ext cx="981613" cy="429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0501973" y="391463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10501973" y="350214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>
            <a:off x="10501973" y="3070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10501973" y="265683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3782805" y="243361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59" name="Straight Arrow Connector 58"/>
          <p:cNvCxnSpPr>
            <a:stCxn id="111" idx="1"/>
            <a:endCxn id="90" idx="3"/>
          </p:cNvCxnSpPr>
          <p:nvPr/>
        </p:nvCxnSpPr>
        <p:spPr>
          <a:xfrm flipH="1" flipV="1">
            <a:off x="9589351" y="3685026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3766915" y="325527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9" name="Text Box 31"/>
          <p:cNvSpPr txBox="1">
            <a:spLocks noChangeArrowheads="1"/>
          </p:cNvSpPr>
          <p:nvPr/>
        </p:nvSpPr>
        <p:spPr bwMode="auto">
          <a:xfrm>
            <a:off x="4603475" y="377829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9589128" y="3264971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9605629" y="2838942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5778170" y="296509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9291741" y="2678068"/>
            <a:ext cx="3097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0" name="Oval 109"/>
          <p:cNvSpPr/>
          <p:nvPr/>
        </p:nvSpPr>
        <p:spPr>
          <a:xfrm>
            <a:off x="3931210" y="5514821"/>
            <a:ext cx="443831" cy="4438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6408469" y="2188476"/>
            <a:ext cx="4875794" cy="2124213"/>
            <a:chOff x="6408469" y="2188476"/>
            <a:chExt cx="4875794" cy="2124213"/>
          </a:xfrm>
        </p:grpSpPr>
        <p:grpSp>
          <p:nvGrpSpPr>
            <p:cNvPr id="26" name="Group 25"/>
            <p:cNvGrpSpPr/>
            <p:nvPr/>
          </p:nvGrpSpPr>
          <p:grpSpPr>
            <a:xfrm>
              <a:off x="6408469" y="2191665"/>
              <a:ext cx="4875794" cy="2121024"/>
              <a:chOff x="7225051" y="2633710"/>
              <a:chExt cx="4875794" cy="2121024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V="1">
                <a:off x="7255081" y="3057756"/>
                <a:ext cx="4845764" cy="118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7255081" y="3492596"/>
                <a:ext cx="4845764" cy="101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7255081" y="3891886"/>
                <a:ext cx="4845764" cy="203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7255081" y="4311737"/>
                <a:ext cx="4845764" cy="98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7255081" y="4754733"/>
                <a:ext cx="484576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8306512" y="2670363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9647654" y="2670362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7225051" y="2633710"/>
                <a:ext cx="117371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Recursion</a:t>
                </a:r>
              </a:p>
            </p:txBody>
          </p:sp>
          <p:sp>
            <p:nvSpPr>
              <p:cNvPr id="78" name="Text Box 31"/>
              <p:cNvSpPr txBox="1">
                <a:spLocks noChangeArrowheads="1"/>
              </p:cNvSpPr>
              <p:nvPr/>
            </p:nvSpPr>
            <p:spPr bwMode="auto">
              <a:xfrm>
                <a:off x="8840397" y="2640035"/>
                <a:ext cx="29046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x</a:t>
                </a:r>
              </a:p>
            </p:txBody>
          </p:sp>
          <p:sp>
            <p:nvSpPr>
              <p:cNvPr id="79" name="Text Box 31"/>
              <p:cNvSpPr txBox="1">
                <a:spLocks noChangeArrowheads="1"/>
              </p:cNvSpPr>
              <p:nvPr/>
            </p:nvSpPr>
            <p:spPr bwMode="auto">
              <a:xfrm>
                <a:off x="9710272" y="2633710"/>
                <a:ext cx="108433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parent[x]</a:t>
                </a:r>
              </a:p>
            </p:txBody>
          </p:sp>
        </p:grpSp>
        <p:cxnSp>
          <p:nvCxnSpPr>
            <p:cNvPr id="99" name="Straight Connector 98"/>
            <p:cNvCxnSpPr/>
            <p:nvPr/>
          </p:nvCxnSpPr>
          <p:spPr>
            <a:xfrm flipH="1">
              <a:off x="10012292" y="2226157"/>
              <a:ext cx="17092" cy="20843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 Box 31"/>
            <p:cNvSpPr txBox="1">
              <a:spLocks noChangeArrowheads="1"/>
            </p:cNvSpPr>
            <p:nvPr/>
          </p:nvSpPr>
          <p:spPr bwMode="auto">
            <a:xfrm>
              <a:off x="10229687" y="2188476"/>
              <a:ext cx="8542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Return</a:t>
              </a:r>
            </a:p>
          </p:txBody>
        </p:sp>
      </p:grp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7582188" y="4451509"/>
            <a:ext cx="316355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x){</a:t>
            </a:r>
          </a:p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if(x==parent[x]) return x;</a:t>
            </a:r>
          </a:p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</a:t>
            </a:r>
            <a:r>
              <a:rPr lang="en-US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r = </a:t>
            </a:r>
            <a:r>
              <a:rPr lang="en-US" sz="20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(parent[x]);</a:t>
            </a:r>
          </a:p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par[x] = r;</a:t>
            </a:r>
          </a:p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return r;</a:t>
            </a:r>
          </a:p>
          <a:p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947695-F983-1B30-D211-5A19664DD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7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FindRepresentative</a:t>
            </a:r>
            <a:r>
              <a:rPr lang="en-US" sz="3600" dirty="0"/>
              <a:t> with Path Compression</a:t>
            </a:r>
          </a:p>
        </p:txBody>
      </p:sp>
      <p:sp>
        <p:nvSpPr>
          <p:cNvPr id="7" name="Oval 6"/>
          <p:cNvSpPr/>
          <p:nvPr/>
        </p:nvSpPr>
        <p:spPr>
          <a:xfrm>
            <a:off x="1529299" y="2670363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1622277" y="27335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2797194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2890172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4035881" y="327126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23371" y="369039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035881" y="40381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4128859" y="41013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5581646" y="326517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41208" y="235468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57066" y="344984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450044" y="351300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1777127" y="2567709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4289036" y="2252028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988188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611526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34864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58202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78013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101351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24689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48027" y="5493109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214500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214307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2754860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2752931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338369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338176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399354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99161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465180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464987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5261657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5259728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5890491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5888562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6500344" y="59803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6498415" y="55520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038839" y="5552070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1604895" y="3166020"/>
            <a:ext cx="172233" cy="283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4283710" y="2850339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3220264" y="3694330"/>
            <a:ext cx="888204" cy="41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5" idx="0"/>
            <a:endCxn id="11" idx="4"/>
          </p:cNvCxnSpPr>
          <p:nvPr/>
        </p:nvCxnSpPr>
        <p:spPr>
          <a:xfrm flipV="1">
            <a:off x="4283710" y="3766917"/>
            <a:ext cx="0" cy="27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262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findRepresentative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0" name="Text Box 31"/>
          <p:cNvSpPr txBox="1">
            <a:spLocks noChangeArrowheads="1"/>
          </p:cNvSpPr>
          <p:nvPr/>
        </p:nvSpPr>
        <p:spPr bwMode="auto">
          <a:xfrm>
            <a:off x="6724281" y="267344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(4)</a:t>
            </a:r>
          </a:p>
        </p:txBody>
      </p:sp>
      <p:sp>
        <p:nvSpPr>
          <p:cNvPr id="81" name="Text Box 31"/>
          <p:cNvSpPr txBox="1">
            <a:spLocks noChangeArrowheads="1"/>
          </p:cNvSpPr>
          <p:nvPr/>
        </p:nvSpPr>
        <p:spPr bwMode="auto">
          <a:xfrm>
            <a:off x="7988561" y="26812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2" name="Oval 81"/>
          <p:cNvSpPr/>
          <p:nvPr/>
        </p:nvSpPr>
        <p:spPr>
          <a:xfrm>
            <a:off x="5581646" y="326517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5674624" y="332833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83" name="Text Box 31"/>
          <p:cNvSpPr txBox="1">
            <a:spLocks noChangeArrowheads="1"/>
          </p:cNvSpPr>
          <p:nvPr/>
        </p:nvSpPr>
        <p:spPr bwMode="auto">
          <a:xfrm>
            <a:off x="9279651" y="267029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cxnSp>
        <p:nvCxnSpPr>
          <p:cNvPr id="4" name="Straight Arrow Connector 3"/>
          <p:cNvCxnSpPr>
            <a:stCxn id="82" idx="0"/>
            <a:endCxn id="93" idx="6"/>
          </p:cNvCxnSpPr>
          <p:nvPr/>
        </p:nvCxnSpPr>
        <p:spPr>
          <a:xfrm flipH="1" flipV="1">
            <a:off x="4534828" y="2606713"/>
            <a:ext cx="1294647" cy="6584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4923371" y="3685026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5016349" y="375355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4" name="Text Box 31"/>
          <p:cNvSpPr txBox="1">
            <a:spLocks noChangeArrowheads="1"/>
          </p:cNvSpPr>
          <p:nvPr/>
        </p:nvSpPr>
        <p:spPr bwMode="auto">
          <a:xfrm>
            <a:off x="6715359" y="3118605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(6)</a:t>
            </a: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7988561" y="3118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86" name="Text Box 31"/>
          <p:cNvSpPr txBox="1">
            <a:spLocks noChangeArrowheads="1"/>
          </p:cNvSpPr>
          <p:nvPr/>
        </p:nvSpPr>
        <p:spPr bwMode="auto">
          <a:xfrm>
            <a:off x="9279651" y="308583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6" name="Straight Arrow Connector 5"/>
          <p:cNvCxnSpPr>
            <a:stCxn id="75" idx="1"/>
            <a:endCxn id="19" idx="5"/>
          </p:cNvCxnSpPr>
          <p:nvPr/>
        </p:nvCxnSpPr>
        <p:spPr>
          <a:xfrm flipH="1" flipV="1">
            <a:off x="4464278" y="2777752"/>
            <a:ext cx="531680" cy="9798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 Box 31"/>
          <p:cNvSpPr txBox="1">
            <a:spLocks noChangeArrowheads="1"/>
          </p:cNvSpPr>
          <p:nvPr/>
        </p:nvSpPr>
        <p:spPr bwMode="auto">
          <a:xfrm>
            <a:off x="6724281" y="3526573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(3)</a:t>
            </a:r>
          </a:p>
        </p:txBody>
      </p:sp>
      <p:sp>
        <p:nvSpPr>
          <p:cNvPr id="88" name="Text Box 31"/>
          <p:cNvSpPr txBox="1">
            <a:spLocks noChangeArrowheads="1"/>
          </p:cNvSpPr>
          <p:nvPr/>
        </p:nvSpPr>
        <p:spPr bwMode="auto">
          <a:xfrm>
            <a:off x="7988338" y="35255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89" name="Oval 88"/>
          <p:cNvSpPr/>
          <p:nvPr/>
        </p:nvSpPr>
        <p:spPr>
          <a:xfrm>
            <a:off x="4035879" y="326517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4128859" y="33344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90" name="Text Box 31"/>
          <p:cNvSpPr txBox="1">
            <a:spLocks noChangeArrowheads="1"/>
          </p:cNvSpPr>
          <p:nvPr/>
        </p:nvSpPr>
        <p:spPr bwMode="auto">
          <a:xfrm>
            <a:off x="9279651" y="3500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27" name="Straight Arrow Connector 26"/>
          <p:cNvCxnSpPr>
            <a:stCxn id="89" idx="0"/>
            <a:endCxn id="19" idx="4"/>
          </p:cNvCxnSpPr>
          <p:nvPr/>
        </p:nvCxnSpPr>
        <p:spPr>
          <a:xfrm flipV="1">
            <a:off x="4283708" y="2850339"/>
            <a:ext cx="5329" cy="4148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31"/>
          <p:cNvSpPr txBox="1">
            <a:spLocks noChangeArrowheads="1"/>
          </p:cNvSpPr>
          <p:nvPr/>
        </p:nvSpPr>
        <p:spPr bwMode="auto">
          <a:xfrm>
            <a:off x="6715359" y="3907110"/>
            <a:ext cx="6575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(7)</a:t>
            </a:r>
          </a:p>
        </p:txBody>
      </p:sp>
      <p:sp>
        <p:nvSpPr>
          <p:cNvPr id="92" name="Text Box 31"/>
          <p:cNvSpPr txBox="1">
            <a:spLocks noChangeArrowheads="1"/>
          </p:cNvSpPr>
          <p:nvPr/>
        </p:nvSpPr>
        <p:spPr bwMode="auto">
          <a:xfrm>
            <a:off x="7988338" y="3929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93" name="Oval 92"/>
          <p:cNvSpPr/>
          <p:nvPr/>
        </p:nvSpPr>
        <p:spPr>
          <a:xfrm>
            <a:off x="4039171" y="2358884"/>
            <a:ext cx="495657" cy="49565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4134186" y="241784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60" name="Curved Connector 59"/>
          <p:cNvCxnSpPr>
            <a:stCxn id="93" idx="1"/>
            <a:endCxn id="19" idx="7"/>
          </p:cNvCxnSpPr>
          <p:nvPr/>
        </p:nvCxnSpPr>
        <p:spPr>
          <a:xfrm rot="5400000" flipH="1" flipV="1">
            <a:off x="4285917" y="2253110"/>
            <a:ext cx="4202" cy="352520"/>
          </a:xfrm>
          <a:prstGeom prst="curvedConnector3">
            <a:avLst>
              <a:gd name="adj1" fmla="val 726770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31"/>
          <p:cNvSpPr txBox="1">
            <a:spLocks noChangeArrowheads="1"/>
          </p:cNvSpPr>
          <p:nvPr/>
        </p:nvSpPr>
        <p:spPr bwMode="auto">
          <a:xfrm>
            <a:off x="9279651" y="39194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04" name="Straight Arrow Connector 103"/>
          <p:cNvCxnSpPr>
            <a:stCxn id="83" idx="1"/>
            <a:endCxn id="85" idx="3"/>
          </p:cNvCxnSpPr>
          <p:nvPr/>
        </p:nvCxnSpPr>
        <p:spPr>
          <a:xfrm flipH="1">
            <a:off x="8298261" y="2854960"/>
            <a:ext cx="981390" cy="448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6" idx="1"/>
            <a:endCxn id="88" idx="3"/>
          </p:cNvCxnSpPr>
          <p:nvPr/>
        </p:nvCxnSpPr>
        <p:spPr>
          <a:xfrm flipH="1">
            <a:off x="8298038" y="3270502"/>
            <a:ext cx="981613" cy="439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0" idx="1"/>
            <a:endCxn id="92" idx="3"/>
          </p:cNvCxnSpPr>
          <p:nvPr/>
        </p:nvCxnSpPr>
        <p:spPr>
          <a:xfrm flipH="1">
            <a:off x="8298038" y="3685026"/>
            <a:ext cx="981613" cy="429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0501973" y="391463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10501973" y="350214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>
            <a:off x="10501973" y="307060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10501973" y="265683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3782805" y="243361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59" name="Straight Arrow Connector 58"/>
          <p:cNvCxnSpPr>
            <a:stCxn id="111" idx="1"/>
            <a:endCxn id="90" idx="3"/>
          </p:cNvCxnSpPr>
          <p:nvPr/>
        </p:nvCxnSpPr>
        <p:spPr>
          <a:xfrm flipH="1" flipV="1">
            <a:off x="9589351" y="3685026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 Box 31"/>
          <p:cNvSpPr txBox="1">
            <a:spLocks noChangeArrowheads="1"/>
          </p:cNvSpPr>
          <p:nvPr/>
        </p:nvSpPr>
        <p:spPr bwMode="auto">
          <a:xfrm>
            <a:off x="3766915" y="325527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9" name="Text Box 31"/>
          <p:cNvSpPr txBox="1">
            <a:spLocks noChangeArrowheads="1"/>
          </p:cNvSpPr>
          <p:nvPr/>
        </p:nvSpPr>
        <p:spPr bwMode="auto">
          <a:xfrm>
            <a:off x="4603475" y="377829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9589128" y="3264971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9605629" y="2838942"/>
            <a:ext cx="912622" cy="1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5778170" y="296509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9291741" y="2678068"/>
            <a:ext cx="3097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110" name="Oval 109"/>
          <p:cNvSpPr/>
          <p:nvPr/>
        </p:nvSpPr>
        <p:spPr>
          <a:xfrm>
            <a:off x="3931210" y="5514821"/>
            <a:ext cx="443831" cy="4438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6408469" y="2188476"/>
            <a:ext cx="4875794" cy="2124213"/>
            <a:chOff x="6408469" y="2188476"/>
            <a:chExt cx="4875794" cy="2124213"/>
          </a:xfrm>
        </p:grpSpPr>
        <p:grpSp>
          <p:nvGrpSpPr>
            <p:cNvPr id="26" name="Group 25"/>
            <p:cNvGrpSpPr/>
            <p:nvPr/>
          </p:nvGrpSpPr>
          <p:grpSpPr>
            <a:xfrm>
              <a:off x="6408469" y="2191665"/>
              <a:ext cx="4875794" cy="2121024"/>
              <a:chOff x="7225051" y="2633710"/>
              <a:chExt cx="4875794" cy="2121024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V="1">
                <a:off x="7255081" y="3057756"/>
                <a:ext cx="4845764" cy="118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7255081" y="3492596"/>
                <a:ext cx="4845764" cy="101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7255081" y="3891886"/>
                <a:ext cx="4845764" cy="203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7255081" y="4311737"/>
                <a:ext cx="4845764" cy="986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7255081" y="4754733"/>
                <a:ext cx="4845764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8306512" y="2670363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9647654" y="2670362"/>
                <a:ext cx="17092" cy="20843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7225051" y="2633710"/>
                <a:ext cx="117371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Recursion</a:t>
                </a:r>
              </a:p>
            </p:txBody>
          </p:sp>
          <p:sp>
            <p:nvSpPr>
              <p:cNvPr id="78" name="Text Box 31"/>
              <p:cNvSpPr txBox="1">
                <a:spLocks noChangeArrowheads="1"/>
              </p:cNvSpPr>
              <p:nvPr/>
            </p:nvSpPr>
            <p:spPr bwMode="auto">
              <a:xfrm>
                <a:off x="8840397" y="2640035"/>
                <a:ext cx="29046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x</a:t>
                </a:r>
              </a:p>
            </p:txBody>
          </p:sp>
          <p:sp>
            <p:nvSpPr>
              <p:cNvPr id="79" name="Text Box 31"/>
              <p:cNvSpPr txBox="1">
                <a:spLocks noChangeArrowheads="1"/>
              </p:cNvSpPr>
              <p:nvPr/>
            </p:nvSpPr>
            <p:spPr bwMode="auto">
              <a:xfrm>
                <a:off x="9710272" y="2633710"/>
                <a:ext cx="108433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sz="1800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parent[x]</a:t>
                </a:r>
              </a:p>
            </p:txBody>
          </p:sp>
        </p:grpSp>
        <p:cxnSp>
          <p:nvCxnSpPr>
            <p:cNvPr id="99" name="Straight Connector 98"/>
            <p:cNvCxnSpPr/>
            <p:nvPr/>
          </p:nvCxnSpPr>
          <p:spPr>
            <a:xfrm flipH="1">
              <a:off x="10012292" y="2226157"/>
              <a:ext cx="17092" cy="20843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 Box 31"/>
            <p:cNvSpPr txBox="1">
              <a:spLocks noChangeArrowheads="1"/>
            </p:cNvSpPr>
            <p:nvPr/>
          </p:nvSpPr>
          <p:spPr bwMode="auto">
            <a:xfrm>
              <a:off x="10229687" y="2188476"/>
              <a:ext cx="8542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Return</a:t>
              </a:r>
            </a:p>
          </p:txBody>
        </p:sp>
      </p:grp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7248080" y="4551799"/>
            <a:ext cx="423467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Now what is the complexity to find the representative of 4?</a:t>
            </a:r>
          </a:p>
          <a:p>
            <a:r>
              <a:rPr lang="en-US" sz="2000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Ans</a:t>
            </a:r>
            <a:r>
              <a:rPr lang="en-US" sz="20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: O(1)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0B4DED-29DA-4C51-EBDF-D32788248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8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Union with Path Compression</a:t>
            </a:r>
          </a:p>
        </p:txBody>
      </p:sp>
      <p:sp>
        <p:nvSpPr>
          <p:cNvPr id="7" name="Oval 6"/>
          <p:cNvSpPr/>
          <p:nvPr/>
        </p:nvSpPr>
        <p:spPr>
          <a:xfrm>
            <a:off x="5528167" y="245745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5621145" y="252062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702481" y="449392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7727091" y="4557082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</a:p>
        </p:txBody>
      </p:sp>
      <p:sp>
        <p:nvSpPr>
          <p:cNvPr id="11" name="Oval 10"/>
          <p:cNvSpPr/>
          <p:nvPr/>
        </p:nvSpPr>
        <p:spPr>
          <a:xfrm>
            <a:off x="8941168" y="3727016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994152" y="528639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41168" y="449392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9034146" y="455708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7" name="Oval 16"/>
          <p:cNvSpPr/>
          <p:nvPr/>
        </p:nvSpPr>
        <p:spPr>
          <a:xfrm>
            <a:off x="9930769" y="355989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946495" y="281043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49183" y="337673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4842161" y="343989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5775995" y="2354804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194323" y="2707784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4997012" y="2953115"/>
            <a:ext cx="778984" cy="4236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9188997" y="3306095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8125551" y="4150086"/>
            <a:ext cx="888204" cy="41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1519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Union(2,8)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9972471" y="362306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9035854" y="534956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9034146" y="379017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8979828" y="287360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11</a:t>
            </a:r>
          </a:p>
        </p:txBody>
      </p:sp>
      <p:sp>
        <p:nvSpPr>
          <p:cNvPr id="112" name="Oval 111"/>
          <p:cNvSpPr/>
          <p:nvPr/>
        </p:nvSpPr>
        <p:spPr>
          <a:xfrm>
            <a:off x="5490955" y="398622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>
            <a:off x="5583933" y="404938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16" name="Oval 115"/>
          <p:cNvSpPr/>
          <p:nvPr/>
        </p:nvSpPr>
        <p:spPr>
          <a:xfrm>
            <a:off x="4253526" y="407308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4346504" y="413624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1" name="Oval 120"/>
          <p:cNvSpPr/>
          <p:nvPr/>
        </p:nvSpPr>
        <p:spPr>
          <a:xfrm>
            <a:off x="5101107" y="551499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 Box 31"/>
          <p:cNvSpPr txBox="1">
            <a:spLocks noChangeArrowheads="1"/>
          </p:cNvSpPr>
          <p:nvPr/>
        </p:nvSpPr>
        <p:spPr bwMode="auto">
          <a:xfrm>
            <a:off x="5194085" y="557815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23" name="Oval 122"/>
          <p:cNvSpPr/>
          <p:nvPr/>
        </p:nvSpPr>
        <p:spPr>
          <a:xfrm>
            <a:off x="4098675" y="490915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 Box 31"/>
          <p:cNvSpPr txBox="1">
            <a:spLocks noChangeArrowheads="1"/>
          </p:cNvSpPr>
          <p:nvPr/>
        </p:nvSpPr>
        <p:spPr bwMode="auto">
          <a:xfrm>
            <a:off x="4191653" y="497231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cxnSp>
        <p:nvCxnSpPr>
          <p:cNvPr id="24" name="Straight Arrow Connector 23"/>
          <p:cNvCxnSpPr>
            <a:stCxn id="116" idx="0"/>
            <a:endCxn id="21" idx="3"/>
          </p:cNvCxnSpPr>
          <p:nvPr/>
        </p:nvCxnSpPr>
        <p:spPr>
          <a:xfrm flipV="1">
            <a:off x="4501355" y="3799800"/>
            <a:ext cx="320415" cy="273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2" idx="1"/>
            <a:endCxn id="21" idx="5"/>
          </p:cNvCxnSpPr>
          <p:nvPr/>
        </p:nvCxnSpPr>
        <p:spPr>
          <a:xfrm flipH="1" flipV="1">
            <a:off x="5172253" y="3799800"/>
            <a:ext cx="391289" cy="25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23" idx="0"/>
            <a:endCxn id="116" idx="4"/>
          </p:cNvCxnSpPr>
          <p:nvPr/>
        </p:nvCxnSpPr>
        <p:spPr>
          <a:xfrm flipV="1">
            <a:off x="4346504" y="4568744"/>
            <a:ext cx="154851" cy="3404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1" idx="1"/>
            <a:endCxn id="123" idx="5"/>
          </p:cNvCxnSpPr>
          <p:nvPr/>
        </p:nvCxnSpPr>
        <p:spPr>
          <a:xfrm flipH="1" flipV="1">
            <a:off x="4521745" y="5332221"/>
            <a:ext cx="651949" cy="255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0"/>
            <a:endCxn id="11" idx="4"/>
          </p:cNvCxnSpPr>
          <p:nvPr/>
        </p:nvCxnSpPr>
        <p:spPr>
          <a:xfrm flipV="1">
            <a:off x="9188997" y="4222673"/>
            <a:ext cx="0" cy="27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7" idx="0"/>
            <a:endCxn id="19" idx="5"/>
          </p:cNvCxnSpPr>
          <p:nvPr/>
        </p:nvCxnSpPr>
        <p:spPr>
          <a:xfrm flipH="1" flipV="1">
            <a:off x="9369565" y="3233508"/>
            <a:ext cx="809033" cy="3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3" idx="0"/>
            <a:endCxn id="15" idx="4"/>
          </p:cNvCxnSpPr>
          <p:nvPr/>
        </p:nvCxnSpPr>
        <p:spPr>
          <a:xfrm flipH="1" flipV="1">
            <a:off x="9188997" y="4989577"/>
            <a:ext cx="52984" cy="2968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31"/>
          <p:cNvSpPr txBox="1">
            <a:spLocks noChangeArrowheads="1"/>
          </p:cNvSpPr>
          <p:nvPr/>
        </p:nvSpPr>
        <p:spPr bwMode="auto">
          <a:xfrm>
            <a:off x="1473295" y="2335954"/>
            <a:ext cx="18117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r1 =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(2);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3475982" y="559907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31"/>
          <p:cNvSpPr txBox="1">
            <a:spLocks noChangeArrowheads="1"/>
          </p:cNvSpPr>
          <p:nvPr/>
        </p:nvSpPr>
        <p:spPr bwMode="auto">
          <a:xfrm>
            <a:off x="3568960" y="566224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31" name="Straight Arrow Connector 130"/>
          <p:cNvCxnSpPr>
            <a:stCxn id="128" idx="7"/>
            <a:endCxn id="123" idx="3"/>
          </p:cNvCxnSpPr>
          <p:nvPr/>
        </p:nvCxnSpPr>
        <p:spPr>
          <a:xfrm flipV="1">
            <a:off x="3899052" y="5332221"/>
            <a:ext cx="272210" cy="339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3" idx="0"/>
            <a:endCxn id="116" idx="4"/>
          </p:cNvCxnSpPr>
          <p:nvPr/>
        </p:nvCxnSpPr>
        <p:spPr>
          <a:xfrm flipV="1">
            <a:off x="4346504" y="4568744"/>
            <a:ext cx="154851" cy="3404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6" idx="0"/>
            <a:endCxn id="21" idx="3"/>
          </p:cNvCxnSpPr>
          <p:nvPr/>
        </p:nvCxnSpPr>
        <p:spPr>
          <a:xfrm flipV="1">
            <a:off x="4501355" y="3799800"/>
            <a:ext cx="320415" cy="2732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1" idx="0"/>
            <a:endCxn id="7" idx="4"/>
          </p:cNvCxnSpPr>
          <p:nvPr/>
        </p:nvCxnSpPr>
        <p:spPr>
          <a:xfrm flipV="1">
            <a:off x="4997012" y="2953115"/>
            <a:ext cx="778984" cy="423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03E31A9-590B-2517-D390-8804289E5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6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Union with Path Compression</a:t>
            </a:r>
          </a:p>
        </p:txBody>
      </p:sp>
      <p:sp>
        <p:nvSpPr>
          <p:cNvPr id="7" name="Oval 6"/>
          <p:cNvSpPr/>
          <p:nvPr/>
        </p:nvSpPr>
        <p:spPr>
          <a:xfrm>
            <a:off x="6172634" y="326266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6265612" y="332582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702481" y="449392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7727091" y="4557082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</a:p>
        </p:txBody>
      </p:sp>
      <p:sp>
        <p:nvSpPr>
          <p:cNvPr id="11" name="Oval 10"/>
          <p:cNvSpPr/>
          <p:nvPr/>
        </p:nvSpPr>
        <p:spPr>
          <a:xfrm>
            <a:off x="8941168" y="3727016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994152" y="528639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41168" y="449392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9034146" y="455708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7" name="Oval 16"/>
          <p:cNvSpPr/>
          <p:nvPr/>
        </p:nvSpPr>
        <p:spPr>
          <a:xfrm>
            <a:off x="9930769" y="355989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946495" y="281043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93650" y="418193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486628" y="424510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6420462" y="3160013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194323" y="2707784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5641479" y="3758324"/>
            <a:ext cx="778984" cy="4236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9188997" y="3306095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8125551" y="4150086"/>
            <a:ext cx="888204" cy="41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1519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Union(2,8)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9972471" y="362306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9035854" y="534956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9034146" y="379017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8979828" y="287360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11</a:t>
            </a:r>
          </a:p>
        </p:txBody>
      </p:sp>
      <p:sp>
        <p:nvSpPr>
          <p:cNvPr id="112" name="Oval 111"/>
          <p:cNvSpPr/>
          <p:nvPr/>
        </p:nvSpPr>
        <p:spPr>
          <a:xfrm>
            <a:off x="6135422" y="479143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>
            <a:off x="6228400" y="485459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16" name="Oval 115"/>
          <p:cNvSpPr/>
          <p:nvPr/>
        </p:nvSpPr>
        <p:spPr>
          <a:xfrm>
            <a:off x="4531780" y="43683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4624758" y="44315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1" name="Oval 120"/>
          <p:cNvSpPr/>
          <p:nvPr/>
        </p:nvSpPr>
        <p:spPr>
          <a:xfrm>
            <a:off x="4122909" y="485094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 Box 31"/>
          <p:cNvSpPr txBox="1">
            <a:spLocks noChangeArrowheads="1"/>
          </p:cNvSpPr>
          <p:nvPr/>
        </p:nvSpPr>
        <p:spPr bwMode="auto">
          <a:xfrm>
            <a:off x="4215887" y="491410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23" name="Oval 122"/>
          <p:cNvSpPr/>
          <p:nvPr/>
        </p:nvSpPr>
        <p:spPr>
          <a:xfrm>
            <a:off x="3120477" y="424510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 Box 31"/>
          <p:cNvSpPr txBox="1">
            <a:spLocks noChangeArrowheads="1"/>
          </p:cNvSpPr>
          <p:nvPr/>
        </p:nvSpPr>
        <p:spPr bwMode="auto">
          <a:xfrm>
            <a:off x="3213455" y="43082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cxnSp>
        <p:nvCxnSpPr>
          <p:cNvPr id="31" name="Straight Arrow Connector 30"/>
          <p:cNvCxnSpPr>
            <a:stCxn id="112" idx="1"/>
            <a:endCxn id="21" idx="5"/>
          </p:cNvCxnSpPr>
          <p:nvPr/>
        </p:nvCxnSpPr>
        <p:spPr>
          <a:xfrm flipH="1" flipV="1">
            <a:off x="5816720" y="4605009"/>
            <a:ext cx="391289" cy="25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1" idx="1"/>
            <a:endCxn id="123" idx="5"/>
          </p:cNvCxnSpPr>
          <p:nvPr/>
        </p:nvCxnSpPr>
        <p:spPr>
          <a:xfrm flipH="1" flipV="1">
            <a:off x="3543547" y="4668171"/>
            <a:ext cx="651949" cy="255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0"/>
            <a:endCxn id="11" idx="4"/>
          </p:cNvCxnSpPr>
          <p:nvPr/>
        </p:nvCxnSpPr>
        <p:spPr>
          <a:xfrm flipV="1">
            <a:off x="9188997" y="4222673"/>
            <a:ext cx="0" cy="27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7" idx="0"/>
            <a:endCxn id="19" idx="5"/>
          </p:cNvCxnSpPr>
          <p:nvPr/>
        </p:nvCxnSpPr>
        <p:spPr>
          <a:xfrm flipH="1" flipV="1">
            <a:off x="9369565" y="3233508"/>
            <a:ext cx="809033" cy="3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3" idx="0"/>
            <a:endCxn id="15" idx="4"/>
          </p:cNvCxnSpPr>
          <p:nvPr/>
        </p:nvCxnSpPr>
        <p:spPr>
          <a:xfrm flipH="1" flipV="1">
            <a:off x="9188997" y="4989577"/>
            <a:ext cx="52984" cy="2968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31"/>
          <p:cNvSpPr txBox="1">
            <a:spLocks noChangeArrowheads="1"/>
          </p:cNvSpPr>
          <p:nvPr/>
        </p:nvSpPr>
        <p:spPr bwMode="auto">
          <a:xfrm>
            <a:off x="1473295" y="2335954"/>
            <a:ext cx="18117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r1 =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(2);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2497784" y="493502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31"/>
          <p:cNvSpPr txBox="1">
            <a:spLocks noChangeArrowheads="1"/>
          </p:cNvSpPr>
          <p:nvPr/>
        </p:nvSpPr>
        <p:spPr bwMode="auto">
          <a:xfrm>
            <a:off x="2590762" y="499819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31" name="Straight Arrow Connector 130"/>
          <p:cNvCxnSpPr>
            <a:stCxn id="128" idx="7"/>
            <a:endCxn id="123" idx="3"/>
          </p:cNvCxnSpPr>
          <p:nvPr/>
        </p:nvCxnSpPr>
        <p:spPr>
          <a:xfrm flipV="1">
            <a:off x="2920854" y="4668171"/>
            <a:ext cx="272210" cy="339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3" idx="0"/>
            <a:endCxn id="7" idx="1"/>
          </p:cNvCxnSpPr>
          <p:nvPr/>
        </p:nvCxnSpPr>
        <p:spPr>
          <a:xfrm flipV="1">
            <a:off x="3368306" y="3335254"/>
            <a:ext cx="2876915" cy="9098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6" idx="0"/>
            <a:endCxn id="7" idx="2"/>
          </p:cNvCxnSpPr>
          <p:nvPr/>
        </p:nvCxnSpPr>
        <p:spPr>
          <a:xfrm flipV="1">
            <a:off x="4779609" y="3510496"/>
            <a:ext cx="1393025" cy="8578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1" idx="0"/>
            <a:endCxn id="7" idx="4"/>
          </p:cNvCxnSpPr>
          <p:nvPr/>
        </p:nvCxnSpPr>
        <p:spPr>
          <a:xfrm flipV="1">
            <a:off x="5641479" y="3758324"/>
            <a:ext cx="778984" cy="423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0"/>
            <a:endCxn id="11" idx="4"/>
          </p:cNvCxnSpPr>
          <p:nvPr/>
        </p:nvCxnSpPr>
        <p:spPr>
          <a:xfrm flipV="1">
            <a:off x="9188997" y="4222673"/>
            <a:ext cx="0" cy="2712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  <a:endCxn id="19" idx="4"/>
          </p:cNvCxnSpPr>
          <p:nvPr/>
        </p:nvCxnSpPr>
        <p:spPr>
          <a:xfrm flipV="1">
            <a:off x="9188997" y="3306095"/>
            <a:ext cx="5327" cy="4209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3368305" y="2360081"/>
            <a:ext cx="936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[r1 = 1]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733369-F8C9-6DF3-F8FF-CB10581E5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2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Union with Path Compression</a:t>
            </a:r>
          </a:p>
        </p:txBody>
      </p:sp>
      <p:sp>
        <p:nvSpPr>
          <p:cNvPr id="7" name="Oval 6"/>
          <p:cNvSpPr/>
          <p:nvPr/>
        </p:nvSpPr>
        <p:spPr>
          <a:xfrm>
            <a:off x="6172634" y="326266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6265612" y="332582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7702481" y="449392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7727091" y="4557082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</a:p>
        </p:txBody>
      </p:sp>
      <p:sp>
        <p:nvSpPr>
          <p:cNvPr id="11" name="Oval 10"/>
          <p:cNvSpPr/>
          <p:nvPr/>
        </p:nvSpPr>
        <p:spPr>
          <a:xfrm>
            <a:off x="8941168" y="3727016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994152" y="528639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41168" y="4493920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9034146" y="455708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7" name="Oval 16"/>
          <p:cNvSpPr/>
          <p:nvPr/>
        </p:nvSpPr>
        <p:spPr>
          <a:xfrm>
            <a:off x="9930769" y="355989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946495" y="281043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93650" y="418193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486628" y="424510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6420462" y="3160013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194323" y="2707784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5641479" y="3758324"/>
            <a:ext cx="778984" cy="4236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9188997" y="3306095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8125551" y="4150086"/>
            <a:ext cx="888204" cy="41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1519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Union(2,8)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9972471" y="362306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9035854" y="534956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9034146" y="379017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8979828" y="287360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11</a:t>
            </a:r>
          </a:p>
        </p:txBody>
      </p:sp>
      <p:sp>
        <p:nvSpPr>
          <p:cNvPr id="112" name="Oval 111"/>
          <p:cNvSpPr/>
          <p:nvPr/>
        </p:nvSpPr>
        <p:spPr>
          <a:xfrm>
            <a:off x="6135422" y="479143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>
            <a:off x="6228400" y="485459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16" name="Oval 115"/>
          <p:cNvSpPr/>
          <p:nvPr/>
        </p:nvSpPr>
        <p:spPr>
          <a:xfrm>
            <a:off x="4531780" y="43683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4624758" y="44315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1" name="Oval 120"/>
          <p:cNvSpPr/>
          <p:nvPr/>
        </p:nvSpPr>
        <p:spPr>
          <a:xfrm>
            <a:off x="4122909" y="485094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 Box 31"/>
          <p:cNvSpPr txBox="1">
            <a:spLocks noChangeArrowheads="1"/>
          </p:cNvSpPr>
          <p:nvPr/>
        </p:nvSpPr>
        <p:spPr bwMode="auto">
          <a:xfrm>
            <a:off x="4215887" y="491410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23" name="Oval 122"/>
          <p:cNvSpPr/>
          <p:nvPr/>
        </p:nvSpPr>
        <p:spPr>
          <a:xfrm>
            <a:off x="3120477" y="424510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 Box 31"/>
          <p:cNvSpPr txBox="1">
            <a:spLocks noChangeArrowheads="1"/>
          </p:cNvSpPr>
          <p:nvPr/>
        </p:nvSpPr>
        <p:spPr bwMode="auto">
          <a:xfrm>
            <a:off x="3213455" y="43082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cxnSp>
        <p:nvCxnSpPr>
          <p:cNvPr id="31" name="Straight Arrow Connector 30"/>
          <p:cNvCxnSpPr>
            <a:stCxn id="112" idx="1"/>
            <a:endCxn id="21" idx="5"/>
          </p:cNvCxnSpPr>
          <p:nvPr/>
        </p:nvCxnSpPr>
        <p:spPr>
          <a:xfrm flipH="1" flipV="1">
            <a:off x="5816720" y="4605009"/>
            <a:ext cx="391289" cy="25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1" idx="1"/>
            <a:endCxn id="123" idx="5"/>
          </p:cNvCxnSpPr>
          <p:nvPr/>
        </p:nvCxnSpPr>
        <p:spPr>
          <a:xfrm flipH="1" flipV="1">
            <a:off x="3543547" y="4668171"/>
            <a:ext cx="651949" cy="255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5" idx="0"/>
            <a:endCxn id="11" idx="4"/>
          </p:cNvCxnSpPr>
          <p:nvPr/>
        </p:nvCxnSpPr>
        <p:spPr>
          <a:xfrm flipV="1">
            <a:off x="9188997" y="4222673"/>
            <a:ext cx="0" cy="271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7" idx="0"/>
            <a:endCxn id="19" idx="5"/>
          </p:cNvCxnSpPr>
          <p:nvPr/>
        </p:nvCxnSpPr>
        <p:spPr>
          <a:xfrm flipH="1" flipV="1">
            <a:off x="9369565" y="3233508"/>
            <a:ext cx="809033" cy="3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3" idx="0"/>
            <a:endCxn id="15" idx="4"/>
          </p:cNvCxnSpPr>
          <p:nvPr/>
        </p:nvCxnSpPr>
        <p:spPr>
          <a:xfrm flipH="1" flipV="1">
            <a:off x="9188997" y="4989577"/>
            <a:ext cx="52984" cy="2968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31"/>
          <p:cNvSpPr txBox="1">
            <a:spLocks noChangeArrowheads="1"/>
          </p:cNvSpPr>
          <p:nvPr/>
        </p:nvSpPr>
        <p:spPr bwMode="auto">
          <a:xfrm>
            <a:off x="1473295" y="2335954"/>
            <a:ext cx="18117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r1 =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(2);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2497784" y="493502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31"/>
          <p:cNvSpPr txBox="1">
            <a:spLocks noChangeArrowheads="1"/>
          </p:cNvSpPr>
          <p:nvPr/>
        </p:nvSpPr>
        <p:spPr bwMode="auto">
          <a:xfrm>
            <a:off x="2590762" y="499819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31" name="Straight Arrow Connector 130"/>
          <p:cNvCxnSpPr>
            <a:stCxn id="128" idx="7"/>
            <a:endCxn id="123" idx="3"/>
          </p:cNvCxnSpPr>
          <p:nvPr/>
        </p:nvCxnSpPr>
        <p:spPr>
          <a:xfrm flipV="1">
            <a:off x="2920854" y="4668171"/>
            <a:ext cx="272210" cy="339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3" idx="0"/>
            <a:endCxn id="7" idx="1"/>
          </p:cNvCxnSpPr>
          <p:nvPr/>
        </p:nvCxnSpPr>
        <p:spPr>
          <a:xfrm flipV="1">
            <a:off x="3368306" y="3335254"/>
            <a:ext cx="2876915" cy="9098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6" idx="0"/>
            <a:endCxn id="7" idx="2"/>
          </p:cNvCxnSpPr>
          <p:nvPr/>
        </p:nvCxnSpPr>
        <p:spPr>
          <a:xfrm flipV="1">
            <a:off x="4779609" y="3510496"/>
            <a:ext cx="1393025" cy="8578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1" idx="0"/>
            <a:endCxn id="7" idx="4"/>
          </p:cNvCxnSpPr>
          <p:nvPr/>
        </p:nvCxnSpPr>
        <p:spPr>
          <a:xfrm flipV="1">
            <a:off x="5641479" y="3758324"/>
            <a:ext cx="778984" cy="423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0"/>
            <a:endCxn id="11" idx="4"/>
          </p:cNvCxnSpPr>
          <p:nvPr/>
        </p:nvCxnSpPr>
        <p:spPr>
          <a:xfrm flipV="1">
            <a:off x="9188997" y="4222673"/>
            <a:ext cx="0" cy="2712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  <a:endCxn id="19" idx="4"/>
          </p:cNvCxnSpPr>
          <p:nvPr/>
        </p:nvCxnSpPr>
        <p:spPr>
          <a:xfrm flipV="1">
            <a:off x="9188997" y="3306095"/>
            <a:ext cx="5327" cy="4209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3368305" y="2360081"/>
            <a:ext cx="936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[r1 = 1]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1473295" y="2690501"/>
            <a:ext cx="18117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r2 =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(8);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792BB1-8F25-D138-70DE-7EA349C17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5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Union with Path Compression</a:t>
            </a:r>
          </a:p>
        </p:txBody>
      </p:sp>
      <p:sp>
        <p:nvSpPr>
          <p:cNvPr id="7" name="Oval 6"/>
          <p:cNvSpPr/>
          <p:nvPr/>
        </p:nvSpPr>
        <p:spPr>
          <a:xfrm>
            <a:off x="6172634" y="326266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6265612" y="332582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8123325" y="480085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8147935" y="486402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</a:p>
        </p:txBody>
      </p:sp>
      <p:sp>
        <p:nvSpPr>
          <p:cNvPr id="11" name="Oval 10"/>
          <p:cNvSpPr/>
          <p:nvPr/>
        </p:nvSpPr>
        <p:spPr>
          <a:xfrm>
            <a:off x="8941168" y="3727016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69225" y="4150086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97832" y="352996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7990810" y="359312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7" name="Oval 16"/>
          <p:cNvSpPr/>
          <p:nvPr/>
        </p:nvSpPr>
        <p:spPr>
          <a:xfrm>
            <a:off x="9930769" y="355989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946495" y="281043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93650" y="418193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486628" y="424510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6420462" y="3160013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194323" y="2707784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5641479" y="3758324"/>
            <a:ext cx="778984" cy="4236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9188997" y="3306095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8546395" y="4150086"/>
            <a:ext cx="467360" cy="723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1519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Union(2,8)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9972471" y="362306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710927" y="4213248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9034146" y="379017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8979828" y="287360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11</a:t>
            </a:r>
          </a:p>
        </p:txBody>
      </p:sp>
      <p:sp>
        <p:nvSpPr>
          <p:cNvPr id="112" name="Oval 111"/>
          <p:cNvSpPr/>
          <p:nvPr/>
        </p:nvSpPr>
        <p:spPr>
          <a:xfrm>
            <a:off x="6135422" y="479143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>
            <a:off x="6228400" y="485459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16" name="Oval 115"/>
          <p:cNvSpPr/>
          <p:nvPr/>
        </p:nvSpPr>
        <p:spPr>
          <a:xfrm>
            <a:off x="4531780" y="43683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4624758" y="44315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1" name="Oval 120"/>
          <p:cNvSpPr/>
          <p:nvPr/>
        </p:nvSpPr>
        <p:spPr>
          <a:xfrm>
            <a:off x="4122909" y="485094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 Box 31"/>
          <p:cNvSpPr txBox="1">
            <a:spLocks noChangeArrowheads="1"/>
          </p:cNvSpPr>
          <p:nvPr/>
        </p:nvSpPr>
        <p:spPr bwMode="auto">
          <a:xfrm>
            <a:off x="4215887" y="491410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23" name="Oval 122"/>
          <p:cNvSpPr/>
          <p:nvPr/>
        </p:nvSpPr>
        <p:spPr>
          <a:xfrm>
            <a:off x="3120477" y="424510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 Box 31"/>
          <p:cNvSpPr txBox="1">
            <a:spLocks noChangeArrowheads="1"/>
          </p:cNvSpPr>
          <p:nvPr/>
        </p:nvSpPr>
        <p:spPr bwMode="auto">
          <a:xfrm>
            <a:off x="3213455" y="43082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cxnSp>
        <p:nvCxnSpPr>
          <p:cNvPr id="31" name="Straight Arrow Connector 30"/>
          <p:cNvCxnSpPr>
            <a:stCxn id="112" idx="1"/>
            <a:endCxn id="21" idx="5"/>
          </p:cNvCxnSpPr>
          <p:nvPr/>
        </p:nvCxnSpPr>
        <p:spPr>
          <a:xfrm flipH="1" flipV="1">
            <a:off x="5816720" y="4605009"/>
            <a:ext cx="391289" cy="25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1" idx="1"/>
            <a:endCxn id="123" idx="5"/>
          </p:cNvCxnSpPr>
          <p:nvPr/>
        </p:nvCxnSpPr>
        <p:spPr>
          <a:xfrm flipH="1" flipV="1">
            <a:off x="3543547" y="4668171"/>
            <a:ext cx="651949" cy="255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7" idx="0"/>
            <a:endCxn id="19" idx="5"/>
          </p:cNvCxnSpPr>
          <p:nvPr/>
        </p:nvCxnSpPr>
        <p:spPr>
          <a:xfrm flipH="1" flipV="1">
            <a:off x="9369565" y="3233508"/>
            <a:ext cx="809033" cy="3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3" idx="0"/>
            <a:endCxn id="15" idx="4"/>
          </p:cNvCxnSpPr>
          <p:nvPr/>
        </p:nvCxnSpPr>
        <p:spPr>
          <a:xfrm flipV="1">
            <a:off x="7917054" y="4025619"/>
            <a:ext cx="228607" cy="124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31"/>
          <p:cNvSpPr txBox="1">
            <a:spLocks noChangeArrowheads="1"/>
          </p:cNvSpPr>
          <p:nvPr/>
        </p:nvSpPr>
        <p:spPr bwMode="auto">
          <a:xfrm>
            <a:off x="1473295" y="2335954"/>
            <a:ext cx="18117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r1 =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(2);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2497784" y="493502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31"/>
          <p:cNvSpPr txBox="1">
            <a:spLocks noChangeArrowheads="1"/>
          </p:cNvSpPr>
          <p:nvPr/>
        </p:nvSpPr>
        <p:spPr bwMode="auto">
          <a:xfrm>
            <a:off x="2590762" y="499819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31" name="Straight Arrow Connector 130"/>
          <p:cNvCxnSpPr>
            <a:stCxn id="128" idx="7"/>
            <a:endCxn id="123" idx="3"/>
          </p:cNvCxnSpPr>
          <p:nvPr/>
        </p:nvCxnSpPr>
        <p:spPr>
          <a:xfrm flipV="1">
            <a:off x="2920854" y="4668171"/>
            <a:ext cx="272210" cy="339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3" idx="0"/>
            <a:endCxn id="7" idx="1"/>
          </p:cNvCxnSpPr>
          <p:nvPr/>
        </p:nvCxnSpPr>
        <p:spPr>
          <a:xfrm flipV="1">
            <a:off x="3368306" y="3335254"/>
            <a:ext cx="2876915" cy="9098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6" idx="0"/>
            <a:endCxn id="7" idx="2"/>
          </p:cNvCxnSpPr>
          <p:nvPr/>
        </p:nvCxnSpPr>
        <p:spPr>
          <a:xfrm flipV="1">
            <a:off x="4779609" y="3510496"/>
            <a:ext cx="1393025" cy="8578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1" idx="0"/>
            <a:endCxn id="7" idx="4"/>
          </p:cNvCxnSpPr>
          <p:nvPr/>
        </p:nvCxnSpPr>
        <p:spPr>
          <a:xfrm flipV="1">
            <a:off x="5641479" y="3758324"/>
            <a:ext cx="778984" cy="423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0"/>
            <a:endCxn id="19" idx="2"/>
          </p:cNvCxnSpPr>
          <p:nvPr/>
        </p:nvCxnSpPr>
        <p:spPr>
          <a:xfrm flipV="1">
            <a:off x="8145661" y="3058267"/>
            <a:ext cx="800834" cy="4716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  <a:endCxn id="19" idx="4"/>
          </p:cNvCxnSpPr>
          <p:nvPr/>
        </p:nvCxnSpPr>
        <p:spPr>
          <a:xfrm flipV="1">
            <a:off x="9188997" y="3306095"/>
            <a:ext cx="5327" cy="4209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3368305" y="2360081"/>
            <a:ext cx="936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[r1 = 1]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1473295" y="2690501"/>
            <a:ext cx="18117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r2 =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(8);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3368304" y="2726914"/>
            <a:ext cx="10615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[r2 = 11]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1473295" y="3064940"/>
            <a:ext cx="20108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parent[r2] = r1;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431220-755A-29FD-1BFB-1E2E3EA3C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/>
              <a:t>KRUSKAL’s ALGORITHM (SIMULATION)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348099" y="4431696"/>
            <a:ext cx="391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Sort the edges in ascending order</a:t>
            </a:r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8432608" y="2161877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1"/>
          <p:cNvCxnSpPr>
            <a:cxnSpLocks noChangeShapeType="1"/>
          </p:cNvCxnSpPr>
          <p:nvPr/>
        </p:nvCxnSpPr>
        <p:spPr bwMode="auto">
          <a:xfrm>
            <a:off x="8432608" y="2573516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8813608" y="227153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2</a:t>
            </a:r>
          </a:p>
        </p:txBody>
      </p:sp>
      <p:cxnSp>
        <p:nvCxnSpPr>
          <p:cNvPr id="39" name="AutoShape 11"/>
          <p:cNvCxnSpPr>
            <a:cxnSpLocks noChangeShapeType="1"/>
          </p:cNvCxnSpPr>
          <p:nvPr/>
        </p:nvCxnSpPr>
        <p:spPr bwMode="auto">
          <a:xfrm>
            <a:off x="8432608" y="2978387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8813608" y="2668679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41" name="AutoShape 11"/>
          <p:cNvCxnSpPr>
            <a:cxnSpLocks noChangeShapeType="1"/>
          </p:cNvCxnSpPr>
          <p:nvPr/>
        </p:nvCxnSpPr>
        <p:spPr bwMode="auto">
          <a:xfrm>
            <a:off x="8432608" y="3386429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8813608" y="307672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8</a:t>
            </a:r>
          </a:p>
        </p:txBody>
      </p:sp>
      <p:cxnSp>
        <p:nvCxnSpPr>
          <p:cNvPr id="43" name="AutoShape 11"/>
          <p:cNvCxnSpPr>
            <a:cxnSpLocks noChangeShapeType="1"/>
          </p:cNvCxnSpPr>
          <p:nvPr/>
        </p:nvCxnSpPr>
        <p:spPr bwMode="auto">
          <a:xfrm>
            <a:off x="8444048" y="3786539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8825048" y="347683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9</a:t>
            </a:r>
          </a:p>
        </p:txBody>
      </p:sp>
      <p:cxnSp>
        <p:nvCxnSpPr>
          <p:cNvPr id="45" name="AutoShape 11"/>
          <p:cNvCxnSpPr>
            <a:cxnSpLocks noChangeShapeType="1"/>
          </p:cNvCxnSpPr>
          <p:nvPr/>
        </p:nvCxnSpPr>
        <p:spPr bwMode="auto">
          <a:xfrm>
            <a:off x="8432608" y="4165450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8753786" y="3855742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13</a:t>
            </a:r>
          </a:p>
        </p:txBody>
      </p:sp>
      <p:cxnSp>
        <p:nvCxnSpPr>
          <p:cNvPr id="47" name="AutoShape 11"/>
          <p:cNvCxnSpPr>
            <a:cxnSpLocks noChangeShapeType="1"/>
          </p:cNvCxnSpPr>
          <p:nvPr/>
        </p:nvCxnSpPr>
        <p:spPr bwMode="auto">
          <a:xfrm>
            <a:off x="8444048" y="4551164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8765226" y="4241456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14</a:t>
            </a:r>
          </a:p>
        </p:txBody>
      </p:sp>
      <p:cxnSp>
        <p:nvCxnSpPr>
          <p:cNvPr id="49" name="AutoShape 11"/>
          <p:cNvCxnSpPr>
            <a:cxnSpLocks noChangeShapeType="1"/>
          </p:cNvCxnSpPr>
          <p:nvPr/>
        </p:nvCxnSpPr>
        <p:spPr bwMode="auto">
          <a:xfrm>
            <a:off x="8453262" y="4952362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8774440" y="4642654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17</a:t>
            </a:r>
          </a:p>
        </p:txBody>
      </p:sp>
      <p:cxnSp>
        <p:nvCxnSpPr>
          <p:cNvPr id="51" name="AutoShape 11"/>
          <p:cNvCxnSpPr>
            <a:cxnSpLocks noChangeShapeType="1"/>
          </p:cNvCxnSpPr>
          <p:nvPr/>
        </p:nvCxnSpPr>
        <p:spPr bwMode="auto">
          <a:xfrm>
            <a:off x="8473124" y="5336960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8794302" y="5027252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19</a:t>
            </a:r>
          </a:p>
        </p:txBody>
      </p:sp>
      <p:cxnSp>
        <p:nvCxnSpPr>
          <p:cNvPr id="53" name="AutoShape 11"/>
          <p:cNvCxnSpPr>
            <a:cxnSpLocks noChangeShapeType="1"/>
          </p:cNvCxnSpPr>
          <p:nvPr/>
        </p:nvCxnSpPr>
        <p:spPr bwMode="auto">
          <a:xfrm>
            <a:off x="8473124" y="571245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 Box 22"/>
          <p:cNvSpPr txBox="1">
            <a:spLocks noChangeArrowheads="1"/>
          </p:cNvSpPr>
          <p:nvPr/>
        </p:nvSpPr>
        <p:spPr bwMode="auto">
          <a:xfrm>
            <a:off x="8794302" y="5402750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21</a:t>
            </a:r>
          </a:p>
        </p:txBody>
      </p:sp>
      <p:cxnSp>
        <p:nvCxnSpPr>
          <p:cNvPr id="55" name="AutoShape 11"/>
          <p:cNvCxnSpPr>
            <a:cxnSpLocks noChangeShapeType="1"/>
          </p:cNvCxnSpPr>
          <p:nvPr/>
        </p:nvCxnSpPr>
        <p:spPr bwMode="auto">
          <a:xfrm>
            <a:off x="8481792" y="6087956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8802970" y="5778248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57" name="Text Box 22"/>
          <p:cNvSpPr txBox="1">
            <a:spLocks noChangeArrowheads="1"/>
          </p:cNvSpPr>
          <p:nvPr/>
        </p:nvSpPr>
        <p:spPr bwMode="auto">
          <a:xfrm>
            <a:off x="8813608" y="186904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348099" y="4806066"/>
            <a:ext cx="45961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Create a set T for the MST with no edges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1348099" y="5188328"/>
            <a:ext cx="37854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Connect n-1 edges with no cycle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9734854" y="1995647"/>
            <a:ext cx="247828" cy="190399"/>
            <a:chOff x="6323888" y="2478280"/>
            <a:chExt cx="247828" cy="190399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5400987" y="36196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348099" y="2279798"/>
            <a:ext cx="457200" cy="4572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024499" y="2279798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4700899" y="2279798"/>
            <a:ext cx="457200" cy="45720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3" name="Oval 7"/>
          <p:cNvSpPr>
            <a:spLocks noChangeArrowheads="1"/>
          </p:cNvSpPr>
          <p:nvPr/>
        </p:nvSpPr>
        <p:spPr bwMode="auto">
          <a:xfrm>
            <a:off x="4700899" y="3727598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4" name="Oval 8"/>
          <p:cNvSpPr>
            <a:spLocks noChangeArrowheads="1"/>
          </p:cNvSpPr>
          <p:nvPr/>
        </p:nvSpPr>
        <p:spPr bwMode="auto">
          <a:xfrm>
            <a:off x="5691499" y="3041798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5" name="Oval 9"/>
          <p:cNvSpPr>
            <a:spLocks noChangeArrowheads="1"/>
          </p:cNvSpPr>
          <p:nvPr/>
        </p:nvSpPr>
        <p:spPr bwMode="auto">
          <a:xfrm>
            <a:off x="3024499" y="3727598"/>
            <a:ext cx="457200" cy="457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6" name="Oval 10"/>
          <p:cNvSpPr>
            <a:spLocks noChangeArrowheads="1"/>
          </p:cNvSpPr>
          <p:nvPr/>
        </p:nvSpPr>
        <p:spPr bwMode="auto">
          <a:xfrm>
            <a:off x="1348099" y="3727598"/>
            <a:ext cx="457200" cy="457200"/>
          </a:xfrm>
          <a:prstGeom prst="ellipse">
            <a:avLst/>
          </a:prstGeom>
          <a:solidFill>
            <a:srgbClr val="00206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7" name="Oval 8"/>
          <p:cNvSpPr>
            <a:spLocks noChangeArrowheads="1"/>
          </p:cNvSpPr>
          <p:nvPr/>
        </p:nvSpPr>
        <p:spPr bwMode="auto">
          <a:xfrm>
            <a:off x="4700899" y="3725495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9734854" y="2430897"/>
            <a:ext cx="247828" cy="190399"/>
            <a:chOff x="6323888" y="2478280"/>
            <a:chExt cx="247828" cy="190399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AutoShape 11"/>
          <p:cNvCxnSpPr>
            <a:cxnSpLocks noChangeShapeType="1"/>
          </p:cNvCxnSpPr>
          <p:nvPr/>
        </p:nvCxnSpPr>
        <p:spPr bwMode="auto">
          <a:xfrm>
            <a:off x="1819587" y="2508398"/>
            <a:ext cx="1190625" cy="0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AutoShape 12"/>
          <p:cNvCxnSpPr>
            <a:cxnSpLocks noChangeShapeType="1"/>
          </p:cNvCxnSpPr>
          <p:nvPr/>
        </p:nvCxnSpPr>
        <p:spPr bwMode="auto">
          <a:xfrm>
            <a:off x="3495987" y="2508398"/>
            <a:ext cx="1190625" cy="0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AutoShape 13"/>
          <p:cNvCxnSpPr>
            <a:cxnSpLocks noChangeShapeType="1"/>
          </p:cNvCxnSpPr>
          <p:nvPr/>
        </p:nvCxnSpPr>
        <p:spPr bwMode="auto">
          <a:xfrm flipH="1">
            <a:off x="3415024" y="2684611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AutoShape 14"/>
          <p:cNvCxnSpPr>
            <a:cxnSpLocks noChangeShapeType="1"/>
          </p:cNvCxnSpPr>
          <p:nvPr/>
        </p:nvCxnSpPr>
        <p:spPr bwMode="auto">
          <a:xfrm flipH="1">
            <a:off x="1819587" y="3956198"/>
            <a:ext cx="1190625" cy="0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AutoShape 15"/>
          <p:cNvCxnSpPr>
            <a:cxnSpLocks noChangeShapeType="1"/>
          </p:cNvCxnSpPr>
          <p:nvPr/>
        </p:nvCxnSpPr>
        <p:spPr bwMode="auto">
          <a:xfrm flipV="1">
            <a:off x="15766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16"/>
          <p:cNvCxnSpPr>
            <a:cxnSpLocks noChangeShapeType="1"/>
          </p:cNvCxnSpPr>
          <p:nvPr/>
        </p:nvCxnSpPr>
        <p:spPr bwMode="auto">
          <a:xfrm>
            <a:off x="1738624" y="2684611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17"/>
          <p:cNvCxnSpPr>
            <a:cxnSpLocks noChangeShapeType="1"/>
          </p:cNvCxnSpPr>
          <p:nvPr/>
        </p:nvCxnSpPr>
        <p:spPr bwMode="auto">
          <a:xfrm flipV="1">
            <a:off x="32530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AutoShape 18"/>
          <p:cNvCxnSpPr>
            <a:cxnSpLocks noChangeShapeType="1"/>
          </p:cNvCxnSpPr>
          <p:nvPr/>
        </p:nvCxnSpPr>
        <p:spPr bwMode="auto">
          <a:xfrm>
            <a:off x="3495987" y="3956198"/>
            <a:ext cx="1190625" cy="0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19"/>
          <p:cNvCxnSpPr>
            <a:cxnSpLocks noChangeShapeType="1"/>
          </p:cNvCxnSpPr>
          <p:nvPr/>
        </p:nvCxnSpPr>
        <p:spPr bwMode="auto">
          <a:xfrm flipV="1">
            <a:off x="49294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AutoShape 20"/>
          <p:cNvCxnSpPr>
            <a:cxnSpLocks noChangeShapeType="1"/>
          </p:cNvCxnSpPr>
          <p:nvPr/>
        </p:nvCxnSpPr>
        <p:spPr bwMode="auto">
          <a:xfrm>
            <a:off x="5091424" y="2684611"/>
            <a:ext cx="666750" cy="40957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21"/>
          <p:cNvCxnSpPr>
            <a:cxnSpLocks noChangeShapeType="1"/>
            <a:stCxn id="77" idx="7"/>
            <a:endCxn id="74" idx="3"/>
          </p:cNvCxnSpPr>
          <p:nvPr/>
        </p:nvCxnSpPr>
        <p:spPr bwMode="auto">
          <a:xfrm flipV="1">
            <a:off x="5091144" y="3432043"/>
            <a:ext cx="667310" cy="360407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Text Box 22"/>
          <p:cNvSpPr txBox="1">
            <a:spLocks noChangeArrowheads="1"/>
          </p:cNvSpPr>
          <p:nvPr/>
        </p:nvSpPr>
        <p:spPr bwMode="auto">
          <a:xfrm>
            <a:off x="2200587" y="216232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93" name="Text Box 23"/>
          <p:cNvSpPr txBox="1">
            <a:spLocks noChangeArrowheads="1"/>
          </p:cNvSpPr>
          <p:nvPr/>
        </p:nvSpPr>
        <p:spPr bwMode="auto">
          <a:xfrm>
            <a:off x="3816662" y="21718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94" name="Text Box 24"/>
          <p:cNvSpPr txBox="1">
            <a:spLocks noChangeArrowheads="1"/>
          </p:cNvSpPr>
          <p:nvPr/>
        </p:nvSpPr>
        <p:spPr bwMode="auto">
          <a:xfrm>
            <a:off x="5399399" y="25528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95" name="Text Box 25"/>
          <p:cNvSpPr txBox="1">
            <a:spLocks noChangeArrowheads="1"/>
          </p:cNvSpPr>
          <p:nvPr/>
        </p:nvSpPr>
        <p:spPr bwMode="auto">
          <a:xfrm>
            <a:off x="5400987" y="36196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96" name="Text Box 26"/>
          <p:cNvSpPr txBox="1">
            <a:spLocks noChangeArrowheads="1"/>
          </p:cNvSpPr>
          <p:nvPr/>
        </p:nvSpPr>
        <p:spPr bwMode="auto">
          <a:xfrm>
            <a:off x="4905687" y="312752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97" name="Text Box 27"/>
          <p:cNvSpPr txBox="1">
            <a:spLocks noChangeArrowheads="1"/>
          </p:cNvSpPr>
          <p:nvPr/>
        </p:nvSpPr>
        <p:spPr bwMode="auto">
          <a:xfrm>
            <a:off x="4030974" y="36196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98" name="Text Box 28"/>
          <p:cNvSpPr txBox="1">
            <a:spLocks noChangeArrowheads="1"/>
          </p:cNvSpPr>
          <p:nvPr/>
        </p:nvSpPr>
        <p:spPr bwMode="auto">
          <a:xfrm>
            <a:off x="3983349" y="272112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99" name="Text Box 29"/>
          <p:cNvSpPr txBox="1">
            <a:spLocks noChangeArrowheads="1"/>
          </p:cNvSpPr>
          <p:nvPr/>
        </p:nvSpPr>
        <p:spPr bwMode="auto">
          <a:xfrm>
            <a:off x="3207062" y="29338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100" name="Text Box 30"/>
          <p:cNvSpPr txBox="1">
            <a:spLocks noChangeArrowheads="1"/>
          </p:cNvSpPr>
          <p:nvPr/>
        </p:nvSpPr>
        <p:spPr bwMode="auto">
          <a:xfrm>
            <a:off x="2033899" y="272112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01" name="Text Box 31"/>
          <p:cNvSpPr txBox="1">
            <a:spLocks noChangeArrowheads="1"/>
          </p:cNvSpPr>
          <p:nvPr/>
        </p:nvSpPr>
        <p:spPr bwMode="auto">
          <a:xfrm>
            <a:off x="1208399" y="29338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102" name="Text Box 32"/>
          <p:cNvSpPr txBox="1">
            <a:spLocks noChangeArrowheads="1"/>
          </p:cNvSpPr>
          <p:nvPr/>
        </p:nvSpPr>
        <p:spPr bwMode="auto">
          <a:xfrm>
            <a:off x="1973574" y="36196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21</a:t>
            </a:r>
          </a:p>
        </p:txBody>
      </p:sp>
      <p:cxnSp>
        <p:nvCxnSpPr>
          <p:cNvPr id="104" name="Straight Connector 103"/>
          <p:cNvCxnSpPr>
            <a:stCxn id="74" idx="3"/>
            <a:endCxn id="77" idx="7"/>
          </p:cNvCxnSpPr>
          <p:nvPr/>
        </p:nvCxnSpPr>
        <p:spPr>
          <a:xfrm flipH="1">
            <a:off x="5091144" y="3432043"/>
            <a:ext cx="667310" cy="3604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70" idx="6"/>
            <a:endCxn id="71" idx="2"/>
          </p:cNvCxnSpPr>
          <p:nvPr/>
        </p:nvCxnSpPr>
        <p:spPr>
          <a:xfrm>
            <a:off x="1805299" y="2508398"/>
            <a:ext cx="1219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9731962" y="2838648"/>
            <a:ext cx="247828" cy="190399"/>
            <a:chOff x="6323888" y="2478280"/>
            <a:chExt cx="247828" cy="190399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Connector 115"/>
          <p:cNvCxnSpPr>
            <a:stCxn id="72" idx="4"/>
            <a:endCxn id="77" idx="0"/>
          </p:cNvCxnSpPr>
          <p:nvPr/>
        </p:nvCxnSpPr>
        <p:spPr>
          <a:xfrm>
            <a:off x="4929499" y="2736998"/>
            <a:ext cx="0" cy="9884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9731962" y="3230760"/>
            <a:ext cx="247828" cy="190399"/>
            <a:chOff x="6323888" y="2478280"/>
            <a:chExt cx="247828" cy="190399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>
            <a:stCxn id="70" idx="4"/>
            <a:endCxn id="76" idx="0"/>
          </p:cNvCxnSpPr>
          <p:nvPr/>
        </p:nvCxnSpPr>
        <p:spPr>
          <a:xfrm>
            <a:off x="1576699" y="2736998"/>
            <a:ext cx="0" cy="990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 Box 22"/>
          <p:cNvSpPr txBox="1">
            <a:spLocks noChangeArrowheads="1"/>
          </p:cNvSpPr>
          <p:nvPr/>
        </p:nvSpPr>
        <p:spPr bwMode="auto">
          <a:xfrm>
            <a:off x="9649382" y="3576830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123" name="Oval 4"/>
          <p:cNvSpPr>
            <a:spLocks noChangeArrowheads="1"/>
          </p:cNvSpPr>
          <p:nvPr/>
        </p:nvSpPr>
        <p:spPr bwMode="auto">
          <a:xfrm>
            <a:off x="1344688" y="2278121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4" name="Oval 8"/>
          <p:cNvSpPr>
            <a:spLocks noChangeArrowheads="1"/>
          </p:cNvSpPr>
          <p:nvPr/>
        </p:nvSpPr>
        <p:spPr bwMode="auto">
          <a:xfrm>
            <a:off x="4699312" y="2278902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5" name="Oval 4"/>
          <p:cNvSpPr>
            <a:spLocks noChangeArrowheads="1"/>
          </p:cNvSpPr>
          <p:nvPr/>
        </p:nvSpPr>
        <p:spPr bwMode="auto">
          <a:xfrm>
            <a:off x="1352669" y="3729275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9729864" y="4015216"/>
            <a:ext cx="247828" cy="190399"/>
            <a:chOff x="6323888" y="2478280"/>
            <a:chExt cx="247828" cy="190399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>
            <a:stCxn id="75" idx="6"/>
            <a:endCxn id="73" idx="2"/>
          </p:cNvCxnSpPr>
          <p:nvPr/>
        </p:nvCxnSpPr>
        <p:spPr>
          <a:xfrm>
            <a:off x="3481699" y="3956198"/>
            <a:ext cx="1219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8"/>
          <p:cNvSpPr>
            <a:spLocks noChangeArrowheads="1"/>
          </p:cNvSpPr>
          <p:nvPr/>
        </p:nvSpPr>
        <p:spPr bwMode="auto">
          <a:xfrm>
            <a:off x="3024359" y="3725495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9734614" y="4425963"/>
            <a:ext cx="247828" cy="190399"/>
            <a:chOff x="6323888" y="2478280"/>
            <a:chExt cx="247828" cy="190399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Connector 136"/>
          <p:cNvCxnSpPr>
            <a:stCxn id="123" idx="5"/>
            <a:endCxn id="132" idx="1"/>
          </p:cNvCxnSpPr>
          <p:nvPr/>
        </p:nvCxnSpPr>
        <p:spPr>
          <a:xfrm>
            <a:off x="1734933" y="2668366"/>
            <a:ext cx="1356381" cy="11240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8"/>
          <p:cNvSpPr>
            <a:spLocks noChangeArrowheads="1"/>
          </p:cNvSpPr>
          <p:nvPr/>
        </p:nvSpPr>
        <p:spPr bwMode="auto">
          <a:xfrm>
            <a:off x="1347959" y="3732334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9" name="Oval 8"/>
          <p:cNvSpPr>
            <a:spLocks noChangeArrowheads="1"/>
          </p:cNvSpPr>
          <p:nvPr/>
        </p:nvSpPr>
        <p:spPr bwMode="auto">
          <a:xfrm>
            <a:off x="1337681" y="2278121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0" name="Oval 8"/>
          <p:cNvSpPr>
            <a:spLocks noChangeArrowheads="1"/>
          </p:cNvSpPr>
          <p:nvPr/>
        </p:nvSpPr>
        <p:spPr bwMode="auto">
          <a:xfrm>
            <a:off x="3028423" y="2275830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1" name="Text Box 22"/>
          <p:cNvSpPr txBox="1">
            <a:spLocks noChangeArrowheads="1"/>
          </p:cNvSpPr>
          <p:nvPr/>
        </p:nvSpPr>
        <p:spPr bwMode="auto">
          <a:xfrm>
            <a:off x="10161570" y="4321107"/>
            <a:ext cx="95410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DONE!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4F782E-BB64-A364-CA03-85CD00543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4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77" grpId="0" animBg="1"/>
      <p:bldP spid="122" grpId="0"/>
      <p:bldP spid="123" grpId="0" animBg="1"/>
      <p:bldP spid="124" grpId="0" animBg="1"/>
      <p:bldP spid="125" grpId="0" animBg="1"/>
      <p:bldP spid="132" grpId="0" animBg="1"/>
      <p:bldP spid="138" grpId="0" animBg="1"/>
      <p:bldP spid="139" grpId="0" animBg="1"/>
      <p:bldP spid="14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Union with Path Compression</a:t>
            </a:r>
          </a:p>
        </p:txBody>
      </p:sp>
      <p:sp>
        <p:nvSpPr>
          <p:cNvPr id="7" name="Oval 6"/>
          <p:cNvSpPr/>
          <p:nvPr/>
        </p:nvSpPr>
        <p:spPr>
          <a:xfrm>
            <a:off x="6172634" y="3262667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6265612" y="332582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8123325" y="480085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8147935" y="486402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</a:p>
        </p:txBody>
      </p:sp>
      <p:sp>
        <p:nvSpPr>
          <p:cNvPr id="11" name="Oval 10"/>
          <p:cNvSpPr/>
          <p:nvPr/>
        </p:nvSpPr>
        <p:spPr>
          <a:xfrm>
            <a:off x="8941168" y="3727016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669225" y="4150086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897832" y="352996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7990810" y="359312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7" name="Oval 16"/>
          <p:cNvSpPr/>
          <p:nvPr/>
        </p:nvSpPr>
        <p:spPr>
          <a:xfrm>
            <a:off x="9930769" y="355989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946495" y="2810438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93650" y="418193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5486628" y="424510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6420462" y="3160013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0"/>
            <a:endCxn id="7" idx="4"/>
          </p:cNvCxnSpPr>
          <p:nvPr/>
        </p:nvCxnSpPr>
        <p:spPr>
          <a:xfrm flipV="1">
            <a:off x="5641479" y="3758324"/>
            <a:ext cx="778984" cy="4236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0"/>
            <a:endCxn id="19" idx="4"/>
          </p:cNvCxnSpPr>
          <p:nvPr/>
        </p:nvCxnSpPr>
        <p:spPr>
          <a:xfrm flipV="1">
            <a:off x="9188997" y="3306095"/>
            <a:ext cx="5327" cy="420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7"/>
            <a:endCxn id="11" idx="3"/>
          </p:cNvCxnSpPr>
          <p:nvPr/>
        </p:nvCxnSpPr>
        <p:spPr>
          <a:xfrm flipV="1">
            <a:off x="8546395" y="4150086"/>
            <a:ext cx="467360" cy="723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1097280" y="1879672"/>
            <a:ext cx="1519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Union(2,8)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9972471" y="362306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710927" y="4213248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9034146" y="379017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8979828" y="287360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11</a:t>
            </a:r>
          </a:p>
        </p:txBody>
      </p:sp>
      <p:sp>
        <p:nvSpPr>
          <p:cNvPr id="112" name="Oval 111"/>
          <p:cNvSpPr/>
          <p:nvPr/>
        </p:nvSpPr>
        <p:spPr>
          <a:xfrm>
            <a:off x="6135422" y="479143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>
            <a:off x="6228400" y="485459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16" name="Oval 115"/>
          <p:cNvSpPr/>
          <p:nvPr/>
        </p:nvSpPr>
        <p:spPr>
          <a:xfrm>
            <a:off x="4531780" y="436836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4624758" y="443152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1" name="Oval 120"/>
          <p:cNvSpPr/>
          <p:nvPr/>
        </p:nvSpPr>
        <p:spPr>
          <a:xfrm>
            <a:off x="4122909" y="4850942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 Box 31"/>
          <p:cNvSpPr txBox="1">
            <a:spLocks noChangeArrowheads="1"/>
          </p:cNvSpPr>
          <p:nvPr/>
        </p:nvSpPr>
        <p:spPr bwMode="auto">
          <a:xfrm>
            <a:off x="4215887" y="491410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23" name="Oval 122"/>
          <p:cNvSpPr/>
          <p:nvPr/>
        </p:nvSpPr>
        <p:spPr>
          <a:xfrm>
            <a:off x="3120477" y="4245101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 Box 31"/>
          <p:cNvSpPr txBox="1">
            <a:spLocks noChangeArrowheads="1"/>
          </p:cNvSpPr>
          <p:nvPr/>
        </p:nvSpPr>
        <p:spPr bwMode="auto">
          <a:xfrm>
            <a:off x="3213455" y="43082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cxnSp>
        <p:nvCxnSpPr>
          <p:cNvPr id="31" name="Straight Arrow Connector 30"/>
          <p:cNvCxnSpPr>
            <a:stCxn id="112" idx="1"/>
            <a:endCxn id="21" idx="5"/>
          </p:cNvCxnSpPr>
          <p:nvPr/>
        </p:nvCxnSpPr>
        <p:spPr>
          <a:xfrm flipH="1" flipV="1">
            <a:off x="5816720" y="4605009"/>
            <a:ext cx="391289" cy="25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1" idx="1"/>
            <a:endCxn id="123" idx="5"/>
          </p:cNvCxnSpPr>
          <p:nvPr/>
        </p:nvCxnSpPr>
        <p:spPr>
          <a:xfrm flipH="1" flipV="1">
            <a:off x="3543547" y="4668171"/>
            <a:ext cx="651949" cy="255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7" idx="0"/>
            <a:endCxn id="19" idx="5"/>
          </p:cNvCxnSpPr>
          <p:nvPr/>
        </p:nvCxnSpPr>
        <p:spPr>
          <a:xfrm flipH="1" flipV="1">
            <a:off x="9369565" y="3233508"/>
            <a:ext cx="809033" cy="3263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3" idx="0"/>
            <a:endCxn id="15" idx="4"/>
          </p:cNvCxnSpPr>
          <p:nvPr/>
        </p:nvCxnSpPr>
        <p:spPr>
          <a:xfrm flipV="1">
            <a:off x="7917054" y="4025619"/>
            <a:ext cx="228607" cy="124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31"/>
          <p:cNvSpPr txBox="1">
            <a:spLocks noChangeArrowheads="1"/>
          </p:cNvSpPr>
          <p:nvPr/>
        </p:nvSpPr>
        <p:spPr bwMode="auto">
          <a:xfrm>
            <a:off x="1473295" y="2335954"/>
            <a:ext cx="18117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r1 =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(2);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2497784" y="4935029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31"/>
          <p:cNvSpPr txBox="1">
            <a:spLocks noChangeArrowheads="1"/>
          </p:cNvSpPr>
          <p:nvPr/>
        </p:nvSpPr>
        <p:spPr bwMode="auto">
          <a:xfrm>
            <a:off x="2590762" y="499819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131" name="Straight Arrow Connector 130"/>
          <p:cNvCxnSpPr>
            <a:stCxn id="128" idx="7"/>
            <a:endCxn id="123" idx="3"/>
          </p:cNvCxnSpPr>
          <p:nvPr/>
        </p:nvCxnSpPr>
        <p:spPr>
          <a:xfrm flipV="1">
            <a:off x="2920854" y="4668171"/>
            <a:ext cx="272210" cy="339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3" idx="0"/>
            <a:endCxn id="7" idx="1"/>
          </p:cNvCxnSpPr>
          <p:nvPr/>
        </p:nvCxnSpPr>
        <p:spPr>
          <a:xfrm flipV="1">
            <a:off x="3368306" y="3335254"/>
            <a:ext cx="2876915" cy="9098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6" idx="0"/>
            <a:endCxn id="7" idx="2"/>
          </p:cNvCxnSpPr>
          <p:nvPr/>
        </p:nvCxnSpPr>
        <p:spPr>
          <a:xfrm flipV="1">
            <a:off x="4779609" y="3510496"/>
            <a:ext cx="1393025" cy="8578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1" idx="0"/>
            <a:endCxn id="7" idx="4"/>
          </p:cNvCxnSpPr>
          <p:nvPr/>
        </p:nvCxnSpPr>
        <p:spPr>
          <a:xfrm flipV="1">
            <a:off x="5641479" y="3758324"/>
            <a:ext cx="778984" cy="423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0"/>
            <a:endCxn id="19" idx="2"/>
          </p:cNvCxnSpPr>
          <p:nvPr/>
        </p:nvCxnSpPr>
        <p:spPr>
          <a:xfrm flipV="1">
            <a:off x="8145661" y="3058267"/>
            <a:ext cx="800834" cy="4716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  <a:endCxn id="19" idx="4"/>
          </p:cNvCxnSpPr>
          <p:nvPr/>
        </p:nvCxnSpPr>
        <p:spPr>
          <a:xfrm flipV="1">
            <a:off x="9188997" y="3306095"/>
            <a:ext cx="5327" cy="4209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3368305" y="2360081"/>
            <a:ext cx="936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[r1 = 1]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1473295" y="2690501"/>
            <a:ext cx="18117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r2 =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(8);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3368304" y="2726914"/>
            <a:ext cx="10615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[r2 = 11]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1473295" y="3064940"/>
            <a:ext cx="20108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parent[r2] = r1;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3" name="Curved Connector 32"/>
          <p:cNvCxnSpPr>
            <a:stCxn id="19" idx="1"/>
            <a:endCxn id="7" idx="6"/>
          </p:cNvCxnSpPr>
          <p:nvPr/>
        </p:nvCxnSpPr>
        <p:spPr>
          <a:xfrm rot="16200000" flipH="1" flipV="1">
            <a:off x="7529951" y="2021364"/>
            <a:ext cx="627471" cy="2350791"/>
          </a:xfrm>
          <a:prstGeom prst="curvedConnector4">
            <a:avLst>
              <a:gd name="adj1" fmla="val -36432"/>
              <a:gd name="adj2" fmla="val 5154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3451599" y="3082797"/>
            <a:ext cx="17752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>
                <a:latin typeface="Segoe UI Symbol" panose="020B0502040204020203" pitchFamily="34" charset="0"/>
                <a:ea typeface="Segoe UI Symbol" panose="020B0502040204020203" pitchFamily="34" charset="0"/>
              </a:rPr>
              <a:t>[parent[11] = 1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]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5E66F-1CF1-2D4C-E8D7-83D473C41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16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0689F-A996-0FD5-8CF2-82BF57C80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72735F-83A4-07F7-D8D5-BC2B0AAE6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CA16A7-FC56-7124-9500-1C98DA220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119" y="0"/>
            <a:ext cx="8801761" cy="620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51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04257-C899-8C39-1818-08D463D62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D51CE4-6950-21C8-E624-EABC673C2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1A5ECA-9D0B-9D31-B2C8-CC10ACF62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563" y="0"/>
            <a:ext cx="8600874" cy="61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18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5E338-7EB1-FF73-B6D3-69D9986DD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C06516-0AEB-C232-60FC-F64C87840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7394ED-4DA3-33BF-78F2-BB7AD8197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810" y="0"/>
            <a:ext cx="7916380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971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37B5E-3554-8169-8786-1F4BF80D0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AB8E56-0CE7-6232-A83B-FDF5BDE1A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BAB790-CD8E-4D4F-4255-25B9C18D1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447" y="0"/>
            <a:ext cx="8691105" cy="621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4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MakeSet</a:t>
            </a:r>
            <a:endParaRPr lang="en-US" dirty="0"/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50387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 there are n elements denoted from 1 to n</a:t>
            </a:r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6430092" y="2008325"/>
            <a:ext cx="19720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Consider n = 8</a:t>
            </a:r>
          </a:p>
        </p:txBody>
      </p:sp>
      <p:sp>
        <p:nvSpPr>
          <p:cNvPr id="6" name="Oval 5"/>
          <p:cNvSpPr/>
          <p:nvPr/>
        </p:nvSpPr>
        <p:spPr>
          <a:xfrm>
            <a:off x="2307364" y="435835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2400342" y="442151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3228886" y="435835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3321864" y="442151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150408" y="435835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31"/>
          <p:cNvSpPr txBox="1">
            <a:spLocks noChangeArrowheads="1"/>
          </p:cNvSpPr>
          <p:nvPr/>
        </p:nvSpPr>
        <p:spPr bwMode="auto">
          <a:xfrm>
            <a:off x="4243386" y="442151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" name="Oval 11"/>
          <p:cNvSpPr/>
          <p:nvPr/>
        </p:nvSpPr>
        <p:spPr>
          <a:xfrm>
            <a:off x="5071930" y="435835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5164908" y="442151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5993452" y="435835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6086430" y="442151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6914974" y="435835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7007952" y="442151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8" name="Oval 17"/>
          <p:cNvSpPr/>
          <p:nvPr/>
        </p:nvSpPr>
        <p:spPr>
          <a:xfrm>
            <a:off x="7836496" y="435835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7929474" y="442151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0" name="Oval 19"/>
          <p:cNvSpPr/>
          <p:nvPr/>
        </p:nvSpPr>
        <p:spPr>
          <a:xfrm>
            <a:off x="8758018" y="4358354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8850996" y="442151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223758" y="2440819"/>
            <a:ext cx="47995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All the 8 elements belong to 8 disjoint sets</a:t>
            </a:r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1231804" y="2868771"/>
            <a:ext cx="38824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makeSet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sets the parent of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as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/>
          <p:cNvCxnSpPr>
            <a:stCxn id="6" idx="1"/>
            <a:endCxn id="6" idx="7"/>
          </p:cNvCxnSpPr>
          <p:nvPr/>
        </p:nvCxnSpPr>
        <p:spPr>
          <a:xfrm rot="5400000" flipH="1" flipV="1">
            <a:off x="2555192" y="4255700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8" idx="1"/>
            <a:endCxn id="8" idx="7"/>
          </p:cNvCxnSpPr>
          <p:nvPr/>
        </p:nvCxnSpPr>
        <p:spPr>
          <a:xfrm rot="5400000" flipH="1" flipV="1">
            <a:off x="3476714" y="4255700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0" idx="1"/>
            <a:endCxn id="10" idx="7"/>
          </p:cNvCxnSpPr>
          <p:nvPr/>
        </p:nvCxnSpPr>
        <p:spPr>
          <a:xfrm rot="5400000" flipH="1" flipV="1">
            <a:off x="4398236" y="4255700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2" idx="1"/>
            <a:endCxn id="12" idx="7"/>
          </p:cNvCxnSpPr>
          <p:nvPr/>
        </p:nvCxnSpPr>
        <p:spPr>
          <a:xfrm rot="5400000" flipH="1" flipV="1">
            <a:off x="5319758" y="4255700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4" idx="1"/>
            <a:endCxn id="14" idx="7"/>
          </p:cNvCxnSpPr>
          <p:nvPr/>
        </p:nvCxnSpPr>
        <p:spPr>
          <a:xfrm rot="5400000" flipH="1" flipV="1">
            <a:off x="6241280" y="4255700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6" idx="1"/>
            <a:endCxn id="16" idx="7"/>
          </p:cNvCxnSpPr>
          <p:nvPr/>
        </p:nvCxnSpPr>
        <p:spPr>
          <a:xfrm rot="5400000" flipH="1" flipV="1">
            <a:off x="7162802" y="4255700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8" idx="1"/>
            <a:endCxn id="18" idx="7"/>
          </p:cNvCxnSpPr>
          <p:nvPr/>
        </p:nvCxnSpPr>
        <p:spPr>
          <a:xfrm rot="5400000" flipH="1" flipV="1">
            <a:off x="8084324" y="4255700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20" idx="1"/>
            <a:endCxn id="20" idx="7"/>
          </p:cNvCxnSpPr>
          <p:nvPr/>
        </p:nvCxnSpPr>
        <p:spPr>
          <a:xfrm rot="5400000" flipH="1" flipV="1">
            <a:off x="9005846" y="4255700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1223758" y="3294154"/>
            <a:ext cx="37036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for(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=1;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&lt;=n;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++)  parent[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] =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;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72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73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74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75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76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sp>
        <p:nvSpPr>
          <p:cNvPr id="77" name="Text Box 31"/>
          <p:cNvSpPr txBox="1">
            <a:spLocks noChangeArrowheads="1"/>
          </p:cNvSpPr>
          <p:nvPr/>
        </p:nvSpPr>
        <p:spPr bwMode="auto">
          <a:xfrm>
            <a:off x="6436287" y="2456012"/>
            <a:ext cx="42857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Each set has an unique representative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DD6D16-B697-22DB-E1C3-21283723A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1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/>
      <p:bldP spid="23" grpId="0"/>
      <p:bldP spid="41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Set Condition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7280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and 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belongs to same set if representative(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representative(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E0744-9C36-47C2-BFBF-BD686984B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3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Representative Identification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9411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for an element 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r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we find par[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] =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then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definitely a representative of a disjoint 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CB5111-CC44-AA36-4FFD-0120BB542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8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7858583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7951561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9" idx="1"/>
            <a:endCxn id="9" idx="7"/>
          </p:cNvCxnSpPr>
          <p:nvPr/>
        </p:nvCxnSpPr>
        <p:spPr>
          <a:xfrm rot="5400000" flipH="1" flipV="1">
            <a:off x="534184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1"/>
            <a:endCxn id="11" idx="7"/>
          </p:cNvCxnSpPr>
          <p:nvPr/>
        </p:nvCxnSpPr>
        <p:spPr>
          <a:xfrm rot="5400000" flipH="1" flipV="1">
            <a:off x="626336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3" idx="1"/>
            <a:endCxn id="13" idx="7"/>
          </p:cNvCxnSpPr>
          <p:nvPr/>
        </p:nvCxnSpPr>
        <p:spPr>
          <a:xfrm rot="5400000" flipH="1" flipV="1">
            <a:off x="7184889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5" idx="1"/>
            <a:endCxn id="15" idx="7"/>
          </p:cNvCxnSpPr>
          <p:nvPr/>
        </p:nvCxnSpPr>
        <p:spPr>
          <a:xfrm rot="5400000" flipH="1" flipV="1">
            <a:off x="8106411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7" idx="1"/>
            <a:endCxn id="17" idx="7"/>
          </p:cNvCxnSpPr>
          <p:nvPr/>
        </p:nvCxnSpPr>
        <p:spPr>
          <a:xfrm rot="5400000" flipH="1" flipV="1">
            <a:off x="902793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4" name="Curved Connector 33"/>
          <p:cNvCxnSpPr>
            <a:stCxn id="15" idx="4"/>
            <a:endCxn id="11" idx="4"/>
          </p:cNvCxnSpPr>
          <p:nvPr/>
        </p:nvCxnSpPr>
        <p:spPr>
          <a:xfrm rot="5400000">
            <a:off x="7184890" y="2710440"/>
            <a:ext cx="12700" cy="1843044"/>
          </a:xfrm>
          <a:prstGeom prst="curvedConnector3">
            <a:avLst>
              <a:gd name="adj1" fmla="val 368411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B34058-B450-2058-415A-CAA20F8B7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3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0495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,</a:t>
            </a:r>
            <a:r>
              <a:rPr lang="en-US" sz="1800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brings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into the set of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belong different sets </a:t>
            </a:r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otherwise union is not possible</a:t>
            </a:r>
            <a:endParaRPr lang="en-US" sz="1800" b="1" i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17249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426547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509401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518699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01553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610851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6937061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7030039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7858583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7951561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7" name="Oval 16"/>
          <p:cNvSpPr/>
          <p:nvPr/>
        </p:nvSpPr>
        <p:spPr>
          <a:xfrm>
            <a:off x="8780105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8873083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9701627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9794605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21" name="Oval 20"/>
          <p:cNvSpPr/>
          <p:nvPr/>
        </p:nvSpPr>
        <p:spPr>
          <a:xfrm>
            <a:off x="10623149" y="3136305"/>
            <a:ext cx="495657" cy="4956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10716127" y="31994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cxnSp>
        <p:nvCxnSpPr>
          <p:cNvPr id="23" name="Curved Connector 22"/>
          <p:cNvCxnSpPr>
            <a:stCxn id="7" idx="1"/>
            <a:endCxn id="7" idx="7"/>
          </p:cNvCxnSpPr>
          <p:nvPr/>
        </p:nvCxnSpPr>
        <p:spPr>
          <a:xfrm rot="5400000" flipH="1" flipV="1">
            <a:off x="442032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9" idx="1"/>
            <a:endCxn id="9" idx="7"/>
          </p:cNvCxnSpPr>
          <p:nvPr/>
        </p:nvCxnSpPr>
        <p:spPr>
          <a:xfrm rot="5400000" flipH="1" flipV="1">
            <a:off x="534184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1" idx="1"/>
            <a:endCxn id="11" idx="7"/>
          </p:cNvCxnSpPr>
          <p:nvPr/>
        </p:nvCxnSpPr>
        <p:spPr>
          <a:xfrm rot="5400000" flipH="1" flipV="1">
            <a:off x="626336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3" idx="1"/>
            <a:endCxn id="13" idx="7"/>
          </p:cNvCxnSpPr>
          <p:nvPr/>
        </p:nvCxnSpPr>
        <p:spPr>
          <a:xfrm rot="5400000" flipH="1" flipV="1">
            <a:off x="7184889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7" idx="1"/>
            <a:endCxn id="17" idx="7"/>
          </p:cNvCxnSpPr>
          <p:nvPr/>
        </p:nvCxnSpPr>
        <p:spPr>
          <a:xfrm rot="5400000" flipH="1" flipV="1">
            <a:off x="9027933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19" idx="1"/>
            <a:endCxn id="19" idx="7"/>
          </p:cNvCxnSpPr>
          <p:nvPr/>
        </p:nvCxnSpPr>
        <p:spPr>
          <a:xfrm rot="5400000" flipH="1" flipV="1">
            <a:off x="9949455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1" idx="1"/>
            <a:endCxn id="21" idx="7"/>
          </p:cNvCxnSpPr>
          <p:nvPr/>
        </p:nvCxnSpPr>
        <p:spPr>
          <a:xfrm rot="5400000" flipH="1" flipV="1">
            <a:off x="10870977" y="3033651"/>
            <a:ext cx="12700" cy="350483"/>
          </a:xfrm>
          <a:prstGeom prst="curvedConnector3">
            <a:avLst>
              <a:gd name="adj1" fmla="val 23715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23758" y="2377657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union(3,5)</a:t>
            </a:r>
            <a:endParaRPr lang="en-US" sz="18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4" name="Curved Connector 33"/>
          <p:cNvCxnSpPr>
            <a:stCxn id="15" idx="4"/>
            <a:endCxn id="11" idx="4"/>
          </p:cNvCxnSpPr>
          <p:nvPr/>
        </p:nvCxnSpPr>
        <p:spPr>
          <a:xfrm rot="5400000">
            <a:off x="7184890" y="2710440"/>
            <a:ext cx="12700" cy="1843044"/>
          </a:xfrm>
          <a:prstGeom prst="curvedConnector3">
            <a:avLst>
              <a:gd name="adj1" fmla="val 368411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28886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52224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475562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098900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718711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342049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965387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588725" y="5250527"/>
            <a:ext cx="626865" cy="487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338570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338377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995558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3993629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462439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462246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523424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523231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589250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589057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6502355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6500426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7131189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129260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55" name="Text Box 31"/>
          <p:cNvSpPr txBox="1">
            <a:spLocks noChangeArrowheads="1"/>
          </p:cNvSpPr>
          <p:nvPr/>
        </p:nvSpPr>
        <p:spPr bwMode="auto">
          <a:xfrm>
            <a:off x="7741042" y="573778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7739113" y="53094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2279537" y="5309488"/>
            <a:ext cx="8406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</a:t>
            </a:r>
          </a:p>
        </p:txBody>
      </p:sp>
      <p:sp>
        <p:nvSpPr>
          <p:cNvPr id="3" name="Oval 2"/>
          <p:cNvSpPr/>
          <p:nvPr/>
        </p:nvSpPr>
        <p:spPr>
          <a:xfrm>
            <a:off x="5809870" y="5272238"/>
            <a:ext cx="443831" cy="44383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1F4A4-41E8-E519-24EF-C2F4D85CE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10648"/>
      </p:ext>
    </p:extLst>
  </p:cSld>
  <p:clrMapOvr>
    <a:masterClrMapping/>
  </p:clrMapOvr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2337</TotalTime>
  <Words>2100</Words>
  <Application>Microsoft Office PowerPoint</Application>
  <PresentationFormat>Widescreen</PresentationFormat>
  <Paragraphs>1004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Bell MT</vt:lpstr>
      <vt:lpstr>Calibri</vt:lpstr>
      <vt:lpstr>Courier New</vt:lpstr>
      <vt:lpstr>Georgia</vt:lpstr>
      <vt:lpstr>Segoe UI Symbol</vt:lpstr>
      <vt:lpstr>Times New Roman</vt:lpstr>
      <vt:lpstr>Wingdings</vt:lpstr>
      <vt:lpstr>Swapnil</vt:lpstr>
      <vt:lpstr>Office Theme</vt:lpstr>
      <vt:lpstr>DISJOINT SET</vt:lpstr>
      <vt:lpstr>DISJOINT SET OPERATIONS</vt:lpstr>
      <vt:lpstr>KRUSKAL’s ALGORITHM (SIMULATION)</vt:lpstr>
      <vt:lpstr>KRUSKAL’s ALGORITHM (SIMULATION)</vt:lpstr>
      <vt:lpstr>MakeSet</vt:lpstr>
      <vt:lpstr>Same Set Condition</vt:lpstr>
      <vt:lpstr>Representative Identification</vt:lpstr>
      <vt:lpstr>Union</vt:lpstr>
      <vt:lpstr>Union</vt:lpstr>
      <vt:lpstr>Union</vt:lpstr>
      <vt:lpstr>Union</vt:lpstr>
      <vt:lpstr>Union</vt:lpstr>
      <vt:lpstr>Union</vt:lpstr>
      <vt:lpstr>Union</vt:lpstr>
      <vt:lpstr>Union</vt:lpstr>
      <vt:lpstr>Union</vt:lpstr>
      <vt:lpstr>Union</vt:lpstr>
      <vt:lpstr>Union</vt:lpstr>
      <vt:lpstr>Union</vt:lpstr>
      <vt:lpstr>Union</vt:lpstr>
      <vt:lpstr>Union</vt:lpstr>
      <vt:lpstr>Union</vt:lpstr>
      <vt:lpstr>FindRepresentative(x)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FindRepresentative with Path Compression</vt:lpstr>
      <vt:lpstr>FindRepresentative with Path Compression</vt:lpstr>
      <vt:lpstr>FindRepresentative with Path Compression</vt:lpstr>
      <vt:lpstr>FindRepresentative with Path Compression</vt:lpstr>
      <vt:lpstr>FindRepresentative with Path Compression</vt:lpstr>
      <vt:lpstr>Union with Path Compression</vt:lpstr>
      <vt:lpstr>Union with Path Compression</vt:lpstr>
      <vt:lpstr>Union with Path Compression</vt:lpstr>
      <vt:lpstr>Union with Path Compression</vt:lpstr>
      <vt:lpstr>Union with Path Compression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Saifur Rahman</cp:lastModifiedBy>
  <cp:revision>427</cp:revision>
  <dcterms:created xsi:type="dcterms:W3CDTF">2021-09-27T14:31:20Z</dcterms:created>
  <dcterms:modified xsi:type="dcterms:W3CDTF">2025-04-26T20:26:02Z</dcterms:modified>
</cp:coreProperties>
</file>