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89" r:id="rId3"/>
    <p:sldId id="300" r:id="rId4"/>
    <p:sldId id="283" r:id="rId5"/>
    <p:sldId id="290" r:id="rId6"/>
    <p:sldId id="291" r:id="rId7"/>
    <p:sldId id="284" r:id="rId8"/>
    <p:sldId id="292" r:id="rId9"/>
    <p:sldId id="302" r:id="rId10"/>
    <p:sldId id="279" r:id="rId11"/>
    <p:sldId id="286" r:id="rId12"/>
    <p:sldId id="287" r:id="rId13"/>
    <p:sldId id="293" r:id="rId14"/>
    <p:sldId id="275" r:id="rId15"/>
    <p:sldId id="303" r:id="rId16"/>
    <p:sldId id="280" r:id="rId17"/>
    <p:sldId id="294" r:id="rId18"/>
    <p:sldId id="296" r:id="rId19"/>
    <p:sldId id="314" r:id="rId20"/>
    <p:sldId id="297" r:id="rId21"/>
    <p:sldId id="317" r:id="rId22"/>
    <p:sldId id="298" r:id="rId23"/>
    <p:sldId id="318" r:id="rId24"/>
    <p:sldId id="305" r:id="rId25"/>
    <p:sldId id="299" r:id="rId26"/>
    <p:sldId id="324" r:id="rId27"/>
    <p:sldId id="325" r:id="rId28"/>
    <p:sldId id="341" r:id="rId29"/>
    <p:sldId id="342" r:id="rId30"/>
    <p:sldId id="295" r:id="rId31"/>
    <p:sldId id="277" r:id="rId32"/>
    <p:sldId id="281" r:id="rId33"/>
    <p:sldId id="34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8A6F"/>
    <a:srgbClr val="C8745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11811000" cy="1851177"/>
          </a:xfrm>
        </p:spPr>
        <p:txBody>
          <a:bodyPr>
            <a:normAutofit/>
          </a:bodyPr>
          <a:lstStyle/>
          <a:p>
            <a:r>
              <a:rPr lang="en-US" sz="2000" dirty="0"/>
              <a:t>CSE 1110: Introduction to Computer Systems</a:t>
            </a:r>
          </a:p>
          <a:p>
            <a:r>
              <a:rPr lang="en-US" sz="2000" dirty="0"/>
              <a:t>Course teacher: Shekh. Md. Saifur Rahman</a:t>
            </a:r>
          </a:p>
          <a:p>
            <a:r>
              <a:rPr lang="en-US" sz="2000" dirty="0"/>
              <a:t>Lecturer, Dept. of CSE, UIU</a:t>
            </a:r>
          </a:p>
          <a:p>
            <a:r>
              <a:rPr lang="en-US" sz="2000" dirty="0"/>
              <a:t>Email: saifur@cse.uiu.ac.bd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313-DDDA-46A0-8019-E2BA67C00522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5271698"/>
            <a:ext cx="5674659" cy="783495"/>
          </a:xfrm>
        </p:spPr>
        <p:txBody>
          <a:bodyPr/>
          <a:lstStyle/>
          <a:p>
            <a:r>
              <a:rPr lang="en-US" sz="2800" dirty="0"/>
              <a:t>Courtesy: </a:t>
            </a:r>
            <a:r>
              <a:rPr lang="en-US" sz="2800" dirty="0" err="1"/>
              <a:t>Minhajul</a:t>
            </a:r>
            <a:r>
              <a:rPr lang="en-US" sz="2800" dirty="0"/>
              <a:t> Bashir Sir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7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77E3B9-2DA7-4D13-98BC-64ED646DC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154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1577E3B9-2DA7-4D13-98BC-64ED646D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828D-61BA-48C5-827C-20BF8117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0FD-5DD0-4250-8EF1-166242B3A33F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4B0F-F5CA-48B8-A867-ED537C9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0236C2-041A-4984-B7AB-963B6E723887}"/>
              </a:ext>
            </a:extLst>
          </p:cNvPr>
          <p:cNvSpPr/>
          <p:nvPr/>
        </p:nvSpPr>
        <p:spPr>
          <a:xfrm>
            <a:off x="3345196" y="2490693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154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4CE51-BC9C-4D59-91E2-377DD01B96D0}"/>
              </a:ext>
            </a:extLst>
          </p:cNvPr>
          <p:cNvSpPr txBox="1"/>
          <p:nvPr/>
        </p:nvSpPr>
        <p:spPr>
          <a:xfrm>
            <a:off x="3045114" y="25322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7BF748-02A4-4624-B72A-D802024B1B94}"/>
              </a:ext>
            </a:extLst>
          </p:cNvPr>
          <p:cNvSpPr/>
          <p:nvPr/>
        </p:nvSpPr>
        <p:spPr>
          <a:xfrm>
            <a:off x="3345196" y="2920185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77			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6E642-1A73-4C36-97CB-44E8D83F67C0}"/>
              </a:ext>
            </a:extLst>
          </p:cNvPr>
          <p:cNvSpPr txBox="1"/>
          <p:nvPr/>
        </p:nvSpPr>
        <p:spPr>
          <a:xfrm>
            <a:off x="3045114" y="2961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09B28-CCDB-4219-92F1-412F8C8AF6B1}"/>
              </a:ext>
            </a:extLst>
          </p:cNvPr>
          <p:cNvSpPr txBox="1"/>
          <p:nvPr/>
        </p:nvSpPr>
        <p:spPr>
          <a:xfrm>
            <a:off x="3350459" y="218901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Quotient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3A748-DE84-42D2-B51E-3C39E791BF3B}"/>
              </a:ext>
            </a:extLst>
          </p:cNvPr>
          <p:cNvSpPr txBox="1"/>
          <p:nvPr/>
        </p:nvSpPr>
        <p:spPr>
          <a:xfrm>
            <a:off x="4706217" y="218901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Remainder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2CE54B-F6B9-4E67-B48D-0A774430675B}"/>
              </a:ext>
            </a:extLst>
          </p:cNvPr>
          <p:cNvSpPr/>
          <p:nvPr/>
        </p:nvSpPr>
        <p:spPr>
          <a:xfrm>
            <a:off x="3345196" y="3332017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38			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3EFED-A75A-4EDF-92A4-7C8F6A6C7AAB}"/>
              </a:ext>
            </a:extLst>
          </p:cNvPr>
          <p:cNvSpPr txBox="1"/>
          <p:nvPr/>
        </p:nvSpPr>
        <p:spPr>
          <a:xfrm>
            <a:off x="3045114" y="33735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F1DDFB7-9C37-4363-971C-6BE65A6156A2}"/>
              </a:ext>
            </a:extLst>
          </p:cNvPr>
          <p:cNvSpPr/>
          <p:nvPr/>
        </p:nvSpPr>
        <p:spPr>
          <a:xfrm>
            <a:off x="3345196" y="3761509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19			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E72FA-2C1A-4798-A13B-684AF4458F6E}"/>
              </a:ext>
            </a:extLst>
          </p:cNvPr>
          <p:cNvSpPr txBox="1"/>
          <p:nvPr/>
        </p:nvSpPr>
        <p:spPr>
          <a:xfrm>
            <a:off x="3045114" y="38030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59E2C25-D904-4463-9535-A75D5CDE73B3}"/>
              </a:ext>
            </a:extLst>
          </p:cNvPr>
          <p:cNvSpPr/>
          <p:nvPr/>
        </p:nvSpPr>
        <p:spPr>
          <a:xfrm>
            <a:off x="3345196" y="4186669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9			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1542A8-BDCD-43A1-B5A3-FF9F7C29CA90}"/>
              </a:ext>
            </a:extLst>
          </p:cNvPr>
          <p:cNvSpPr txBox="1"/>
          <p:nvPr/>
        </p:nvSpPr>
        <p:spPr>
          <a:xfrm>
            <a:off x="3045114" y="422823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D9BA222-AD6C-42D3-ADD2-BAA01BB26082}"/>
              </a:ext>
            </a:extLst>
          </p:cNvPr>
          <p:cNvSpPr/>
          <p:nvPr/>
        </p:nvSpPr>
        <p:spPr>
          <a:xfrm>
            <a:off x="3345196" y="4594497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4			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8C8CE1-685A-4602-8EB4-B72404445879}"/>
              </a:ext>
            </a:extLst>
          </p:cNvPr>
          <p:cNvSpPr txBox="1"/>
          <p:nvPr/>
        </p:nvSpPr>
        <p:spPr>
          <a:xfrm>
            <a:off x="3045114" y="46360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1460FDB-D68C-41DA-B8C8-7087DAB2FE9A}"/>
              </a:ext>
            </a:extLst>
          </p:cNvPr>
          <p:cNvSpPr/>
          <p:nvPr/>
        </p:nvSpPr>
        <p:spPr>
          <a:xfrm>
            <a:off x="3345196" y="5023989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2			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091CC2-7599-4540-B32A-2FC6BF7B2E12}"/>
              </a:ext>
            </a:extLst>
          </p:cNvPr>
          <p:cNvSpPr txBox="1"/>
          <p:nvPr/>
        </p:nvSpPr>
        <p:spPr>
          <a:xfrm>
            <a:off x="3045114" y="5065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04F9926-04FD-48AC-802F-79583EC1FAFA}"/>
              </a:ext>
            </a:extLst>
          </p:cNvPr>
          <p:cNvSpPr/>
          <p:nvPr/>
        </p:nvSpPr>
        <p:spPr>
          <a:xfrm>
            <a:off x="3345196" y="5440466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			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C7A06A-D7D9-4513-B6D2-FBD0180BBFC0}"/>
              </a:ext>
            </a:extLst>
          </p:cNvPr>
          <p:cNvSpPr txBox="1"/>
          <p:nvPr/>
        </p:nvSpPr>
        <p:spPr>
          <a:xfrm>
            <a:off x="3045114" y="54820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23F0C41-8A28-4286-A2F9-49854C579845}"/>
              </a:ext>
            </a:extLst>
          </p:cNvPr>
          <p:cNvSpPr/>
          <p:nvPr/>
        </p:nvSpPr>
        <p:spPr>
          <a:xfrm>
            <a:off x="3345196" y="5870796"/>
            <a:ext cx="2557181" cy="429492"/>
          </a:xfrm>
          <a:custGeom>
            <a:avLst/>
            <a:gdLst>
              <a:gd name="connsiteX0" fmla="*/ 0 w 2798618"/>
              <a:gd name="connsiteY0" fmla="*/ 0 h 332509"/>
              <a:gd name="connsiteX1" fmla="*/ 0 w 2798618"/>
              <a:gd name="connsiteY1" fmla="*/ 332509 h 332509"/>
              <a:gd name="connsiteX2" fmla="*/ 2798618 w 2798618"/>
              <a:gd name="connsiteY2" fmla="*/ 332509 h 332509"/>
              <a:gd name="connsiteX3" fmla="*/ 2798618 w 2798618"/>
              <a:gd name="connsiteY3" fmla="*/ 318655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8" h="332509">
                <a:moveTo>
                  <a:pt x="0" y="0"/>
                </a:moveTo>
                <a:lnTo>
                  <a:pt x="0" y="332509"/>
                </a:lnTo>
                <a:lnTo>
                  <a:pt x="2798618" y="332509"/>
                </a:lnTo>
                <a:lnTo>
                  <a:pt x="2798618" y="318655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0			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A63B29-A4E0-46D8-8100-6F5D32EEC553}"/>
              </a:ext>
            </a:extLst>
          </p:cNvPr>
          <p:cNvCxnSpPr/>
          <p:nvPr/>
        </p:nvCxnSpPr>
        <p:spPr>
          <a:xfrm flipV="1">
            <a:off x="6220691" y="2961750"/>
            <a:ext cx="0" cy="3256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3E61F3-CA1F-4E91-8138-00EF815755FF}"/>
                  </a:ext>
                </a:extLst>
              </p:cNvPr>
              <p:cNvSpPr txBox="1"/>
              <p:nvPr/>
            </p:nvSpPr>
            <p:spPr>
              <a:xfrm>
                <a:off x="6705600" y="3061855"/>
                <a:ext cx="2651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154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10011010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F3E61F3-CA1F-4E91-8138-00EF81575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061855"/>
                <a:ext cx="265111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5">
            <a:extLst>
              <a:ext uri="{FF2B5EF4-FFF2-40B4-BE49-F238E27FC236}">
                <a16:creationId xmlns:a16="http://schemas.microsoft.com/office/drawing/2014/main" id="{3EA111A8-4DC2-CA42-EB9A-2931A859E240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  <p:bldP spid="12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77E3B9-2DA7-4D13-98BC-64ED646DCE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binary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77E3B9-2DA7-4D13-98BC-64ED646DC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828D-61BA-48C5-827C-20BF8117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DC0FD-5DD0-4250-8EF1-166242B3A33F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44B0F-F5CA-48B8-A867-ED537C9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8418" y="2084832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u="sng" dirty="0"/>
              <a:t>Integer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81684" y="2084832"/>
            <a:ext cx="90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Fraction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16074" y="2454164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-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81684" y="2454164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.625</a:t>
            </a:r>
          </a:p>
          <a:p>
            <a:pPr algn="r"/>
            <a:r>
              <a:rPr lang="en-US" dirty="0"/>
              <a:t>x2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66380" y="31236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81684" y="3123605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.250</a:t>
            </a:r>
          </a:p>
          <a:p>
            <a:pPr algn="r"/>
            <a:r>
              <a:rPr lang="en-US" dirty="0"/>
              <a:t>x2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66380" y="37930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81684" y="3793046"/>
            <a:ext cx="615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.500</a:t>
            </a:r>
          </a:p>
          <a:p>
            <a:pPr algn="r"/>
            <a:r>
              <a:rPr lang="en-US" dirty="0"/>
              <a:t>x2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66380" y="44624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81685" y="4462434"/>
            <a:ext cx="6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.000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548418" y="3100495"/>
            <a:ext cx="2756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548418" y="3786037"/>
            <a:ext cx="2756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548418" y="4462434"/>
            <a:ext cx="27568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78270" y="3123605"/>
            <a:ext cx="0" cy="15712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547212" y="2988860"/>
                <a:ext cx="2362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0.625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0.101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212" y="2988860"/>
                <a:ext cx="23625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5">
            <a:extLst>
              <a:ext uri="{FF2B5EF4-FFF2-40B4-BE49-F238E27FC236}">
                <a16:creationId xmlns:a16="http://schemas.microsoft.com/office/drawing/2014/main" id="{77AA3E9C-450F-986F-FAFC-A4FED7793479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72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these two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binary –</a:t>
                </a:r>
              </a:p>
              <a:p>
                <a:pPr lvl="1"/>
                <a:r>
                  <a:rPr lang="en-US" dirty="0"/>
                  <a:t>Divide the number into integer and fraction part,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Convert them individually to binary</a:t>
                </a:r>
              </a:p>
              <a:p>
                <a:pPr lvl="1"/>
                <a:r>
                  <a:rPr lang="en-US" dirty="0"/>
                  <a:t>Join them up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10011010.101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6AA6116-2225-DB0E-DB55-2D54B7759D57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6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98DB-ADD1-96AE-F956-8854B49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way for octal and hexadecimal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A6FD3-DD43-5EB8-17D2-10FABF34B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integers, divide by the base of the target number system</a:t>
                </a:r>
              </a:p>
              <a:p>
                <a:r>
                  <a:rPr lang="en-US" dirty="0"/>
                  <a:t>For fractions, multiply by the base</a:t>
                </a:r>
              </a:p>
              <a:p>
                <a:r>
                  <a:rPr lang="en-US" dirty="0"/>
                  <a:t>Try: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octal and hexadecimal</a:t>
                </a:r>
              </a:p>
              <a:p>
                <a:endParaRPr lang="en-US" dirty="0"/>
              </a:p>
              <a:p>
                <a:r>
                  <a:rPr lang="en-US" dirty="0"/>
                  <a:t>IMPORTANT: When you convert to hexadecimal, convert the two-digit remainders/integer parts into hexadecimal.</a:t>
                </a:r>
              </a:p>
              <a:p>
                <a:pPr lvl="1"/>
                <a:r>
                  <a:rPr lang="en-US" dirty="0"/>
                  <a:t>10 – A, 11 – B, 12 – C, 13 – D, 14 – E, 15 – 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A6FD3-DD43-5EB8-17D2-10FABF34B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B0E4-2FB7-1934-6C2D-488AE9F8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B22D-5BB6-F8F1-E162-C10189D4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C4E933B-BB9E-F6FD-D76F-FFB332D8A414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action: Binary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each bit with the place value of its place value, and sum the results</a:t>
            </a:r>
          </a:p>
          <a:p>
            <a:r>
              <a:rPr lang="en-US" dirty="0"/>
              <a:t>Place values 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090870"/>
                  </p:ext>
                </p:extLst>
              </p:nvPr>
            </p:nvGraphicFramePr>
            <p:xfrm>
              <a:off x="1160061" y="3435569"/>
              <a:ext cx="5979778" cy="5495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35644597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3518380454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436099226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920415476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0090870"/>
                  </p:ext>
                </p:extLst>
              </p:nvPr>
            </p:nvGraphicFramePr>
            <p:xfrm>
              <a:off x="1160061" y="3435569"/>
              <a:ext cx="5979778" cy="5495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35644597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3518380454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436099226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920415476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14" t="-1099" r="-602857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99" r="-498582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429" t="-1099" r="-40214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1429" t="-1099" r="-30214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1429" t="-1099" r="-20214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97872" t="-1099" r="-100709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143" t="-1099" r="-1429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Oval 5"/>
          <p:cNvSpPr/>
          <p:nvPr/>
        </p:nvSpPr>
        <p:spPr>
          <a:xfrm>
            <a:off x="7249507" y="3835018"/>
            <a:ext cx="81887" cy="818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</p:spPr>
        <p:txBody>
          <a:bodyPr/>
          <a:lstStyle/>
          <a:p>
            <a:fld id="{EBAD67A4-2714-4D44-AA98-0B8AC4D5B92C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37334" y="6470704"/>
            <a:ext cx="973666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673738"/>
                  </p:ext>
                </p:extLst>
              </p:nvPr>
            </p:nvGraphicFramePr>
            <p:xfrm>
              <a:off x="7441062" y="3435569"/>
              <a:ext cx="3417016" cy="5495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356445978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673738"/>
                  </p:ext>
                </p:extLst>
              </p:nvPr>
            </p:nvGraphicFramePr>
            <p:xfrm>
              <a:off x="7441062" y="3435569"/>
              <a:ext cx="3417016" cy="549577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356445978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9" t="-1099" r="-300000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1429" t="-1099" r="-202143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99" r="-100709" b="-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143" t="-1099" r="-1429" b="-2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bject 5">
            <a:extLst>
              <a:ext uri="{FF2B5EF4-FFF2-40B4-BE49-F238E27FC236}">
                <a16:creationId xmlns:a16="http://schemas.microsoft.com/office/drawing/2014/main" id="{8094DD0A-710D-35C2-1974-E4AB81E01BC4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1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1F3E1F3-8798-E608-1370-648CFBFFC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Decimal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BAE01F5-4975-E9AC-0F9F-053CDDCE8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Multiply each bit by 2</a:t>
            </a:r>
            <a:r>
              <a:rPr lang="en-US" altLang="en-US" sz="2900" i="1" baseline="30000"/>
              <a:t>n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“weight” of the bit</a:t>
            </a:r>
          </a:p>
          <a:p>
            <a:pPr lvl="1"/>
            <a:r>
              <a:rPr lang="en-US" altLang="en-US"/>
              <a:t>The weight is the position of the bit, starting from 0 on the right</a:t>
            </a:r>
          </a:p>
          <a:p>
            <a:pPr lvl="1"/>
            <a:r>
              <a:rPr lang="en-US" altLang="en-US"/>
              <a:t>Add the results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76B9B83-C3A1-5BD1-4B2D-D9349189A79A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926ED-EE2B-46A6-9190-4C92E4E365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10011010.101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decimal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926ED-EE2B-46A6-9190-4C92E4E36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09" r="-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9D963-FBA3-4E63-96CB-E9002D1375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3586322"/>
                <a:ext cx="9720071" cy="27230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=128+16+8+2+0.5+0.125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154.625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9D963-FBA3-4E63-96CB-E9002D1375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3586322"/>
                <a:ext cx="9720071" cy="2723038"/>
              </a:xfrm>
              <a:blipFill>
                <a:blip r:embed="rId3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0344-1597-49D5-B430-27FAF523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7C14-DB6C-4D9E-B4F4-8194C3EB1546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11DF5-18EE-4C85-9FA9-F083B316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D2432B6-721B-4FBC-35A5-A4F412E5D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323003"/>
                  </p:ext>
                </p:extLst>
              </p:nvPr>
            </p:nvGraphicFramePr>
            <p:xfrm>
              <a:off x="1024128" y="2286000"/>
              <a:ext cx="6385600" cy="109915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98200">
                      <a:extLst>
                        <a:ext uri="{9D8B030D-6E8A-4147-A177-3AD203B41FA5}">
                          <a16:colId xmlns:a16="http://schemas.microsoft.com/office/drawing/2014/main" val="233805940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135644597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3518380454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2436099226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920415476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88276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D2432B6-721B-4FBC-35A5-A4F412E5DF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323003"/>
                  </p:ext>
                </p:extLst>
              </p:nvPr>
            </p:nvGraphicFramePr>
            <p:xfrm>
              <a:off x="1024128" y="2286000"/>
              <a:ext cx="6385600" cy="109915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798200">
                      <a:extLst>
                        <a:ext uri="{9D8B030D-6E8A-4147-A177-3AD203B41FA5}">
                          <a16:colId xmlns:a16="http://schemas.microsoft.com/office/drawing/2014/main" val="233805940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1356445978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3518380454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2436099226"/>
                        </a:ext>
                      </a:extLst>
                    </a:gridCol>
                    <a:gridCol w="798200">
                      <a:extLst>
                        <a:ext uri="{9D8B030D-6E8A-4147-A177-3AD203B41FA5}">
                          <a16:colId xmlns:a16="http://schemas.microsoft.com/office/drawing/2014/main" val="920415476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27" t="-2198" r="-7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527" t="-2198" r="-6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527" t="-2198" r="-5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527" t="-2198" r="-4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1527" t="-2198" r="-3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527" t="-2198" r="-2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527" t="-2198" r="-101527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527" t="-2198" r="-1527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527" t="-103333" r="-7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1527" t="-103333" r="-6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527" t="-103333" r="-5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527" t="-103333" r="-4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1527" t="-103333" r="-3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527" t="-103333" r="-2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527" t="-103333" r="-101527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527" t="-103333" r="-1527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88276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B7988F05-2C44-66F0-ADBF-C83ADCD62769}"/>
              </a:ext>
            </a:extLst>
          </p:cNvPr>
          <p:cNvSpPr/>
          <p:nvPr/>
        </p:nvSpPr>
        <p:spPr>
          <a:xfrm>
            <a:off x="7519395" y="2685449"/>
            <a:ext cx="81887" cy="818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EAB99CE-A7CB-7687-5A42-1201D8522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031608"/>
                  </p:ext>
                </p:extLst>
              </p:nvPr>
            </p:nvGraphicFramePr>
            <p:xfrm>
              <a:off x="7710950" y="2286000"/>
              <a:ext cx="2562762" cy="109915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  <a:tr h="54957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3071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EAB99CE-A7CB-7687-5A42-1201D85226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031608"/>
                  </p:ext>
                </p:extLst>
              </p:nvPr>
            </p:nvGraphicFramePr>
            <p:xfrm>
              <a:off x="7710950" y="2286000"/>
              <a:ext cx="2562762" cy="109915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854254">
                      <a:extLst>
                        <a:ext uri="{9D8B030D-6E8A-4147-A177-3AD203B41FA5}">
                          <a16:colId xmlns:a16="http://schemas.microsoft.com/office/drawing/2014/main" val="3838760518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1405199511"/>
                        </a:ext>
                      </a:extLst>
                    </a:gridCol>
                    <a:gridCol w="854254">
                      <a:extLst>
                        <a:ext uri="{9D8B030D-6E8A-4147-A177-3AD203B41FA5}">
                          <a16:colId xmlns:a16="http://schemas.microsoft.com/office/drawing/2014/main" val="2240059690"/>
                        </a:ext>
                      </a:extLst>
                    </a:gridCol>
                  </a:tblGrid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9" t="-2198" r="-200709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429" t="-2198" r="-102143" b="-10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2198" r="-1418" b="-1010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385472"/>
                      </a:ext>
                    </a:extLst>
                  </a:tr>
                  <a:tr h="5495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09" t="-103333" r="-200709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429" t="-103333" r="-10214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3333" r="-1418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0711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object 5">
            <a:extLst>
              <a:ext uri="{FF2B5EF4-FFF2-40B4-BE49-F238E27FC236}">
                <a16:creationId xmlns:a16="http://schemas.microsoft.com/office/drawing/2014/main" id="{324C359F-EEFA-0423-792F-7C8BB9C9DED6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294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98DB-ADD1-96AE-F956-8854B49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way for octal and hexadecimal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A6FD3-DD43-5EB8-17D2-10FABF34B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 the digits with powers of the source base</a:t>
                </a:r>
              </a:p>
              <a:p>
                <a:r>
                  <a:rPr lang="en-US" dirty="0"/>
                  <a:t>Try: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253.17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to decimal</a:t>
                </a:r>
              </a:p>
              <a:p>
                <a:r>
                  <a:rPr lang="en-US" dirty="0"/>
                  <a:t>Try: 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6.4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dirty="0"/>
                  <a:t> to decimal</a:t>
                </a:r>
              </a:p>
              <a:p>
                <a:endParaRPr lang="en-US" dirty="0"/>
              </a:p>
              <a:p>
                <a:r>
                  <a:rPr lang="en-US" dirty="0"/>
                  <a:t>IMPORTANT: When you convert from hexadecimal, convert the letter digits into decimal before multiplying.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A6FD3-DD43-5EB8-17D2-10FABF34B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3B0E4-2FB7-1934-6C2D-488AE9F8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B22D-5BB6-F8F1-E162-C10189D4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E0C7AD6-582F-3853-B753-51CC730C3154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31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F14CB2-0B56-B802-00FB-4E767773B7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Octal/Hexadecimal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F14CB2-0B56-B802-00FB-4E767773B7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842" b="-10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48E88-FB7C-288F-DA65-5D3869A2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984D-8B91-F65C-6F35-ED84DB9D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436E-909F-7643-E7AD-8F764B01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A50C7A5-52C2-5A7F-3D71-359528891AAC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58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1414E4E-A7E3-A100-E8FA-1939D4C79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Octal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D59C671-646F-9303-AA90-0898B6DEB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Group bits in threes, starting on right</a:t>
            </a:r>
          </a:p>
          <a:p>
            <a:pPr lvl="1"/>
            <a:r>
              <a:rPr lang="en-US" altLang="en-US"/>
              <a:t>Convert to octal digits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095834B-369F-C3A4-B73B-2E6CA186960C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0F9E-90AF-88D9-24A0-20C6C506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2BEF-8AB5-3132-5723-802F040D7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of writing numbers</a:t>
            </a:r>
          </a:p>
          <a:p>
            <a:r>
              <a:rPr lang="en-US" dirty="0"/>
              <a:t>Numbers comprise of digits, and the number of available digits define a number system</a:t>
            </a:r>
          </a:p>
          <a:p>
            <a:pPr lvl="1"/>
            <a:r>
              <a:rPr lang="en-US" dirty="0"/>
              <a:t>Base of a number system – number of available digits</a:t>
            </a:r>
          </a:p>
          <a:p>
            <a:r>
              <a:rPr lang="en-US" dirty="0"/>
              <a:t>We use decimal number system, containing 10 digits (0 to 9)</a:t>
            </a:r>
          </a:p>
          <a:p>
            <a:r>
              <a:rPr lang="en-US" dirty="0"/>
              <a:t>Computer uses binary number system, containing only 2 digits (0 and 1 – known as </a:t>
            </a:r>
            <a:r>
              <a:rPr lang="en-US" b="1" dirty="0"/>
              <a:t>bi</a:t>
            </a:r>
            <a:r>
              <a:rPr lang="en-US" dirty="0"/>
              <a:t>nary digi</a:t>
            </a:r>
            <a:r>
              <a:rPr lang="en-US" b="1" dirty="0"/>
              <a:t>ts</a:t>
            </a:r>
            <a:r>
              <a:rPr lang="en-US" dirty="0"/>
              <a:t> or bits)</a:t>
            </a:r>
          </a:p>
          <a:p>
            <a:r>
              <a:rPr lang="en-US" dirty="0"/>
              <a:t>Two more frequently used number systems – octal (base 8), hexadecimal (base 16, A-F after 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5BA2-D658-C72C-F316-2FB083B6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CB14B-306E-79A0-E666-4BEC0E8C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90A6CE7-91C9-1131-2C87-33F0F333B68C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189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DE707A-72BE-34E7-8CC1-757D036F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B0762C5-2A5E-3FD4-ADF1-4CC71DEB5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Group the bits into groups of 3, and convert each group into an octal digit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10110101.1111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010   110   101   .   111   100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B0762C5-2A5E-3FD4-ADF1-4CC71DEB5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921E-22AA-AE36-322C-9E40C38E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0984-6716-E530-B74A-83200633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1B195-E0C3-497E-8E1C-10455C0A1206}"/>
              </a:ext>
            </a:extLst>
          </p:cNvPr>
          <p:cNvCxnSpPr>
            <a:cxnSpLocks/>
          </p:cNvCxnSpPr>
          <p:nvPr/>
        </p:nvCxnSpPr>
        <p:spPr>
          <a:xfrm>
            <a:off x="3228975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ECD9D3-A654-22FA-7D08-A1C48307A6F3}"/>
                  </a:ext>
                </a:extLst>
              </p:cNvPr>
              <p:cNvSpPr txBox="1"/>
              <p:nvPr/>
            </p:nvSpPr>
            <p:spPr>
              <a:xfrm>
                <a:off x="3310215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ECD9D3-A654-22FA-7D08-A1C48307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215" y="4511992"/>
                <a:ext cx="5661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61839-9334-2A74-41E8-50B116685D86}"/>
              </a:ext>
            </a:extLst>
          </p:cNvPr>
          <p:cNvCxnSpPr>
            <a:cxnSpLocks/>
          </p:cNvCxnSpPr>
          <p:nvPr/>
        </p:nvCxnSpPr>
        <p:spPr>
          <a:xfrm>
            <a:off x="4291012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91D014-2C0B-10BB-95D4-6C941F896C90}"/>
                  </a:ext>
                </a:extLst>
              </p:cNvPr>
              <p:cNvSpPr txBox="1"/>
              <p:nvPr/>
            </p:nvSpPr>
            <p:spPr>
              <a:xfrm>
                <a:off x="4372252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91D014-2C0B-10BB-95D4-6C941F896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52" y="4511992"/>
                <a:ext cx="56618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02FE73-B318-F119-48C7-459A651091F3}"/>
              </a:ext>
            </a:extLst>
          </p:cNvPr>
          <p:cNvCxnSpPr>
            <a:cxnSpLocks/>
          </p:cNvCxnSpPr>
          <p:nvPr/>
        </p:nvCxnSpPr>
        <p:spPr>
          <a:xfrm>
            <a:off x="5348286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C2D44E-D438-FAE2-D708-7CB65FCFE225}"/>
                  </a:ext>
                </a:extLst>
              </p:cNvPr>
              <p:cNvSpPr txBox="1"/>
              <p:nvPr/>
            </p:nvSpPr>
            <p:spPr>
              <a:xfrm>
                <a:off x="5429526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9C2D44E-D438-FAE2-D708-7CB65FCFE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526" y="4511992"/>
                <a:ext cx="5661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5C4BBD-07C3-2DF0-6E71-673E65D61986}"/>
              </a:ext>
            </a:extLst>
          </p:cNvPr>
          <p:cNvCxnSpPr>
            <a:cxnSpLocks/>
          </p:cNvCxnSpPr>
          <p:nvPr/>
        </p:nvCxnSpPr>
        <p:spPr>
          <a:xfrm>
            <a:off x="6772272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CBDCB5-E947-5D3D-DDB2-698E41DE422B}"/>
                  </a:ext>
                </a:extLst>
              </p:cNvPr>
              <p:cNvSpPr txBox="1"/>
              <p:nvPr/>
            </p:nvSpPr>
            <p:spPr>
              <a:xfrm>
                <a:off x="6853512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CBDCB5-E947-5D3D-DDB2-698E41DE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512" y="4511992"/>
                <a:ext cx="56618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8497DE-37FD-DA14-A21C-A1644B0F3431}"/>
              </a:ext>
            </a:extLst>
          </p:cNvPr>
          <p:cNvCxnSpPr>
            <a:cxnSpLocks/>
          </p:cNvCxnSpPr>
          <p:nvPr/>
        </p:nvCxnSpPr>
        <p:spPr>
          <a:xfrm>
            <a:off x="7831925" y="4572000"/>
            <a:ext cx="7286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7301B3-FD68-D386-72F1-819682E1886C}"/>
                  </a:ext>
                </a:extLst>
              </p:cNvPr>
              <p:cNvSpPr txBox="1"/>
              <p:nvPr/>
            </p:nvSpPr>
            <p:spPr>
              <a:xfrm>
                <a:off x="7913165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7301B3-FD68-D386-72F1-819682E18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165" y="4511992"/>
                <a:ext cx="56618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70D88994-ADF4-7D2A-F04F-4BDDE5816AD5}"/>
              </a:ext>
            </a:extLst>
          </p:cNvPr>
          <p:cNvSpPr/>
          <p:nvPr/>
        </p:nvSpPr>
        <p:spPr>
          <a:xfrm>
            <a:off x="3957638" y="3104907"/>
            <a:ext cx="2143656" cy="871001"/>
          </a:xfrm>
          <a:prstGeom prst="wedgeEllipseCallout">
            <a:avLst>
              <a:gd name="adj1" fmla="val 37153"/>
              <a:gd name="adj2" fmla="val 57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Grouped from the right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51CC19FE-74EA-E419-CC86-16BBCCC61F23}"/>
              </a:ext>
            </a:extLst>
          </p:cNvPr>
          <p:cNvSpPr/>
          <p:nvPr/>
        </p:nvSpPr>
        <p:spPr>
          <a:xfrm>
            <a:off x="6440464" y="3104907"/>
            <a:ext cx="2143656" cy="871001"/>
          </a:xfrm>
          <a:prstGeom prst="wedgeEllipseCallout">
            <a:avLst>
              <a:gd name="adj1" fmla="val -28164"/>
              <a:gd name="adj2" fmla="val 65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Grouped from the left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96AD8ABD-E3CF-DA0D-0A20-1D33CB6AC733}"/>
              </a:ext>
            </a:extLst>
          </p:cNvPr>
          <p:cNvSpPr/>
          <p:nvPr/>
        </p:nvSpPr>
        <p:spPr>
          <a:xfrm>
            <a:off x="1209423" y="3351202"/>
            <a:ext cx="2143656" cy="871001"/>
          </a:xfrm>
          <a:prstGeom prst="wedgeEllipseCallout">
            <a:avLst>
              <a:gd name="adj1" fmla="val 37153"/>
              <a:gd name="adj2" fmla="val 575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 by 0 for grouping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D4B268E3-6573-123D-24E5-83D43ABC838B}"/>
              </a:ext>
            </a:extLst>
          </p:cNvPr>
          <p:cNvSpPr/>
          <p:nvPr/>
        </p:nvSpPr>
        <p:spPr>
          <a:xfrm>
            <a:off x="8693678" y="3429000"/>
            <a:ext cx="2143656" cy="871001"/>
          </a:xfrm>
          <a:prstGeom prst="wedgeEllipseCallout">
            <a:avLst>
              <a:gd name="adj1" fmla="val -50826"/>
              <a:gd name="adj2" fmla="val 49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Padding by 0 for grouping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0C8848-EA8B-3441-1874-3740DEF990AB}"/>
                  </a:ext>
                </a:extLst>
              </p:cNvPr>
              <p:cNvSpPr txBox="1"/>
              <p:nvPr/>
            </p:nvSpPr>
            <p:spPr>
              <a:xfrm>
                <a:off x="3705169" y="5360115"/>
                <a:ext cx="435798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10110101.1111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265.74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0C8848-EA8B-3441-1874-3740DEF99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169" y="5360115"/>
                <a:ext cx="435798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465E9C31-1B09-A00B-9FCA-A1465A2473ED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59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8" grpId="0"/>
      <p:bldP spid="20" grpId="0"/>
      <p:bldP spid="21" grpId="0" animBg="1"/>
      <p:bldP spid="22" grpId="0" animBg="1"/>
      <p:bldP spid="23" grpId="0" animBg="1"/>
      <p:bldP spid="2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7C795BF-FC3B-0D64-B6F6-3ACAE9DFA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to Hexadecimal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26B130E-00E5-249E-A74D-4E811830F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Group bits in fours, starting on right</a:t>
            </a:r>
          </a:p>
          <a:p>
            <a:pPr lvl="1"/>
            <a:r>
              <a:rPr lang="en-US" altLang="en-US"/>
              <a:t>Convert to hexadecimal digits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E77B625-0400-C74B-9262-15D4F46098E5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DE707A-72BE-34E7-8CC1-757D036F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B0762C5-2A5E-3FD4-ADF1-4CC71DEB5C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Group the bits into groups of 4, and convert each group into a hexadecimal digit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1010110101.11011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0010   1011   0101   .   1101   1000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B0762C5-2A5E-3FD4-ADF1-4CC71DEB5C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921E-22AA-AE36-322C-9E40C38E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40984-6716-E530-B74A-83200633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1B195-E0C3-497E-8E1C-10455C0A1206}"/>
              </a:ext>
            </a:extLst>
          </p:cNvPr>
          <p:cNvCxnSpPr>
            <a:cxnSpLocks/>
          </p:cNvCxnSpPr>
          <p:nvPr/>
        </p:nvCxnSpPr>
        <p:spPr>
          <a:xfrm>
            <a:off x="2609850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ECD9D3-A654-22FA-7D08-A1C48307A6F3}"/>
                  </a:ext>
                </a:extLst>
              </p:cNvPr>
              <p:cNvSpPr txBox="1"/>
              <p:nvPr/>
            </p:nvSpPr>
            <p:spPr>
              <a:xfrm>
                <a:off x="2783165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ECD9D3-A654-22FA-7D08-A1C48307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65" y="4511992"/>
                <a:ext cx="5661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0C8848-EA8B-3441-1874-3740DEF990AB}"/>
                  </a:ext>
                </a:extLst>
              </p:cNvPr>
              <p:cNvSpPr txBox="1"/>
              <p:nvPr/>
            </p:nvSpPr>
            <p:spPr>
              <a:xfrm>
                <a:off x="3459283" y="5360115"/>
                <a:ext cx="501252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1010110101.11011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5.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0C8848-EA8B-3441-1874-3740DEF99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3" y="5360115"/>
                <a:ext cx="501252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FAB7AD-B3AD-9087-A220-AB6CAEEE68C9}"/>
              </a:ext>
            </a:extLst>
          </p:cNvPr>
          <p:cNvCxnSpPr>
            <a:cxnSpLocks/>
          </p:cNvCxnSpPr>
          <p:nvPr/>
        </p:nvCxnSpPr>
        <p:spPr>
          <a:xfrm>
            <a:off x="3924300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EE3BF5-D098-1235-C47E-DAF9B9E6539D}"/>
                  </a:ext>
                </a:extLst>
              </p:cNvPr>
              <p:cNvSpPr txBox="1"/>
              <p:nvPr/>
            </p:nvSpPr>
            <p:spPr>
              <a:xfrm>
                <a:off x="4097615" y="4511992"/>
                <a:ext cx="6266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EE3BF5-D098-1235-C47E-DAF9B9E65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615" y="4511992"/>
                <a:ext cx="62664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E07135-F43E-C378-A58B-731937E601FE}"/>
              </a:ext>
            </a:extLst>
          </p:cNvPr>
          <p:cNvCxnSpPr>
            <a:cxnSpLocks/>
          </p:cNvCxnSpPr>
          <p:nvPr/>
        </p:nvCxnSpPr>
        <p:spPr>
          <a:xfrm>
            <a:off x="5226050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9C3328-A82D-B7F6-AE7F-4D94F9E50B3E}"/>
                  </a:ext>
                </a:extLst>
              </p:cNvPr>
              <p:cNvSpPr txBox="1"/>
              <p:nvPr/>
            </p:nvSpPr>
            <p:spPr>
              <a:xfrm>
                <a:off x="5399365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9C3328-A82D-B7F6-AE7F-4D94F9E50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65" y="4511992"/>
                <a:ext cx="56618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85A733-4504-551F-F327-221DD4FF373D}"/>
              </a:ext>
            </a:extLst>
          </p:cNvPr>
          <p:cNvCxnSpPr>
            <a:cxnSpLocks/>
          </p:cNvCxnSpPr>
          <p:nvPr/>
        </p:nvCxnSpPr>
        <p:spPr>
          <a:xfrm>
            <a:off x="6915150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B06A6B-FD1C-800B-BDC5-E95D31E02531}"/>
                  </a:ext>
                </a:extLst>
              </p:cNvPr>
              <p:cNvSpPr txBox="1"/>
              <p:nvPr/>
            </p:nvSpPr>
            <p:spPr>
              <a:xfrm>
                <a:off x="7088465" y="4511992"/>
                <a:ext cx="6438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6B06A6B-FD1C-800B-BDC5-E95D31E02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65" y="4511992"/>
                <a:ext cx="64383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CB4846-D0A0-B153-4786-C51673106B85}"/>
              </a:ext>
            </a:extLst>
          </p:cNvPr>
          <p:cNvCxnSpPr>
            <a:cxnSpLocks/>
          </p:cNvCxnSpPr>
          <p:nvPr/>
        </p:nvCxnSpPr>
        <p:spPr>
          <a:xfrm>
            <a:off x="8225673" y="4572000"/>
            <a:ext cx="946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0545E2-6B6E-6C20-7830-945830B4E0E1}"/>
                  </a:ext>
                </a:extLst>
              </p:cNvPr>
              <p:cNvSpPr txBox="1"/>
              <p:nvPr/>
            </p:nvSpPr>
            <p:spPr>
              <a:xfrm>
                <a:off x="8398988" y="4511992"/>
                <a:ext cx="5661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0545E2-6B6E-6C20-7830-945830B4E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988" y="4511992"/>
                <a:ext cx="56618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854069D4-450E-96C8-6F3A-802DA2233155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01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12" grpId="0"/>
      <p:bldP spid="27" grpId="0"/>
      <p:bldP spid="29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059D8E1-4210-8FC4-26D7-E1B32C764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Octal to Binary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294CA39-62C1-5E4B-1A6D-0C2496C35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Convert each octal digit to a 3-bit equivalent binary representation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5F15CB2-1A6B-9391-11C1-C020ACFF89FE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5B5205D-9F42-9D75-499B-3882AC1DF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Hexadecimal to Binary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99FEDD3-DD54-C3B5-A5B2-E8CCAB118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Convert each hexadecimal digit to a 4-bit equivalent binary representation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B8DADB1-BC2C-7B6D-A816-A7E02E19B418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3589-1678-4B46-873D-98E4B15C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Octal/hexadecimal to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7D7C6-D730-A512-B019-6CA9F613F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every digit into binary numbers</a:t>
                </a:r>
              </a:p>
              <a:p>
                <a:pPr lvl="1"/>
                <a:r>
                  <a:rPr lang="en-US" dirty="0"/>
                  <a:t>For octal, convert to 3 bit binary numbers</a:t>
                </a:r>
              </a:p>
              <a:p>
                <a:pPr lvl="1"/>
                <a:r>
                  <a:rPr lang="en-US" dirty="0"/>
                  <a:t>For hexadecimal, convert to 4 bit binary numbers</a:t>
                </a:r>
              </a:p>
              <a:p>
                <a:r>
                  <a:rPr lang="en-US" dirty="0"/>
                  <a:t>Exact opposite process of binary to octal/hexadecimal!</a:t>
                </a:r>
              </a:p>
              <a:p>
                <a:endParaRPr lang="en-US" dirty="0"/>
              </a:p>
              <a:p>
                <a:r>
                  <a:rPr lang="en-US" dirty="0"/>
                  <a:t>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261.34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7D7C6-D730-A512-B019-6CA9F613F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65999-985A-3E49-505A-FCD278E2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DD40-11F8-EAE1-130F-2A2D6CAE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74934BB6-031D-4F7A-0B32-930EE9AB5E93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14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550D79A3-77EE-FFDC-CEAE-570139BD4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...</a:t>
            </a:r>
          </a:p>
        </p:txBody>
      </p:sp>
      <p:graphicFrame>
        <p:nvGraphicFramePr>
          <p:cNvPr id="169058" name="Group 98">
            <a:extLst>
              <a:ext uri="{FF2B5EF4-FFF2-40B4-BE49-F238E27FC236}">
                <a16:creationId xmlns:a16="http://schemas.microsoft.com/office/drawing/2014/main" id="{C9EF47E4-7E0C-E657-FD03-67BE72A4E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308520"/>
              </p:ext>
            </p:extLst>
          </p:nvPr>
        </p:nvGraphicFramePr>
        <p:xfrm>
          <a:off x="2455164" y="2723776"/>
          <a:ext cx="6731317" cy="3175000"/>
        </p:xfrm>
        <a:graphic>
          <a:graphicData uri="http://schemas.openxmlformats.org/drawingml/2006/table">
            <a:tbl>
              <a:tblPr/>
              <a:tblGrid>
                <a:gridCol w="1473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17714DC3-C60A-E363-33E3-1F2496F41733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2E37716-006A-8F5D-8480-0863DFAB5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…</a:t>
            </a:r>
          </a:p>
        </p:txBody>
      </p:sp>
      <p:graphicFrame>
        <p:nvGraphicFramePr>
          <p:cNvPr id="170027" name="Group 43">
            <a:extLst>
              <a:ext uri="{FF2B5EF4-FFF2-40B4-BE49-F238E27FC236}">
                <a16:creationId xmlns:a16="http://schemas.microsoft.com/office/drawing/2014/main" id="{B8311629-0353-4919-9658-590ECC647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6575"/>
              </p:ext>
            </p:extLst>
          </p:nvPr>
        </p:nvGraphicFramePr>
        <p:xfrm>
          <a:off x="2667000" y="2779751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11" name="AutoShape 47">
            <a:extLst>
              <a:ext uri="{FF2B5EF4-FFF2-40B4-BE49-F238E27FC236}">
                <a16:creationId xmlns:a16="http://schemas.microsoft.com/office/drawing/2014/main" id="{AE6E1192-E3EA-ED44-6F9D-5CC1BBDD3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473284"/>
            <a:ext cx="6858000" cy="30646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Answer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CCD5DAC-4E37-B4C3-D5A1-5F9FAA114056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7B18483-B314-E470-DEB0-EC075538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...</a:t>
            </a:r>
          </a:p>
        </p:txBody>
      </p:sp>
      <p:graphicFrame>
        <p:nvGraphicFramePr>
          <p:cNvPr id="186406" name="Group 38">
            <a:extLst>
              <a:ext uri="{FF2B5EF4-FFF2-40B4-BE49-F238E27FC236}">
                <a16:creationId xmlns:a16="http://schemas.microsoft.com/office/drawing/2014/main" id="{CE83DD83-9DA6-D203-F9F5-D0244B7B4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12735"/>
              </p:ext>
            </p:extLst>
          </p:nvPr>
        </p:nvGraphicFramePr>
        <p:xfrm>
          <a:off x="2019300" y="2487705"/>
          <a:ext cx="8153400" cy="3175000"/>
        </p:xfrm>
        <a:graphic>
          <a:graphicData uri="http://schemas.openxmlformats.org/drawingml/2006/table">
            <a:tbl>
              <a:tblPr/>
              <a:tblGrid>
                <a:gridCol w="19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101.1101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4141FF02-95ED-26C2-F300-491EDE1E1F22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30AA2ED-6790-D71E-6FB0-0822EAE2C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– Convert …</a:t>
            </a:r>
          </a:p>
        </p:txBody>
      </p:sp>
      <p:graphicFrame>
        <p:nvGraphicFramePr>
          <p:cNvPr id="187439" name="Group 47">
            <a:extLst>
              <a:ext uri="{FF2B5EF4-FFF2-40B4-BE49-F238E27FC236}">
                <a16:creationId xmlns:a16="http://schemas.microsoft.com/office/drawing/2014/main" id="{C06994AC-A21D-EEC1-F5F3-ED5922713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23547"/>
              </p:ext>
            </p:extLst>
          </p:nvPr>
        </p:nvGraphicFramePr>
        <p:xfrm>
          <a:off x="2106706" y="2568388"/>
          <a:ext cx="8153400" cy="3175000"/>
        </p:xfrm>
        <a:graphic>
          <a:graphicData uri="http://schemas.openxmlformats.org/drawingml/2006/table">
            <a:tbl>
              <a:tblPr/>
              <a:tblGrid>
                <a:gridCol w="19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Hexa-</a:t>
                      </a:r>
                      <a:b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29.8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11101.110011…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35.63…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1D.CC…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101.1101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5.D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3.109375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11.000111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12.5078125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1100.10000010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14.404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571" name="AutoShape 51">
            <a:extLst>
              <a:ext uri="{FF2B5EF4-FFF2-40B4-BE49-F238E27FC236}">
                <a16:creationId xmlns:a16="http://schemas.microsoft.com/office/drawing/2014/main" id="{AB138050-603F-545F-688D-622B0749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706" y="2261921"/>
            <a:ext cx="8153400" cy="306467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Answer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C157FAA-69BC-2AA8-8644-3F4525EF7751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B17B-17E4-2944-C753-DDDD0ECE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A9DA-08F8-173B-9B8F-F524D2AB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8847-9DD2-8C43-F823-908B668F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F0C9-3C9B-19EA-88E2-2738CF0B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E22A791E-C047-A3EE-B753-6B9683833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700617"/>
            <a:ext cx="6934200" cy="3429000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E3919E6C-C83B-02CF-8B26-35EDFDC905F0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185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B2D3-5AAE-2BB0-C4D3-B7FD7388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binary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E4BE-E4CD-4649-FE45-B8BEA3C3E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0DA0-3443-9A22-6F74-5F976BBE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06998-5452-56EB-788B-46A7E078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21B3A27-1C88-68F7-AC90-759B5F5FAC37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937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binary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0101 + 0111 = 1100</a:t>
            </a:r>
          </a:p>
          <a:p>
            <a:r>
              <a:rPr lang="en-US" dirty="0"/>
              <a:t>0101 + 1011 = 10000</a:t>
            </a:r>
          </a:p>
          <a:p>
            <a:r>
              <a:rPr lang="en-US" dirty="0"/>
              <a:t>0111 + 0011 = 1010</a:t>
            </a:r>
          </a:p>
          <a:p>
            <a:r>
              <a:rPr lang="en-US" dirty="0"/>
              <a:t>How is it done?</a:t>
            </a:r>
          </a:p>
          <a:p>
            <a:pPr lvl="1"/>
            <a:r>
              <a:rPr lang="en-US" dirty="0"/>
              <a:t>Watch carefully …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7E599FC-A97B-F52A-15F6-327FA6976853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29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BA3B-500A-4B3C-84DA-95BC8C2D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binary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612053-7A47-421E-A860-35215606BD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9592" y="2638046"/>
                <a:ext cx="1401634" cy="3101983"/>
              </a:xfrm>
            </p:spPr>
            <p:txBody>
              <a:bodyPr/>
              <a:lstStyle/>
              <a:p>
                <a:pPr marL="0" indent="0" algn="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1101011</m:t>
                    </m:r>
                  </m:oMath>
                </a14:m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=======</a:t>
                </a:r>
              </a:p>
              <a:p>
                <a:pPr marL="0" indent="0" algn="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10011001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B612053-7A47-421E-A860-35215606B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9592" y="2638046"/>
                <a:ext cx="1401634" cy="3101983"/>
              </a:xfrm>
              <a:blipFill>
                <a:blip r:embed="rId2"/>
                <a:stretch>
                  <a:fillRect l="-8696" r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B003-F14E-43D8-8E3E-E334F9A3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C62C-122F-481E-A6BD-3D06123A4AB2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0083-C7D9-4EBC-B386-A10B44BA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1A927-5580-4922-90BD-FD88E1DCBD22}"/>
              </a:ext>
            </a:extLst>
          </p:cNvPr>
          <p:cNvSpPr txBox="1"/>
          <p:nvPr/>
        </p:nvSpPr>
        <p:spPr>
          <a:xfrm>
            <a:off x="5609303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3FECC-BBF4-4F0B-9DE7-6D19FA1944C5}"/>
              </a:ext>
            </a:extLst>
          </p:cNvPr>
          <p:cNvSpPr txBox="1"/>
          <p:nvPr/>
        </p:nvSpPr>
        <p:spPr>
          <a:xfrm>
            <a:off x="5609303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E4573-4757-47FA-8CB0-74536F8E351F}"/>
              </a:ext>
            </a:extLst>
          </p:cNvPr>
          <p:cNvCxnSpPr>
            <a:cxnSpLocks/>
          </p:cNvCxnSpPr>
          <p:nvPr/>
        </p:nvCxnSpPr>
        <p:spPr>
          <a:xfrm>
            <a:off x="5461820" y="4369682"/>
            <a:ext cx="2993923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CFB005-5668-4B0F-98FE-3620149AFA14}"/>
              </a:ext>
            </a:extLst>
          </p:cNvPr>
          <p:cNvSpPr txBox="1"/>
          <p:nvPr/>
        </p:nvSpPr>
        <p:spPr>
          <a:xfrm>
            <a:off x="5947857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A72CE-F668-475E-AB5B-F5327937C36F}"/>
              </a:ext>
            </a:extLst>
          </p:cNvPr>
          <p:cNvSpPr txBox="1"/>
          <p:nvPr/>
        </p:nvSpPr>
        <p:spPr>
          <a:xfrm>
            <a:off x="5947857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2F843-BEB6-409B-BFD9-2B4130A20AE9}"/>
              </a:ext>
            </a:extLst>
          </p:cNvPr>
          <p:cNvSpPr txBox="1"/>
          <p:nvPr/>
        </p:nvSpPr>
        <p:spPr>
          <a:xfrm>
            <a:off x="5922210" y="3867189"/>
            <a:ext cx="38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14818-38C8-43C0-991A-B80735BA264B}"/>
              </a:ext>
            </a:extLst>
          </p:cNvPr>
          <p:cNvSpPr txBox="1"/>
          <p:nvPr/>
        </p:nvSpPr>
        <p:spPr>
          <a:xfrm>
            <a:off x="5947857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46B07F-1828-439C-8D37-2120A5BFD231}"/>
              </a:ext>
            </a:extLst>
          </p:cNvPr>
          <p:cNvSpPr txBox="1"/>
          <p:nvPr/>
        </p:nvSpPr>
        <p:spPr>
          <a:xfrm>
            <a:off x="6286411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C4034-FD8D-40AE-8013-E247C667DDB4}"/>
              </a:ext>
            </a:extLst>
          </p:cNvPr>
          <p:cNvSpPr txBox="1"/>
          <p:nvPr/>
        </p:nvSpPr>
        <p:spPr>
          <a:xfrm>
            <a:off x="6286411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807C73-CF15-4825-A790-CC67EFFDD7D0}"/>
              </a:ext>
            </a:extLst>
          </p:cNvPr>
          <p:cNvSpPr txBox="1"/>
          <p:nvPr/>
        </p:nvSpPr>
        <p:spPr>
          <a:xfrm>
            <a:off x="6286411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570073-5977-404F-BB39-5F4A8B9113AF}"/>
              </a:ext>
            </a:extLst>
          </p:cNvPr>
          <p:cNvSpPr txBox="1"/>
          <p:nvPr/>
        </p:nvSpPr>
        <p:spPr>
          <a:xfrm>
            <a:off x="6624965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1B977B-865E-4D72-AF0C-6AAA33CB2FEE}"/>
              </a:ext>
            </a:extLst>
          </p:cNvPr>
          <p:cNvSpPr txBox="1"/>
          <p:nvPr/>
        </p:nvSpPr>
        <p:spPr>
          <a:xfrm>
            <a:off x="6624965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729D52-51D0-422A-B0F6-C674C05F1B4D}"/>
              </a:ext>
            </a:extLst>
          </p:cNvPr>
          <p:cNvSpPr txBox="1"/>
          <p:nvPr/>
        </p:nvSpPr>
        <p:spPr>
          <a:xfrm>
            <a:off x="6624965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FF0EF-0507-46D5-A148-33C15BEC4E0C}"/>
              </a:ext>
            </a:extLst>
          </p:cNvPr>
          <p:cNvSpPr txBox="1"/>
          <p:nvPr/>
        </p:nvSpPr>
        <p:spPr>
          <a:xfrm>
            <a:off x="6624965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A18E91-5562-4CBA-AF87-33170E85371F}"/>
              </a:ext>
            </a:extLst>
          </p:cNvPr>
          <p:cNvSpPr txBox="1"/>
          <p:nvPr/>
        </p:nvSpPr>
        <p:spPr>
          <a:xfrm>
            <a:off x="6963519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0C026F-265A-48A1-8451-B6FB02ABA591}"/>
              </a:ext>
            </a:extLst>
          </p:cNvPr>
          <p:cNvSpPr txBox="1"/>
          <p:nvPr/>
        </p:nvSpPr>
        <p:spPr>
          <a:xfrm>
            <a:off x="6963519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2A8EA9-8AC5-4630-8171-C2FE08282B1F}"/>
              </a:ext>
            </a:extLst>
          </p:cNvPr>
          <p:cNvSpPr txBox="1"/>
          <p:nvPr/>
        </p:nvSpPr>
        <p:spPr>
          <a:xfrm>
            <a:off x="6963519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AFC575-B3E1-4C55-9DB5-AA6955524BD2}"/>
              </a:ext>
            </a:extLst>
          </p:cNvPr>
          <p:cNvSpPr txBox="1"/>
          <p:nvPr/>
        </p:nvSpPr>
        <p:spPr>
          <a:xfrm>
            <a:off x="6963519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CF590-F732-4CCE-AFE7-821CAF03718E}"/>
              </a:ext>
            </a:extLst>
          </p:cNvPr>
          <p:cNvSpPr txBox="1"/>
          <p:nvPr/>
        </p:nvSpPr>
        <p:spPr>
          <a:xfrm>
            <a:off x="7302073" y="29496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D3B857-BA07-4AB1-9060-54D02B3A8EF7}"/>
              </a:ext>
            </a:extLst>
          </p:cNvPr>
          <p:cNvSpPr txBox="1"/>
          <p:nvPr/>
        </p:nvSpPr>
        <p:spPr>
          <a:xfrm>
            <a:off x="7302073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E7755E-6948-4EC6-B8B9-8174A8D92BF9}"/>
              </a:ext>
            </a:extLst>
          </p:cNvPr>
          <p:cNvSpPr txBox="1"/>
          <p:nvPr/>
        </p:nvSpPr>
        <p:spPr>
          <a:xfrm>
            <a:off x="7302073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BFC841-E19D-4468-9468-A17B75910450}"/>
              </a:ext>
            </a:extLst>
          </p:cNvPr>
          <p:cNvSpPr txBox="1"/>
          <p:nvPr/>
        </p:nvSpPr>
        <p:spPr>
          <a:xfrm>
            <a:off x="7302073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BEFA83-07BA-4EA3-989C-8D4AB4B4E3AB}"/>
              </a:ext>
            </a:extLst>
          </p:cNvPr>
          <p:cNvSpPr txBox="1"/>
          <p:nvPr/>
        </p:nvSpPr>
        <p:spPr>
          <a:xfrm>
            <a:off x="7640627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814D00-1E5F-4A66-A791-A97E6B96AFA5}"/>
              </a:ext>
            </a:extLst>
          </p:cNvPr>
          <p:cNvSpPr txBox="1"/>
          <p:nvPr/>
        </p:nvSpPr>
        <p:spPr>
          <a:xfrm>
            <a:off x="7640627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448D92-B49B-4CDB-B2B9-12BFAF2BB65C}"/>
              </a:ext>
            </a:extLst>
          </p:cNvPr>
          <p:cNvSpPr txBox="1"/>
          <p:nvPr/>
        </p:nvSpPr>
        <p:spPr>
          <a:xfrm>
            <a:off x="7640627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61975D-8DDF-4F87-8487-E61455DBC509}"/>
              </a:ext>
            </a:extLst>
          </p:cNvPr>
          <p:cNvSpPr txBox="1"/>
          <p:nvPr/>
        </p:nvSpPr>
        <p:spPr>
          <a:xfrm>
            <a:off x="7979181" y="3411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F686CB-E20E-4511-AE39-CD832A2A60CF}"/>
              </a:ext>
            </a:extLst>
          </p:cNvPr>
          <p:cNvSpPr txBox="1"/>
          <p:nvPr/>
        </p:nvSpPr>
        <p:spPr>
          <a:xfrm>
            <a:off x="7979181" y="386718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2C55DB-2F43-49C5-BF59-018140A6C27D}"/>
              </a:ext>
            </a:extLst>
          </p:cNvPr>
          <p:cNvSpPr txBox="1"/>
          <p:nvPr/>
        </p:nvSpPr>
        <p:spPr>
          <a:xfrm>
            <a:off x="7979181" y="44139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A0A644B-3BFC-BCB8-5CD0-67F16F35AABB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4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  <p:bldP spid="18" grpId="0"/>
      <p:bldP spid="22" grpId="0"/>
      <p:bldP spid="23" grpId="0"/>
      <p:bldP spid="26" grpId="0"/>
      <p:bldP spid="27" grpId="0"/>
      <p:bldP spid="30" grpId="0"/>
      <p:bldP spid="31" grpId="0"/>
      <p:bldP spid="34" grpId="0"/>
      <p:bldP spid="38" grpId="0"/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278AE0-4802-6374-7953-A1E101D4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D4011-3587-0917-1D06-46C7ECED1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D5BE3-BDD1-7280-524C-C73BF970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binary?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computer components (CPU, RAM etc.) are made of transistors</a:t>
            </a:r>
          </a:p>
          <a:p>
            <a:r>
              <a:rPr lang="en-US" dirty="0"/>
              <a:t>A transistor is an electronic switch</a:t>
            </a:r>
          </a:p>
          <a:p>
            <a:pPr lvl="1"/>
            <a:r>
              <a:rPr lang="en-US" dirty="0"/>
              <a:t>Has two states – on (1) and off (0)</a:t>
            </a:r>
          </a:p>
          <a:p>
            <a:r>
              <a:rPr lang="en-US" dirty="0"/>
              <a:t>This is why a computer understands the language of 1’s and 0’s only</a:t>
            </a:r>
          </a:p>
          <a:p>
            <a:pPr lvl="1"/>
            <a:r>
              <a:rPr lang="en-US" dirty="0"/>
              <a:t>Binary number system</a:t>
            </a:r>
          </a:p>
          <a:p>
            <a:r>
              <a:rPr lang="en-US" dirty="0"/>
              <a:t>Every instruction of a computer is </a:t>
            </a:r>
            <a:r>
              <a:rPr lang="en-US" dirty="0">
                <a:solidFill>
                  <a:srgbClr val="FF0000"/>
                </a:solidFill>
              </a:rPr>
              <a:t>encoded</a:t>
            </a:r>
            <a:r>
              <a:rPr lang="en-US" dirty="0"/>
              <a:t> in binary</a:t>
            </a:r>
          </a:p>
          <a:p>
            <a:r>
              <a:rPr lang="en-US" dirty="0"/>
              <a:t>Every data is also </a:t>
            </a:r>
            <a:r>
              <a:rPr lang="en-US" dirty="0">
                <a:solidFill>
                  <a:srgbClr val="FF0000"/>
                </a:solidFill>
              </a:rPr>
              <a:t>encoded</a:t>
            </a:r>
            <a:r>
              <a:rPr lang="en-US" dirty="0"/>
              <a:t> in binary</a:t>
            </a:r>
          </a:p>
          <a:p>
            <a:r>
              <a:rPr lang="en-US" dirty="0">
                <a:solidFill>
                  <a:srgbClr val="FF0000"/>
                </a:solidFill>
              </a:rPr>
              <a:t>Computer stores and manipulates these data in binary format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C5E7A6F-6FF5-2482-0AD1-42EFD47C6AB2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07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B9C8-A3D6-41E3-217A-B409661A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octal and hexadecimal?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9FAD-C93F-26BB-B04F-A33488199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a small number requires quite a few bits in binary system</a:t>
            </a:r>
          </a:p>
          <a:p>
            <a:pPr lvl="1"/>
            <a:r>
              <a:rPr lang="en-US" dirty="0"/>
              <a:t>The decimal number 93 is 1011101 in binary</a:t>
            </a:r>
          </a:p>
          <a:p>
            <a:r>
              <a:rPr lang="en-US" dirty="0"/>
              <a:t>Converting decimal into binary is troublesome</a:t>
            </a:r>
          </a:p>
          <a:p>
            <a:pPr lvl="1"/>
            <a:r>
              <a:rPr lang="en-US" dirty="0"/>
              <a:t>We will learn in a while</a:t>
            </a:r>
          </a:p>
          <a:p>
            <a:r>
              <a:rPr lang="en-US" dirty="0"/>
              <a:t>Octal and hexadecimal are simplified binary numbers, so conversion is fairly easy</a:t>
            </a:r>
          </a:p>
          <a:p>
            <a:pPr lvl="1"/>
            <a:r>
              <a:rPr lang="en-US" dirty="0"/>
              <a:t>We will also learn in a while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4670-B550-676D-CE6F-09712BCC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D073-6973-AED1-E7BD-27D6891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36B6077-DC86-65F4-6B9E-9DBDED7D99CA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679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FA9D-C4A0-8A98-C840-4EEE296F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in different systems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E6CACD7-C7A5-F1E5-8DE3-040C3AE7EF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5937256"/>
              </p:ext>
            </p:extLst>
          </p:nvPr>
        </p:nvGraphicFramePr>
        <p:xfrm>
          <a:off x="1023938" y="2286000"/>
          <a:ext cx="47545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0">
                  <a:extLst>
                    <a:ext uri="{9D8B030D-6E8A-4147-A177-3AD203B41FA5}">
                      <a16:colId xmlns:a16="http://schemas.microsoft.com/office/drawing/2014/main" val="1102640725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3979471025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176519178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395647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Hexadec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9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937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03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6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97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9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70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8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22810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DEC8726-CCA1-2D48-8035-7011141F6D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74314444"/>
              </p:ext>
            </p:extLst>
          </p:nvPr>
        </p:nvGraphicFramePr>
        <p:xfrm>
          <a:off x="5989638" y="2286000"/>
          <a:ext cx="475456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0">
                  <a:extLst>
                    <a:ext uri="{9D8B030D-6E8A-4147-A177-3AD203B41FA5}">
                      <a16:colId xmlns:a16="http://schemas.microsoft.com/office/drawing/2014/main" val="63148999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1580631492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669182603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2134898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Hexadec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855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8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12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80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0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3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18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9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87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8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38614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63E3-FA9B-D138-0B0D-7329A0D6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DD4B5-C2C4-DBEE-6CEB-DEEBE3EC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A5F14A6-E415-6E15-E4A9-80AE46C881DA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48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 and larger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bits together – a byte</a:t>
            </a:r>
          </a:p>
          <a:p>
            <a:r>
              <a:rPr lang="en-US" dirty="0"/>
              <a:t>A number of bytes together – a word</a:t>
            </a:r>
          </a:p>
          <a:p>
            <a:pPr lvl="1"/>
            <a:r>
              <a:rPr lang="en-US" dirty="0"/>
              <a:t>Usually 4 or 8 bytes, depending on the processor, computer architecture etc.</a:t>
            </a:r>
          </a:p>
          <a:p>
            <a:r>
              <a:rPr lang="en-US" dirty="0"/>
              <a:t>Kilobyte – 1024 bytes</a:t>
            </a:r>
          </a:p>
          <a:p>
            <a:r>
              <a:rPr lang="en-US" dirty="0"/>
              <a:t>Megabyte – 1024 kilobytes</a:t>
            </a:r>
          </a:p>
          <a:p>
            <a:r>
              <a:rPr lang="en-US" dirty="0"/>
              <a:t>Gigabyte – 1024 megabytes</a:t>
            </a:r>
          </a:p>
          <a:p>
            <a:r>
              <a:rPr lang="en-US" dirty="0"/>
              <a:t>Terabyte – 1024 gigabytes</a:t>
            </a:r>
          </a:p>
          <a:p>
            <a:r>
              <a:rPr lang="en-US" dirty="0">
                <a:solidFill>
                  <a:srgbClr val="FF0000"/>
                </a:solidFill>
              </a:rPr>
              <a:t>Why 1024 instead of 1000?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pPr/>
              <a:t>3/4/2025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91E8B6CB-A152-843C-26FB-1D621C7235BE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706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08950-A73D-84F2-DEA6-9AA107E500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Decimal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binary/octal/hexadecimal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08950-A73D-84F2-DEA6-9AA107E50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842" b="-10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A7C43-109B-D516-6A39-2E0F02CD9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EEEE0-8F14-89D6-87D6-3BE76F6A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3/4/2025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E403-409B-3096-AF99-EDD5F905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B6A625C0-81DB-DE53-F4FE-2FFA5A2F3F2D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68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3515E8AA-6CA6-9D48-549D-B24D3BF09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Decimal to Binary</a:t>
            </a:r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7CC446FB-8A70-9094-29FB-CB8B6133F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Technique</a:t>
            </a:r>
          </a:p>
          <a:p>
            <a:pPr lvl="1"/>
            <a:r>
              <a:rPr lang="en-US" altLang="en-US"/>
              <a:t>Divide by two, keep track of the remainder</a:t>
            </a:r>
          </a:p>
          <a:p>
            <a:pPr lvl="1"/>
            <a:r>
              <a:rPr lang="en-US" altLang="en-US"/>
              <a:t>First remainder is bit 0 (LSB, least-significant bit)</a:t>
            </a:r>
          </a:p>
          <a:p>
            <a:pPr lvl="1"/>
            <a:r>
              <a:rPr lang="en-US" altLang="en-US"/>
              <a:t>Second remainder is bit 1</a:t>
            </a:r>
          </a:p>
          <a:p>
            <a:pPr lvl="1"/>
            <a:r>
              <a:rPr lang="en-US" altLang="en-US"/>
              <a:t>Etc.</a:t>
            </a:r>
          </a:p>
          <a:p>
            <a:pPr lvl="1"/>
            <a:endParaRPr lang="en-US" altLang="en-US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E6975E9-32C9-FD05-75A6-395815F79A1A}"/>
              </a:ext>
            </a:extLst>
          </p:cNvPr>
          <p:cNvSpPr txBox="1">
            <a:spLocks/>
          </p:cNvSpPr>
          <p:nvPr/>
        </p:nvSpPr>
        <p:spPr>
          <a:xfrm>
            <a:off x="4753736" y="6435067"/>
            <a:ext cx="2684527" cy="309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ts val="12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Lecturer Saifur Rahman,</a:t>
            </a:r>
            <a:r>
              <a:rPr kumimoji="0" lang="en-GB" sz="1200" b="0" i="0" u="none" strike="noStrike" kern="0" cap="none" spc="-3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Dept.</a:t>
            </a:r>
            <a:r>
              <a:rPr kumimoji="0" lang="en-GB" sz="1200" b="0" i="0" u="none" strike="noStrike" kern="0" cap="none" spc="-5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lang="en-GB" sz="1200" b="0" i="0" u="none" strike="noStrike" kern="0" cap="none" spc="-2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CSE,</a:t>
            </a:r>
            <a:r>
              <a:rPr kumimoji="0" lang="en-GB" sz="1200" b="0" i="0" u="none" strike="noStrike" kern="0" cap="none" spc="-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United International</a:t>
            </a:r>
            <a:r>
              <a:rPr kumimoji="0" lang="en-GB" sz="1200" b="0" i="0" u="none" strike="noStrike" kern="0" cap="none" spc="15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lang="en-GB" sz="1200" b="0" i="0" u="none" strike="noStrike" kern="0" cap="none" spc="-1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</a:rPr>
              <a:t>University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s-v3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333</TotalTime>
  <Words>1582</Words>
  <Application>Microsoft Office PowerPoint</Application>
  <PresentationFormat>Widescreen</PresentationFormat>
  <Paragraphs>475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Cambria Math</vt:lpstr>
      <vt:lpstr>Times New Roman</vt:lpstr>
      <vt:lpstr>Tw Cen MT</vt:lpstr>
      <vt:lpstr>Tw Cen MT Condensed</vt:lpstr>
      <vt:lpstr>Wingdings 3</vt:lpstr>
      <vt:lpstr>lectures-v3</vt:lpstr>
      <vt:lpstr>Number Systems</vt:lpstr>
      <vt:lpstr>Number systems</vt:lpstr>
      <vt:lpstr>Number systems</vt:lpstr>
      <vt:lpstr>Why binary?</vt:lpstr>
      <vt:lpstr>Why octal and hexadecimal?</vt:lpstr>
      <vt:lpstr>Numbers in different systems</vt:lpstr>
      <vt:lpstr>bytes and larger units</vt:lpstr>
      <vt:lpstr>Decimal ↔ binary/octal/hexadecimal</vt:lpstr>
      <vt:lpstr>Decimal to Binary</vt:lpstr>
      <vt:lpstr>Example: Convert (154)_10 to binary</vt:lpstr>
      <vt:lpstr>Example: Convert (0.625)_10 to binary</vt:lpstr>
      <vt:lpstr>Merging these two</vt:lpstr>
      <vt:lpstr>Same way for octal and hexadecimal</vt:lpstr>
      <vt:lpstr>Reverse action: Binary to Decimal</vt:lpstr>
      <vt:lpstr>Binary to Decimal</vt:lpstr>
      <vt:lpstr>Convert (10011010.101)_2 to decimal</vt:lpstr>
      <vt:lpstr>Same way for octal and hexadecimal</vt:lpstr>
      <vt:lpstr>Binary ↔ Octal/Hexadecimal</vt:lpstr>
      <vt:lpstr>Binary to Octal</vt:lpstr>
      <vt:lpstr>Binary to octal</vt:lpstr>
      <vt:lpstr>Binary to Hexadecimal</vt:lpstr>
      <vt:lpstr>Binary to hexadecimal</vt:lpstr>
      <vt:lpstr>Octal to Binary</vt:lpstr>
      <vt:lpstr>Hexadecimal to Binary</vt:lpstr>
      <vt:lpstr>Octal/hexadecimal to binary</vt:lpstr>
      <vt:lpstr>Exercise – Convert ...</vt:lpstr>
      <vt:lpstr>Exercise – Convert …</vt:lpstr>
      <vt:lpstr>Exercise – Convert ...</vt:lpstr>
      <vt:lpstr>Exercise – Convert …</vt:lpstr>
      <vt:lpstr>Basic binary addition</vt:lpstr>
      <vt:lpstr>Adding two binary numbers</vt:lpstr>
      <vt:lpstr>Adding two binary numbers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Hardwares and Binary Operations</dc:title>
  <dc:creator>Minhajul Bashir</dc:creator>
  <cp:lastModifiedBy>Saifur Rahman</cp:lastModifiedBy>
  <cp:revision>20</cp:revision>
  <dcterms:created xsi:type="dcterms:W3CDTF">2019-09-30T07:59:18Z</dcterms:created>
  <dcterms:modified xsi:type="dcterms:W3CDTF">2025-03-03T22:53:16Z</dcterms:modified>
</cp:coreProperties>
</file>