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8"/>
  </p:notesMasterIdLst>
  <p:sldIdLst>
    <p:sldId id="256" r:id="rId2"/>
    <p:sldId id="258" r:id="rId3"/>
    <p:sldId id="259" r:id="rId4"/>
    <p:sldId id="34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48" r:id="rId16"/>
    <p:sldId id="270" r:id="rId17"/>
    <p:sldId id="271" r:id="rId18"/>
    <p:sldId id="272" r:id="rId19"/>
    <p:sldId id="273" r:id="rId20"/>
    <p:sldId id="274" r:id="rId21"/>
    <p:sldId id="275" r:id="rId22"/>
    <p:sldId id="35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49" r:id="rId32"/>
    <p:sldId id="284" r:id="rId33"/>
    <p:sldId id="352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6" r:id="rId43"/>
    <p:sldId id="297" r:id="rId44"/>
    <p:sldId id="294" r:id="rId45"/>
    <p:sldId id="295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50" r:id="rId60"/>
    <p:sldId id="311" r:id="rId61"/>
    <p:sldId id="312" r:id="rId62"/>
    <p:sldId id="313" r:id="rId63"/>
    <p:sldId id="314" r:id="rId64"/>
    <p:sldId id="315" r:id="rId65"/>
    <p:sldId id="316" r:id="rId66"/>
    <p:sldId id="343" r:id="rId67"/>
    <p:sldId id="317" r:id="rId68"/>
    <p:sldId id="318" r:id="rId69"/>
    <p:sldId id="319" r:id="rId70"/>
    <p:sldId id="344" r:id="rId71"/>
    <p:sldId id="320" r:id="rId72"/>
    <p:sldId id="321" r:id="rId73"/>
    <p:sldId id="322" r:id="rId74"/>
    <p:sldId id="323" r:id="rId75"/>
    <p:sldId id="324" r:id="rId76"/>
    <p:sldId id="325" r:id="rId77"/>
    <p:sldId id="345" r:id="rId78"/>
    <p:sldId id="326" r:id="rId79"/>
    <p:sldId id="327" r:id="rId80"/>
    <p:sldId id="328" r:id="rId81"/>
    <p:sldId id="329" r:id="rId82"/>
    <p:sldId id="330" r:id="rId83"/>
    <p:sldId id="346" r:id="rId84"/>
    <p:sldId id="331" r:id="rId85"/>
    <p:sldId id="332" r:id="rId86"/>
    <p:sldId id="333" r:id="rId87"/>
    <p:sldId id="353" r:id="rId88"/>
    <p:sldId id="334" r:id="rId89"/>
    <p:sldId id="354" r:id="rId90"/>
    <p:sldId id="335" r:id="rId91"/>
    <p:sldId id="336" r:id="rId92"/>
    <p:sldId id="337" r:id="rId93"/>
    <p:sldId id="338" r:id="rId94"/>
    <p:sldId id="339" r:id="rId95"/>
    <p:sldId id="340" r:id="rId96"/>
    <p:sldId id="341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4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7E15F-BD5B-4CB1-A33A-7BAD2C84FE0F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ABCC-B3DE-4F8C-A318-93D5F3076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ABCC-B3DE-4F8C-A318-93D5F30766D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0B6-B559-458F-9076-375880F6F1F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D40B-5A16-4C49-9C37-CA94C6734E0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E560-E296-4A70-820F-2423DE340D3F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31CC3C-27D4-43FF-A71B-37BA0209F09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6B0-FF00-489E-A235-3B48A205E1F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ABC0-E2A0-4051-A3EC-E40661F867F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41E2-33DE-4D78-B5DC-04F1ECC1FED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4B4-05D5-42E3-83FB-BD761E112600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E28-2BF4-46BD-9416-EDDDAFD368D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1698C7-84ED-4815-9FA6-3D2E1D0C4FB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1309-FBE5-46C0-9180-D7750D890E0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C31773-E602-4DE7-946A-264AD0A1999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– 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Metaheuristics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95" y="609600"/>
            <a:ext cx="796990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81DE03-DE76-41D2-A8D7-97DA056B9CA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95" y="609600"/>
            <a:ext cx="796990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1143000"/>
            <a:ext cx="5410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52400" y="2590800"/>
            <a:ext cx="3124200" cy="12954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308" y="487680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Procedure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7C41FE-B442-4C80-9E40-B33E0F20147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95" y="609600"/>
            <a:ext cx="796990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1905000"/>
            <a:ext cx="5410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52400" y="3352800"/>
            <a:ext cx="3124200" cy="12954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308" y="5638800"/>
            <a:ext cx="208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</a:t>
            </a:r>
          </a:p>
          <a:p>
            <a:r>
              <a:rPr lang="en-US" dirty="0" smtClean="0"/>
              <a:t>Procedure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E8FE-BD6B-4837-9BB7-3D7D860B8010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95" y="609600"/>
            <a:ext cx="796990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2286000"/>
            <a:ext cx="54102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295400" y="3581400"/>
            <a:ext cx="1295400" cy="5334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308" y="4563070"/>
            <a:ext cx="1830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Assessment and 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Procedure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0EB2F2-4F00-43C1-B134-DCE7FD1BACE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36451"/>
            <a:ext cx="5836305" cy="27307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H.C.</a:t>
            </a:r>
            <a:r>
              <a:rPr lang="en-US" dirty="0" smtClean="0"/>
              <a:t> and Grad. </a:t>
            </a:r>
            <a:r>
              <a:rPr lang="en-US" dirty="0" err="1" smtClean="0"/>
              <a:t>Asc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2362200"/>
            <a:ext cx="2209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724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Tweak operation rely on a </a:t>
            </a:r>
            <a:r>
              <a:rPr lang="en-US" sz="2400" b="1" dirty="0" smtClean="0"/>
              <a:t>stochastic </a:t>
            </a:r>
            <a:r>
              <a:rPr lang="en-US" sz="2400" dirty="0" smtClean="0"/>
              <a:t>(partially random) approach to hunting around for better candidate solutions.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Sometimes it finds worse ones nearby, sometimes it finds better ones.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394C-34E8-43E8-9DC0-7BA130EE753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36451"/>
            <a:ext cx="5836305" cy="27307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H.C.</a:t>
            </a:r>
            <a:r>
              <a:rPr lang="en-US" dirty="0" smtClean="0"/>
              <a:t> and Grad. </a:t>
            </a:r>
            <a:r>
              <a:rPr lang="en-US" dirty="0" err="1" smtClean="0"/>
              <a:t>Asc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2362200"/>
            <a:ext cx="2209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724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Tweak operation rely on a </a:t>
            </a:r>
            <a:r>
              <a:rPr lang="en-US" sz="2400" b="1" dirty="0" smtClean="0"/>
              <a:t>stochastic </a:t>
            </a:r>
            <a:r>
              <a:rPr lang="en-US" sz="2400" dirty="0" smtClean="0"/>
              <a:t>(partially random) approach to hunting around for better candidate solutions.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Sometimes it finds worse ones nearby, sometimes it finds better ones.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394C-34E8-43E8-9DC0-7BA130EE753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04" y="1521889"/>
            <a:ext cx="4580614" cy="2745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0" y="2514600"/>
            <a:ext cx="2743200" cy="3048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6400800" y="4191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705600" y="4190999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096001" y="4191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777346" y="4190999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91787" y="4254869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</a:t>
            </a:r>
            <a:r>
              <a:rPr lang="en-US" sz="3200" i="1" dirty="0" smtClean="0"/>
              <a:t>n “tweaks” to a candidate solution </a:t>
            </a:r>
            <a:r>
              <a:rPr lang="en-US" sz="3200" dirty="0" smtClean="0"/>
              <a:t>all at one time, and then adopt the best one. </a:t>
            </a:r>
          </a:p>
          <a:p>
            <a:r>
              <a:rPr lang="en-US" sz="3200" dirty="0" smtClean="0"/>
              <a:t>This modified algorithm is called </a:t>
            </a:r>
            <a:r>
              <a:rPr lang="en-US" sz="3200" b="1" dirty="0" smtClean="0"/>
              <a:t>Steepest Ascent Hill-Climbing, </a:t>
            </a:r>
          </a:p>
          <a:p>
            <a:pPr lvl="1"/>
            <a:r>
              <a:rPr lang="en-US" sz="3200" b="1" dirty="0" smtClean="0"/>
              <a:t>We are sampling all around the original candidate solution and then picking </a:t>
            </a:r>
            <a:r>
              <a:rPr lang="en-US" sz="3200" dirty="0" smtClean="0"/>
              <a:t>the best</a:t>
            </a:r>
          </a:p>
          <a:p>
            <a:pPr lvl="1"/>
            <a:r>
              <a:rPr lang="en-US" sz="3200" dirty="0" smtClean="0"/>
              <a:t>i.e., we’re essentially sampling the gradient and marching straight up it.</a:t>
            </a:r>
            <a:endParaRPr lang="en-US" sz="32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More Aggression…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EB5E45-1478-4E1F-81F0-6E6155BD58C0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41" y="304800"/>
            <a:ext cx="849708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0574DF-7F4E-4E0F-8CAC-027C5113A6FC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41" y="304800"/>
            <a:ext cx="849708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47800" y="2362200"/>
            <a:ext cx="5257800" cy="2133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514600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Tweaking on (the same) </a:t>
            </a:r>
            <a:r>
              <a:rPr lang="en-US" i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 in total of n times and taking the best one.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F6236F-6180-4C64-B2FA-94DB220AA1E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41" y="1752600"/>
            <a:ext cx="528955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Popular Variation…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5029200"/>
            <a:ext cx="28194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10800000">
            <a:off x="4114801" y="4876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2017216"/>
            <a:ext cx="297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Do not bother comparing </a:t>
            </a:r>
            <a:r>
              <a:rPr lang="en-US" sz="2400" i="1" dirty="0" smtClean="0"/>
              <a:t>R to S; just replace S directly with R.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But we may </a:t>
            </a:r>
            <a:r>
              <a:rPr lang="en-US" sz="2400" dirty="0" smtClean="0"/>
              <a:t>lose our best solution of the run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So, we keep the best-discovered-so far in a reserve variable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F2D-CEA0-4266-8C2F-21F7A744D21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State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070" y="381000"/>
            <a:ext cx="795515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BF10-37B3-4CE5-B5F4-CDFB6BFF506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070" y="381000"/>
            <a:ext cx="795515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 rot="10800000">
            <a:off x="8001000" y="9906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2514600" y="20574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2743200" y="45720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3339548" y="5347252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4548" y="3097696"/>
            <a:ext cx="4953000" cy="14154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4495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replace S with R without comparing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1348" y="2286000"/>
            <a:ext cx="14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tweaks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5274364" y="27432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1124" y="4876800"/>
            <a:ext cx="243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the best-discovered-so far in a reserve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4232-D93D-46FE-B050-32F3A24B538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E28-2BF4-46BD-9416-EDDDAFD368D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(Very Briefly)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0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a candidate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“Representation” is defined by: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Tweak</a:t>
            </a:r>
          </a:p>
          <a:p>
            <a:pPr lvl="1"/>
            <a:r>
              <a:rPr lang="en-US" dirty="0" smtClean="0"/>
              <a:t>Assessment Function</a:t>
            </a:r>
          </a:p>
          <a:p>
            <a:r>
              <a:rPr lang="en-US" dirty="0" smtClean="0"/>
              <a:t>What might a can. Sol. Look like?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Combination of above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19600" y="1981200"/>
            <a:ext cx="457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3581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What is a can. Sol. made up of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How it operates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4114800" y="3810000"/>
            <a:ext cx="4572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1" y="44958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can create the four functions above in a reasonable fashion, you’re in business.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E9DC73-33B9-49CF-96EC-D09122FE608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a candidate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“Representation” is defined by: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Tweak</a:t>
            </a:r>
          </a:p>
          <a:p>
            <a:pPr lvl="1"/>
            <a:r>
              <a:rPr lang="en-US" dirty="0" smtClean="0"/>
              <a:t>Assessment Function</a:t>
            </a:r>
          </a:p>
          <a:p>
            <a:r>
              <a:rPr lang="en-US" dirty="0" smtClean="0"/>
              <a:t>What might a can. Sol. Look like?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Combination of above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733800"/>
            <a:ext cx="11430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86002" y="4038600"/>
            <a:ext cx="3124199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3810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will use </a:t>
            </a:r>
          </a:p>
          <a:p>
            <a:r>
              <a:rPr lang="en-US" b="1" dirty="0" smtClean="0"/>
              <a:t>fixed-length vector of real-valued numbers mostly.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B6934-6390-4EC8-891B-D0D99BB8CE4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Initialization: Creating a random Vector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600200"/>
            <a:ext cx="80486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D7A131-2147-4DE4-9649-137F29F1C82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a small amount of random noise to each number </a:t>
            </a:r>
          </a:p>
          <a:p>
            <a:pPr lvl="1"/>
            <a:r>
              <a:rPr lang="en-US" sz="2800" dirty="0" smtClean="0"/>
              <a:t>i.e., adding bounded, uniformly distributed random noise to a vector. </a:t>
            </a:r>
          </a:p>
          <a:p>
            <a:r>
              <a:rPr lang="en-US" sz="2800" dirty="0" smtClean="0"/>
              <a:t>How to do this?</a:t>
            </a:r>
          </a:p>
          <a:p>
            <a:pPr lvl="1"/>
            <a:r>
              <a:rPr lang="en-US" sz="2800" dirty="0" smtClean="0"/>
              <a:t>For each slot in the vector, if a coin-flip of probability </a:t>
            </a:r>
            <a:r>
              <a:rPr lang="en-US" sz="2800" i="1" dirty="0" smtClean="0"/>
              <a:t>p comes </a:t>
            </a:r>
            <a:r>
              <a:rPr lang="en-US" sz="2800" dirty="0" smtClean="0"/>
              <a:t>up heads, we find some bounded uniform random noise to add to the number in that slot.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 a Vector…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52FEDC-FD30-40D1-BB50-09E820DA16C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60" y="457200"/>
            <a:ext cx="807334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905000"/>
            <a:ext cx="1371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ent-Up Arrow 3"/>
          <p:cNvSpPr/>
          <p:nvPr/>
        </p:nvSpPr>
        <p:spPr>
          <a:xfrm flipV="1">
            <a:off x="7162800" y="1524000"/>
            <a:ext cx="304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5943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6210300" y="2857501"/>
            <a:ext cx="1219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E2B-4A63-4919-BAE4-52F5CCAC735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60" y="457200"/>
            <a:ext cx="807334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905000"/>
            <a:ext cx="1371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ent-Up Arrow 3"/>
          <p:cNvSpPr/>
          <p:nvPr/>
        </p:nvSpPr>
        <p:spPr>
          <a:xfrm flipV="1">
            <a:off x="7162800" y="1524000"/>
            <a:ext cx="304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18288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29400" y="4572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33424" y="2743200"/>
            <a:ext cx="134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 useful “knob”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219200" y="2133599"/>
            <a:ext cx="5486400" cy="7620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019800" y="3733800"/>
            <a:ext cx="15240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49530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4953000"/>
            <a:ext cx="134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Check the limits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B4A-9C5B-4E97-9769-F78D0FE7AAC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size is very small, then Hill-Climbing will march right up a local hill and be unable to make the jump to the next hill</a:t>
            </a:r>
          </a:p>
          <a:p>
            <a:pPr lvl="1"/>
            <a:r>
              <a:rPr lang="en-US" dirty="0" smtClean="0"/>
              <a:t>bound is too small for it to jump that far. Once it’s on the top of a hill, everywhere it jumps will be worse than where it is presently, so it stays put. </a:t>
            </a:r>
          </a:p>
          <a:p>
            <a:r>
              <a:rPr lang="en-US" dirty="0" smtClean="0"/>
              <a:t>Further, the rate at which it climbs the hill will be bounded by its small size.</a:t>
            </a:r>
          </a:p>
          <a:p>
            <a:pPr>
              <a:buNone/>
            </a:pPr>
            <a:r>
              <a:rPr lang="en-US" dirty="0" smtClean="0"/>
              <a:t>So, Small r =&gt; </a:t>
            </a:r>
            <a:r>
              <a:rPr lang="en-US" dirty="0" err="1" smtClean="0"/>
              <a:t>H.C.</a:t>
            </a:r>
            <a:r>
              <a:rPr lang="en-US" dirty="0" smtClean="0"/>
              <a:t> moves slowly and gets caught in local optima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23CE5-7E44-4407-98E7-187A3086E5E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Big Assumptions:</a:t>
            </a:r>
          </a:p>
          <a:p>
            <a:r>
              <a:rPr lang="en-US" sz="3600" dirty="0" smtClean="0"/>
              <a:t>you can compute the first derivative</a:t>
            </a:r>
          </a:p>
          <a:p>
            <a:r>
              <a:rPr lang="en-US" sz="3600" dirty="0" smtClean="0"/>
              <a:t>or even the second derivative</a:t>
            </a:r>
          </a:p>
          <a:p>
            <a:pPr>
              <a:buNone/>
            </a:pPr>
            <a:r>
              <a:rPr lang="en-US" sz="3600" dirty="0" smtClean="0"/>
              <a:t>These assumptions are valid only if the function is:</a:t>
            </a:r>
          </a:p>
          <a:p>
            <a:r>
              <a:rPr lang="en-US" sz="3600" dirty="0" smtClean="0"/>
              <a:t>well-formed and well-understood</a:t>
            </a:r>
          </a:p>
          <a:p>
            <a:r>
              <a:rPr lang="en-US" sz="3600" dirty="0" smtClean="0"/>
              <a:t>However, in most cases:</a:t>
            </a:r>
          </a:p>
          <a:p>
            <a:pPr lvl="1"/>
            <a:r>
              <a:rPr lang="en-US" sz="3100" i="1" dirty="0" smtClean="0"/>
              <a:t>you don’t even know what the function is</a:t>
            </a:r>
            <a:endParaRPr lang="en-US" sz="3100" dirty="0" smtClean="0"/>
          </a:p>
          <a:p>
            <a:pPr lvl="2"/>
            <a:r>
              <a:rPr lang="en-US" sz="3100" dirty="0" smtClean="0"/>
              <a:t>So, you can’t compute the gradient of the function </a:t>
            </a:r>
          </a:p>
          <a:p>
            <a:pPr lvl="1"/>
            <a:r>
              <a:rPr lang="en-US" sz="3100" i="1" dirty="0" smtClean="0"/>
              <a:t> All you have is:</a:t>
            </a:r>
          </a:p>
          <a:p>
            <a:pPr lvl="2"/>
            <a:r>
              <a:rPr lang="en-US" sz="3100" i="1" dirty="0" smtClean="0"/>
              <a:t> a way of creating or </a:t>
            </a:r>
            <a:r>
              <a:rPr lang="en-US" sz="3100" dirty="0" smtClean="0"/>
              <a:t>modifying inputs to the function</a:t>
            </a:r>
          </a:p>
          <a:p>
            <a:pPr lvl="3"/>
            <a:r>
              <a:rPr lang="en-US" sz="2900" dirty="0" smtClean="0"/>
              <a:t>i.e., candidate solutions</a:t>
            </a:r>
          </a:p>
          <a:p>
            <a:pPr lvl="2"/>
            <a:r>
              <a:rPr lang="en-US" sz="3100" dirty="0" smtClean="0"/>
              <a:t>testing them</a:t>
            </a:r>
          </a:p>
          <a:p>
            <a:pPr lvl="2"/>
            <a:r>
              <a:rPr lang="en-US" sz="3100" dirty="0" smtClean="0"/>
              <a:t>assessing their quality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6E316E-46CC-4E5D-A90B-A248BFC0292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size is large, then Hill-Climbing will bounce around a lot. </a:t>
            </a:r>
          </a:p>
          <a:p>
            <a:pPr lvl="1"/>
            <a:r>
              <a:rPr lang="en-US" dirty="0" smtClean="0"/>
              <a:t>when it is near the top of a hill, it will have a difficult time converging to the peak, as most of its moves will be so large as to overshoot the peak.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large r =&gt; </a:t>
            </a:r>
            <a:r>
              <a:rPr lang="en-US" sz="2800" dirty="0" err="1" smtClean="0"/>
              <a:t>H.C.</a:t>
            </a:r>
            <a:r>
              <a:rPr lang="en-US" sz="2800" dirty="0" smtClean="0"/>
              <a:t> bounce around too frenetically and cannot converge rapidly to finesse the very top of peaks.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60D5D0-E5C0-4445-B679-54E9864A21E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r =&gt; H.C. moves slowly and gets caught in local </a:t>
            </a:r>
            <a:r>
              <a:rPr lang="en-US" dirty="0" smtClean="0"/>
              <a:t>optima</a:t>
            </a:r>
          </a:p>
          <a:p>
            <a:r>
              <a:rPr lang="en-US" sz="2400" dirty="0"/>
              <a:t>large r =&gt; H.C. bounce around too frenetically and cannot converge rapidly to finesse the very top of peaks.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31CC3C-27D4-43FF-A71B-37BA0209F09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166630"/>
            <a:ext cx="5667375" cy="30956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33600" y="34290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33600" y="38100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33600" y="41910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3810000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r</a:t>
            </a:r>
            <a:r>
              <a:rPr lang="en-US" sz="2400" dirty="0" smtClean="0"/>
              <a:t> is one way of controlling the degree of </a:t>
            </a:r>
            <a:r>
              <a:rPr lang="en-US" sz="2400" b="1" dirty="0" smtClean="0"/>
              <a:t>Exploration versus Exploitation in Hill-Climber. </a:t>
            </a:r>
          </a:p>
          <a:p>
            <a:r>
              <a:rPr lang="en-US" sz="2400" b="1" dirty="0" smtClean="0"/>
              <a:t>Exploitation: Optimization algorithms which </a:t>
            </a:r>
            <a:r>
              <a:rPr lang="en-US" sz="2400" dirty="0" smtClean="0"/>
              <a:t>make largely local improvements are </a:t>
            </a:r>
            <a:r>
              <a:rPr lang="en-US" sz="2400" i="1" dirty="0" smtClean="0"/>
              <a:t>exploiting the local gradient.</a:t>
            </a:r>
          </a:p>
          <a:p>
            <a:r>
              <a:rPr lang="en-US" sz="2400" dirty="0" smtClean="0"/>
              <a:t>Exploration: algorithms which mostly wander about randomly are thought to explore the space. </a:t>
            </a:r>
          </a:p>
          <a:p>
            <a:r>
              <a:rPr lang="en-US" sz="2400" dirty="0" smtClean="0"/>
              <a:t>rule of thumb: </a:t>
            </a:r>
          </a:p>
          <a:p>
            <a:pPr lvl="1"/>
            <a:r>
              <a:rPr lang="en-US" dirty="0" smtClean="0"/>
              <a:t>you’d like to use a highly exploitative algorithm </a:t>
            </a:r>
          </a:p>
          <a:p>
            <a:pPr lvl="2"/>
            <a:r>
              <a:rPr lang="en-US" sz="2000" dirty="0" smtClean="0"/>
              <a:t>it’s fastest </a:t>
            </a:r>
          </a:p>
          <a:p>
            <a:pPr lvl="1"/>
            <a:r>
              <a:rPr lang="en-US" dirty="0" smtClean="0"/>
              <a:t>but the “uglier” the space, the more you will have no choice but to use a more explorative algorithm.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Knob r: Exploration </a:t>
            </a:r>
            <a:r>
              <a:rPr lang="en-US" dirty="0" err="1" smtClean="0"/>
              <a:t>vs</a:t>
            </a:r>
            <a:r>
              <a:rPr lang="en-US" dirty="0" smtClean="0"/>
              <a:t> Exploitation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777044-F365-4828-8D6F-5DD7250FB95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3C-27D4-43FF-A71B-37BA0209F09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Single-State Global Optimization </a:t>
            </a:r>
            <a:r>
              <a:rPr lang="en-US" dirty="0" err="1" smtClean="0"/>
              <a:t>Algoritms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GOA runs for long enough, it will eventually find the global optimum</a:t>
            </a:r>
          </a:p>
          <a:p>
            <a:r>
              <a:rPr lang="en-US" dirty="0" smtClean="0"/>
              <a:t>The way this is done is by guaranteeing that, at the limit, every location in the search space will be visited.</a:t>
            </a:r>
          </a:p>
          <a:p>
            <a:r>
              <a:rPr lang="en-US" dirty="0" smtClean="0"/>
              <a:t>So far, we have considered small tweaks</a:t>
            </a:r>
          </a:p>
          <a:p>
            <a:pPr lvl="1"/>
            <a:r>
              <a:rPr lang="en-US" dirty="0" smtClean="0"/>
              <a:t>If we’re stuck in a sufficiently broad local optimum, small Tweak may not be strong enough to get us out of it. </a:t>
            </a:r>
          </a:p>
          <a:p>
            <a:pPr lvl="1"/>
            <a:r>
              <a:rPr lang="en-US" dirty="0" smtClean="0"/>
              <a:t>Thus the </a:t>
            </a:r>
            <a:r>
              <a:rPr lang="en-US" sz="2800" dirty="0" smtClean="0"/>
              <a:t>algorithms so far have been </a:t>
            </a:r>
            <a:r>
              <a:rPr lang="en-US" sz="2800" b="1" dirty="0" smtClean="0"/>
              <a:t>local optimization algorithms.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BC3C4C-5041-4DAE-AF98-85F5701B3E7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Global Opt. Alg.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504" y="1981201"/>
            <a:ext cx="84977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FB6EF8-77AA-4D93-9225-0C865F61C07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Search is the extreme in exploration </a:t>
            </a:r>
          </a:p>
          <a:p>
            <a:pPr lvl="1"/>
            <a:r>
              <a:rPr lang="en-US" dirty="0" smtClean="0"/>
              <a:t>This is global optimization</a:t>
            </a:r>
          </a:p>
          <a:p>
            <a:r>
              <a:rPr lang="en-US" dirty="0" smtClean="0"/>
              <a:t>Hill-Climbing  with small Tweak may be viewed as the extreme in exploitation </a:t>
            </a:r>
          </a:p>
          <a:p>
            <a:pPr lvl="1"/>
            <a:r>
              <a:rPr lang="en-US" dirty="0" smtClean="0"/>
              <a:t>This is local optimization</a:t>
            </a:r>
          </a:p>
          <a:p>
            <a:pPr>
              <a:buNone/>
            </a:pPr>
            <a:r>
              <a:rPr lang="en-US" dirty="0" smtClean="0"/>
              <a:t>Our Goal:</a:t>
            </a:r>
          </a:p>
          <a:p>
            <a:r>
              <a:rPr lang="en-US" dirty="0" smtClean="0"/>
              <a:t>Achieve reasonable exploitation and still have a global algorithm</a:t>
            </a:r>
          </a:p>
          <a:p>
            <a:pPr lvl="1"/>
            <a:r>
              <a:rPr lang="en-US" dirty="0" smtClean="0"/>
              <a:t>Something, halfway between the two above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</a:t>
            </a:r>
            <a:r>
              <a:rPr lang="en-US" dirty="0" err="1" smtClean="0"/>
              <a:t>vs</a:t>
            </a:r>
            <a:r>
              <a:rPr lang="en-US" dirty="0" smtClean="0"/>
              <a:t> Exploitation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5A51DC-A7E5-4687-A899-7621F2B073B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46" y="838200"/>
            <a:ext cx="866815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196-65CB-47C0-B527-60B2DC76C9F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46" y="838200"/>
            <a:ext cx="866815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 rot="10800000">
            <a:off x="5334000" y="1321905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6934200" y="29718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800000">
            <a:off x="4953000" y="4038600"/>
            <a:ext cx="457200" cy="457200"/>
          </a:xfrm>
          <a:prstGeom prst="ben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4686300" y="3924300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105401" y="5549347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196B-8875-41C9-98ED-2361B418E7D0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46" y="838200"/>
            <a:ext cx="866815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 rot="10800000">
            <a:off x="5334000" y="1321905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6934200" y="2971800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800000">
            <a:off x="4953000" y="4038600"/>
            <a:ext cx="457200" cy="457200"/>
          </a:xfrm>
          <a:prstGeom prst="ben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4686300" y="3924300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105401" y="5549347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33528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358140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Hill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Climbing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541020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Random Search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D29F-0DB0-4663-B766-DFB972C8454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that you have a humanoid robot simulator.</a:t>
            </a:r>
          </a:p>
          <a:p>
            <a:r>
              <a:rPr lang="en-US" dirty="0" smtClean="0"/>
              <a:t>Your goal is to find an optimal loop of timed operations to keep the robot walking forward without falling over. </a:t>
            </a:r>
          </a:p>
          <a:p>
            <a:r>
              <a:rPr lang="en-US" dirty="0" smtClean="0"/>
              <a:t>You have some </a:t>
            </a:r>
            <a:r>
              <a:rPr lang="en-US" i="1" dirty="0" smtClean="0"/>
              <a:t>n different operations</a:t>
            </a:r>
          </a:p>
          <a:p>
            <a:r>
              <a:rPr lang="en-US" i="1" dirty="0" smtClean="0"/>
              <a:t>So, your candidate solutions are arbitrary-length strings of these </a:t>
            </a:r>
            <a:r>
              <a:rPr lang="en-US" dirty="0" smtClean="0"/>
              <a:t>operations. </a:t>
            </a:r>
          </a:p>
          <a:p>
            <a:r>
              <a:rPr lang="en-US" dirty="0" smtClean="0"/>
              <a:t>You can plug a string in the simulator and get a quality out</a:t>
            </a:r>
          </a:p>
          <a:p>
            <a:pPr lvl="1"/>
            <a:r>
              <a:rPr lang="en-US" dirty="0" smtClean="0"/>
              <a:t>how far the robot moved forward before it fell over</a:t>
            </a:r>
          </a:p>
          <a:p>
            <a:r>
              <a:rPr lang="en-US" dirty="0" smtClean="0"/>
              <a:t>Now the big question is:</a:t>
            </a:r>
          </a:p>
          <a:p>
            <a:pPr lvl="1"/>
            <a:r>
              <a:rPr lang="en-US" dirty="0" smtClean="0"/>
              <a:t>How do you find a good solution?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AB3128-66D0-4219-ABFC-0868D53FD37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46" y="838200"/>
            <a:ext cx="516295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0800000">
            <a:off x="3124201" y="5549347"/>
            <a:ext cx="3810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048000" y="33528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358140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Hill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Climbing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541020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Random Search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1941016"/>
            <a:ext cx="289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Long </a:t>
            </a:r>
            <a:r>
              <a:rPr lang="en-US" sz="2400" i="1" dirty="0" smtClean="0"/>
              <a:t>time</a:t>
            </a:r>
            <a:r>
              <a:rPr lang="en-US" sz="2400" dirty="0" smtClean="0"/>
              <a:t> =&gt; one big Hill-Climbing.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Short </a:t>
            </a:r>
            <a:r>
              <a:rPr lang="en-US" sz="2400" i="1" dirty="0" smtClean="0"/>
              <a:t>time</a:t>
            </a:r>
            <a:r>
              <a:rPr lang="en-US" sz="2400" dirty="0" smtClean="0"/>
              <a:t> =&gt; random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resetting to random new locations each 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Moderate time =&gt; problem solved! (REALLY?)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143000"/>
            <a:ext cx="291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Here, </a:t>
            </a:r>
            <a:r>
              <a:rPr lang="en-US" sz="2400" i="1" dirty="0" smtClean="0"/>
              <a:t>time</a:t>
            </a:r>
            <a:r>
              <a:rPr lang="en-US" sz="2400" dirty="0" smtClean="0"/>
              <a:t> is a knob!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12304" y="2945296"/>
            <a:ext cx="3810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67000" y="4535556"/>
            <a:ext cx="354496" cy="265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43000" y="1524000"/>
            <a:ext cx="4572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5600" y="1676400"/>
            <a:ext cx="2971800" cy="2819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F595-BC61-4E01-9D1D-4D9D0297274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88918"/>
            <a:ext cx="3429000" cy="24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Unimodal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Noisy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1295400"/>
          </a:xfrm>
        </p:spPr>
        <p:txBody>
          <a:bodyPr/>
          <a:lstStyle/>
          <a:p>
            <a:r>
              <a:rPr lang="en-US" dirty="0" err="1" smtClean="0"/>
              <a:t>H.C.</a:t>
            </a:r>
            <a:r>
              <a:rPr lang="en-US" dirty="0" smtClean="0"/>
              <a:t> is close to optimal</a:t>
            </a:r>
          </a:p>
          <a:p>
            <a:r>
              <a:rPr lang="en-US" dirty="0" smtClean="0"/>
              <a:t>Rand. Search is bad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3981450"/>
            <a:ext cx="35528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4114800"/>
            <a:ext cx="4059936" cy="129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H.C.</a:t>
            </a:r>
            <a:r>
              <a:rPr lang="en-US" dirty="0" smtClean="0"/>
              <a:t> is quite bad</a:t>
            </a:r>
          </a:p>
          <a:p>
            <a:r>
              <a:rPr lang="en-US" dirty="0" smtClean="0"/>
              <a:t>Rand. Search is as good as you can get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8F4-6139-4272-B7B0-BA4412B2D89A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88918"/>
            <a:ext cx="3429000" cy="24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dirty="0" err="1" smtClean="0"/>
              <a:t>Unimodal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Noisy: Smoothness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is a strong relationship between the distance (along the </a:t>
            </a:r>
            <a:r>
              <a:rPr lang="en-US" sz="2000" i="1" dirty="0" smtClean="0"/>
              <a:t>x axis) of two </a:t>
            </a:r>
            <a:r>
              <a:rPr lang="en-US" sz="2000" dirty="0" smtClean="0"/>
              <a:t>candidate solutions and their relationship in quality: similar solutions are generally similar in quality 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3981450"/>
            <a:ext cx="35528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4114800"/>
            <a:ext cx="4059936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there’s no relationship like this: even similar solutions are very dissimilar in quality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15240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Smooth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27D8-A3DB-457E-9818-99AB5068656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Smoothness…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0772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general:</a:t>
            </a:r>
          </a:p>
          <a:p>
            <a:pPr lvl="1"/>
            <a:r>
              <a:rPr lang="en-US" sz="3200" dirty="0" smtClean="0"/>
              <a:t>Smoothness helps Hill climbing</a:t>
            </a:r>
          </a:p>
          <a:p>
            <a:r>
              <a:rPr lang="en-US" sz="3400" dirty="0" smtClean="0"/>
              <a:t>But this is not sufficient…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899F-DAE2-4178-887A-FCA0FEDB649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6671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4648200" y="1524000"/>
            <a:ext cx="4059936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pretty smooth!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But Hill Climbing doesn’t work well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Search is the only way to go.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114800"/>
            <a:ext cx="80772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 smtClean="0"/>
              <a:t>In fact, for local search to be effective there must be an </a:t>
            </a:r>
            <a:r>
              <a:rPr lang="en-US" sz="3200" b="1" dirty="0" smtClean="0"/>
              <a:t>informative gradient which generally leads towards the best solutions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303D-1F1A-497B-99E7-59EBD98108E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1150"/>
            <a:ext cx="3590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381000" y="4267200"/>
            <a:ext cx="8327136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Here </a:t>
            </a:r>
            <a:r>
              <a:rPr lang="en-US" sz="2800" dirty="0" smtClean="0"/>
              <a:t>Hill-Climbing is spectacularly bad! 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In fact, here, Hill-Climbing is actively going away from the optimum.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>uninformative gradients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646D-6316-4B60-9C83-D578E76C25E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524000" y="2667000"/>
            <a:ext cx="1295400" cy="4572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be global…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885950"/>
            <a:ext cx="87820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71800" y="4343400"/>
            <a:ext cx="532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Sometimes, keep the tweaked solution that is worse!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0E35-2D30-410F-BF1F-E13702FDDA6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be global…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2076450"/>
            <a:ext cx="87725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8376-DFE7-47AC-BE53-EC438876F70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Adjusting </a:t>
            </a:r>
            <a:r>
              <a:rPr lang="en-US" dirty="0" smtClean="0"/>
              <a:t>the Modification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91C-0676-49BE-9EDE-CFF9EA7D27A0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Goal:</a:t>
            </a:r>
          </a:p>
          <a:p>
            <a:r>
              <a:rPr lang="en-US" dirty="0" smtClean="0"/>
              <a:t>construct  a Tweak operation </a:t>
            </a:r>
          </a:p>
          <a:p>
            <a:pPr lvl="1"/>
            <a:r>
              <a:rPr lang="en-US" dirty="0" smtClean="0"/>
              <a:t>which </a:t>
            </a:r>
            <a:r>
              <a:rPr lang="en-US" i="1" dirty="0" smtClean="0"/>
              <a:t>tends to tweak in small ways </a:t>
            </a:r>
          </a:p>
          <a:p>
            <a:pPr lvl="1"/>
            <a:r>
              <a:rPr lang="en-US" i="1" dirty="0" smtClean="0"/>
              <a:t>but occasionally makes larger changes, </a:t>
            </a:r>
          </a:p>
          <a:p>
            <a:pPr lvl="1"/>
            <a:r>
              <a:rPr lang="en-US" i="1" dirty="0" smtClean="0"/>
              <a:t>and can make any possible change. </a:t>
            </a:r>
          </a:p>
          <a:p>
            <a:r>
              <a:rPr lang="en-US" i="1" dirty="0" smtClean="0"/>
              <a:t>We’ll mostly hill-climb, </a:t>
            </a:r>
          </a:p>
          <a:p>
            <a:pPr lvl="1"/>
            <a:r>
              <a:rPr lang="en-US" i="1" dirty="0" smtClean="0"/>
              <a:t>But </a:t>
            </a:r>
            <a:r>
              <a:rPr lang="en-US" dirty="0" smtClean="0"/>
              <a:t>also have the ability to, occasionally, jump far enough to land on other peaks. </a:t>
            </a:r>
          </a:p>
          <a:p>
            <a:pPr lvl="1"/>
            <a:r>
              <a:rPr lang="en-US" dirty="0" smtClean="0"/>
              <a:t>And there is a chance, however small, Tweak will land right on the optimum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of Tweak…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A149CC-AE43-430A-9D41-15E08571A99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Scenario…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9819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</a:t>
            </a:r>
            <a:endParaRPr lang="en-US" sz="2800" b="1" dirty="0"/>
          </a:p>
        </p:txBody>
      </p:sp>
      <p:sp>
        <p:nvSpPr>
          <p:cNvPr id="8" name="Cloud 7"/>
          <p:cNvSpPr/>
          <p:nvPr/>
        </p:nvSpPr>
        <p:spPr>
          <a:xfrm>
            <a:off x="304800" y="1676400"/>
            <a:ext cx="3733800" cy="3200400"/>
          </a:xfrm>
          <a:prstGeom prst="cloud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1" y="1828800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solution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096869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solution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1" y="2554069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solution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316069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solution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44669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solution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4343400" y="2438400"/>
            <a:ext cx="2057400" cy="1600200"/>
          </a:xfrm>
          <a:prstGeom prst="cube">
            <a:avLst/>
          </a:prstGeom>
          <a:solidFill>
            <a:schemeClr val="bg1">
              <a:lumMod val="95000"/>
              <a:lumOff val="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Forward or Next 17">
            <a:hlinkClick r:id="" action="ppaction://hlinkshowjump?jump=nextslide" highlightClick="1"/>
          </p:cNvPr>
          <p:cNvSpPr/>
          <p:nvPr/>
        </p:nvSpPr>
        <p:spPr>
          <a:xfrm>
            <a:off x="5029200" y="327660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>
            <a:off x="3429000" y="1981200"/>
            <a:ext cx="914400" cy="9144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429000" y="2819400"/>
            <a:ext cx="914400" cy="9144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95600" y="3657600"/>
            <a:ext cx="1371600" cy="2286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1828800" y="2438400"/>
            <a:ext cx="2514600" cy="8382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7" idx="2"/>
          </p:cNvCxnSpPr>
          <p:nvPr/>
        </p:nvCxnSpPr>
        <p:spPr>
          <a:xfrm flipV="1">
            <a:off x="1828800" y="3438525"/>
            <a:ext cx="2514600" cy="52387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24600" y="3276600"/>
            <a:ext cx="838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2800" y="2895600"/>
            <a:ext cx="7620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7010400" y="1524000"/>
            <a:ext cx="1600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quality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A9A29-A3B7-4E7D-BC56-05EA207C510C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800600" y="1524000"/>
            <a:ext cx="3887788" cy="4591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Alg. 8 chooses between</a:t>
            </a:r>
          </a:p>
          <a:p>
            <a:pPr lvl="1"/>
            <a:r>
              <a:rPr lang="en-US" dirty="0" smtClean="0"/>
              <a:t>being small enough to finesse local peaks </a:t>
            </a:r>
          </a:p>
          <a:p>
            <a:pPr lvl="1"/>
            <a:r>
              <a:rPr lang="en-US" dirty="0" smtClean="0"/>
              <a:t>And being large enough to escape local optima.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was our knob!!</a:t>
            </a:r>
          </a:p>
          <a:p>
            <a:r>
              <a:rPr lang="en-US" dirty="0" smtClean="0"/>
              <a:t>WE NEED BOTH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Gaussian (Normal) Distribution, N(\mu, \sigma^2)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/>
          <a:p>
            <a:r>
              <a:rPr lang="en-US" dirty="0" smtClean="0"/>
              <a:t>Recall our Tweak…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60" y="1524000"/>
            <a:ext cx="43014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667000"/>
            <a:ext cx="228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707296" y="4953000"/>
            <a:ext cx="533400" cy="251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06DAFB-2359-4636-B80B-2DD7725AE80C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3719" y="1371600"/>
            <a:ext cx="388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usually it makes small numbers</a:t>
            </a:r>
          </a:p>
          <a:p>
            <a:r>
              <a:rPr lang="en-US" dirty="0" smtClean="0"/>
              <a:t>sometimes it makes large numbers. </a:t>
            </a:r>
          </a:p>
          <a:p>
            <a:r>
              <a:rPr lang="en-US" dirty="0" smtClean="0"/>
              <a:t>The distribution requires two parameters:</a:t>
            </a:r>
          </a:p>
          <a:p>
            <a:pPr lvl="1"/>
            <a:r>
              <a:rPr lang="en-US" dirty="0" smtClean="0"/>
              <a:t>the mean </a:t>
            </a:r>
            <a:r>
              <a:rPr lang="en-US" i="1" dirty="0" smtClean="0"/>
              <a:t>\mu (usually zero)</a:t>
            </a:r>
          </a:p>
          <a:p>
            <a:pPr lvl="1"/>
            <a:r>
              <a:rPr lang="en-US" i="1" dirty="0" smtClean="0"/>
              <a:t>variance \sigma^2. </a:t>
            </a:r>
          </a:p>
          <a:p>
            <a:r>
              <a:rPr lang="en-US" dirty="0" smtClean="0"/>
              <a:t>small </a:t>
            </a:r>
            <a:r>
              <a:rPr lang="en-US" dirty="0" err="1" smtClean="0"/>
              <a:t>vs</a:t>
            </a:r>
            <a:r>
              <a:rPr lang="en-US" dirty="0" smtClean="0"/>
              <a:t> large numbers can be controlled by simply changing the variance </a:t>
            </a:r>
            <a:r>
              <a:rPr lang="en-US" i="1" dirty="0" smtClean="0"/>
              <a:t>\sigma^2  of the distribution.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081-1F21-4F3B-9058-D04BD490E48C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09675"/>
            <a:ext cx="8991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8050" y="2057400"/>
            <a:ext cx="1123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39000" y="1981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566452" y="237214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4581940"/>
            <a:ext cx="7315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193B-CBEB-4707-8329-06DB7346BDE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95" y="533400"/>
            <a:ext cx="796990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724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With Gaussian Convolution this algorithm is called </a:t>
            </a:r>
            <a:r>
              <a:rPr lang="en-US" sz="3600" b="1" dirty="0" smtClean="0"/>
              <a:t>(1+1)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C385-B133-4601-BA35-648109DAAEE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41" y="304800"/>
            <a:ext cx="849708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724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With Gaussian Convolution this algorithm is called </a:t>
            </a:r>
            <a:r>
              <a:rPr lang="en-US" sz="3600" b="1" dirty="0" smtClean="0"/>
              <a:t>(1+\Lambda)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208-7AF7-4D18-8803-6E21600AD1B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070" y="381001"/>
            <a:ext cx="79551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724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With Gaussian Convolution this algorithm is called </a:t>
            </a:r>
            <a:r>
              <a:rPr lang="en-US" sz="3600" b="1" dirty="0" smtClean="0"/>
              <a:t>(1,\Lambda)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F419-A265-47FC-B2DB-E9FDFDA6A53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438400"/>
            <a:ext cx="8642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Reason for such Cryptic names:</a:t>
            </a:r>
          </a:p>
          <a:p>
            <a:r>
              <a:rPr lang="en-US" sz="4000" dirty="0" smtClean="0"/>
              <a:t>Will be discussed in the next chapter…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757B-52E3-4341-9076-DAE7F8DF4BE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19200"/>
          </a:xfrm>
        </p:spPr>
        <p:txBody>
          <a:bodyPr/>
          <a:lstStyle/>
          <a:p>
            <a:r>
              <a:rPr lang="en-US" dirty="0" smtClean="0"/>
              <a:t>Now we have two </a:t>
            </a:r>
            <a:r>
              <a:rPr lang="en-US" i="1" dirty="0" smtClean="0"/>
              <a:t>knobs.</a:t>
            </a:r>
          </a:p>
          <a:p>
            <a:pPr lvl="1"/>
            <a:r>
              <a:rPr lang="en-US" i="1" dirty="0" smtClean="0"/>
              <a:t>n </a:t>
            </a:r>
            <a:r>
              <a:rPr lang="en-US" dirty="0" smtClean="0"/>
              <a:t>and \sigma^2</a:t>
            </a:r>
          </a:p>
          <a:p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Again, Exploration vs. Exploitation…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95515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ent Arrow 7"/>
          <p:cNvSpPr/>
          <p:nvPr/>
        </p:nvSpPr>
        <p:spPr>
          <a:xfrm>
            <a:off x="2819400" y="2514600"/>
            <a:ext cx="25146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2438400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Gaussian Convolution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7104" y="1577008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1752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(how many children are generated from the parent)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7BB0B6-269A-4232-9988-9C42F54B8E9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 interacts with \sigma^2 in an important way: </a:t>
            </a:r>
          </a:p>
          <a:p>
            <a:pPr lvl="1"/>
            <a:r>
              <a:rPr lang="en-US" i="1" dirty="0" smtClean="0"/>
              <a:t>\sigma^2 </a:t>
            </a:r>
            <a:r>
              <a:rPr lang="en-US" dirty="0" smtClean="0"/>
              <a:t>controls noise</a:t>
            </a:r>
          </a:p>
          <a:p>
            <a:pPr lvl="1"/>
            <a:r>
              <a:rPr lang="en-US" dirty="0" smtClean="0"/>
              <a:t>Noise is higher =&gt; algorithm will search crazier locations:</a:t>
            </a:r>
          </a:p>
          <a:p>
            <a:pPr lvl="1"/>
            <a:r>
              <a:rPr lang="en-US" i="1" dirty="0" smtClean="0"/>
              <a:t>n is higher =&gt; </a:t>
            </a:r>
            <a:r>
              <a:rPr lang="en-US" dirty="0" smtClean="0"/>
              <a:t>algorithm </a:t>
            </a:r>
            <a:r>
              <a:rPr lang="en-US" i="1" dirty="0" smtClean="0"/>
              <a:t>will aggressively weed out the poor </a:t>
            </a:r>
            <a:r>
              <a:rPr lang="en-US" dirty="0" smtClean="0"/>
              <a:t>candidates discovered at those locations. </a:t>
            </a:r>
          </a:p>
          <a:p>
            <a:pPr lvl="1"/>
            <a:r>
              <a:rPr lang="en-US" i="1" dirty="0" smtClean="0"/>
              <a:t>n is low =&gt; a poor quality candidate may still be the best </a:t>
            </a:r>
            <a:r>
              <a:rPr lang="en-US" dirty="0" smtClean="0"/>
              <a:t>of the </a:t>
            </a:r>
            <a:r>
              <a:rPr lang="en-US" i="1" dirty="0" smtClean="0"/>
              <a:t>n examined; </a:t>
            </a:r>
          </a:p>
          <a:p>
            <a:r>
              <a:rPr lang="en-US" i="1" dirty="0" smtClean="0"/>
              <a:t>\sigma^2 is pushing for more </a:t>
            </a:r>
            <a:r>
              <a:rPr lang="en-US" dirty="0" smtClean="0"/>
              <a:t>exploration (at the extreme: random search), </a:t>
            </a:r>
          </a:p>
          <a:p>
            <a:r>
              <a:rPr lang="en-US" i="1" dirty="0" smtClean="0"/>
              <a:t>n is pushing for more exploitation.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Exploration vs. Exploitation…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A5008E-3820-4587-AC76-0FB0F642870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31CC3C-27D4-43FF-A71B-37BA0209F093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3165"/>
          </a:xfrm>
        </p:spPr>
        <p:txBody>
          <a:bodyPr/>
          <a:lstStyle/>
          <a:p>
            <a:r>
              <a:rPr lang="en-US" dirty="0" smtClean="0"/>
              <a:t>Don’t get confused….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4881835"/>
            <a:ext cx="6529388" cy="1518965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914400" y="914400"/>
            <a:ext cx="8153400" cy="37805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n interacts with \sigma^2 in an important way: </a:t>
            </a:r>
          </a:p>
          <a:p>
            <a:pPr lvl="1"/>
            <a:r>
              <a:rPr lang="en-US" i="1" dirty="0" smtClean="0"/>
              <a:t>\sigma^2 </a:t>
            </a:r>
            <a:r>
              <a:rPr lang="en-US" dirty="0" smtClean="0"/>
              <a:t>controls noise</a:t>
            </a:r>
          </a:p>
          <a:p>
            <a:pPr lvl="1"/>
            <a:r>
              <a:rPr lang="en-US" dirty="0" smtClean="0"/>
              <a:t>Noise is higher =&gt; algorithm will search crazier locations:</a:t>
            </a:r>
          </a:p>
          <a:p>
            <a:pPr lvl="1"/>
            <a:r>
              <a:rPr lang="en-US" i="1" dirty="0" smtClean="0"/>
              <a:t>n is higher =&gt; </a:t>
            </a:r>
            <a:r>
              <a:rPr lang="en-US" dirty="0" smtClean="0"/>
              <a:t>algorithm </a:t>
            </a:r>
            <a:r>
              <a:rPr lang="en-US" i="1" dirty="0" smtClean="0"/>
              <a:t>will aggressively weed out the poor </a:t>
            </a:r>
            <a:r>
              <a:rPr lang="en-US" dirty="0" smtClean="0"/>
              <a:t>candidates discovered at those locations. </a:t>
            </a:r>
          </a:p>
          <a:p>
            <a:pPr lvl="1"/>
            <a:r>
              <a:rPr lang="en-US" i="1" dirty="0" smtClean="0"/>
              <a:t>n is low =&gt; a poor quality candidate may still be the best </a:t>
            </a:r>
            <a:r>
              <a:rPr lang="en-US" dirty="0" smtClean="0"/>
              <a:t>of the </a:t>
            </a:r>
            <a:r>
              <a:rPr lang="en-US" i="1" dirty="0" smtClean="0"/>
              <a:t>n examined; </a:t>
            </a:r>
          </a:p>
          <a:p>
            <a:r>
              <a:rPr lang="en-US" i="1" dirty="0" smtClean="0"/>
              <a:t>\sigma^2 is pushing for more </a:t>
            </a:r>
            <a:r>
              <a:rPr lang="en-US" dirty="0" smtClean="0"/>
              <a:t>exploration (at the extreme: random search), </a:t>
            </a:r>
          </a:p>
          <a:p>
            <a:r>
              <a:rPr lang="en-US" i="1" dirty="0" smtClean="0"/>
              <a:t>n is pushing for more exploitation.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4800" y="51816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4800" y="3886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6705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We need to be able to do 4 things:</a:t>
            </a:r>
          </a:p>
          <a:p>
            <a:r>
              <a:rPr lang="en-US" sz="2800" dirty="0" smtClean="0"/>
              <a:t>Provide one or more initial candidate solutions. </a:t>
            </a:r>
            <a:endParaRPr lang="en-US" sz="2800" b="1" dirty="0" smtClean="0"/>
          </a:p>
          <a:p>
            <a:r>
              <a:rPr lang="en-US" sz="2800" dirty="0" smtClean="0"/>
              <a:t>Assess the Quality of a candidate solution.</a:t>
            </a:r>
            <a:endParaRPr lang="en-US" sz="2800" b="1" dirty="0" smtClean="0"/>
          </a:p>
          <a:p>
            <a:r>
              <a:rPr lang="en-US" sz="2800" dirty="0" smtClean="0"/>
              <a:t>Make a Copy of a candidate solution.</a:t>
            </a:r>
          </a:p>
          <a:p>
            <a:r>
              <a:rPr lang="en-US" sz="2800" dirty="0" smtClean="0"/>
              <a:t>Tweak a candidate solution, which produces a </a:t>
            </a:r>
            <a:r>
              <a:rPr lang="en-US" sz="2800" i="1" dirty="0" smtClean="0"/>
              <a:t>randomly slightly different candidate solution.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Optimization???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2057400"/>
            <a:ext cx="153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Initialization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725" y="3163669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Assessment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800" y="4267200"/>
            <a:ext cx="1477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Modification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7000" y="36576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6F1956-73C8-4C02-9FE9-83D26AD89A9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Exploration (\sigma^2) vs. Exploitation (n)…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7" y="1789818"/>
            <a:ext cx="5510213" cy="430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392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by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2057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by </a:t>
            </a:r>
            <a:r>
              <a:rPr lang="en-US" i="1" dirty="0" smtClean="0"/>
              <a:t>\sigma^2</a:t>
            </a:r>
            <a:endParaRPr lang="en-US" i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A2D98F-F91F-4ED0-8529-582E7AA4F3C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Random Number Generators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628774"/>
            <a:ext cx="8577262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933660" y="3783496"/>
            <a:ext cx="2819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1981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6096000"/>
            <a:ext cx="32766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93D633-28EF-41C1-84FC-8AA26B8F23F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r>
              <a:rPr lang="en-US" dirty="0" smtClean="0"/>
              <a:t>Some random number generators (such as </a:t>
            </a:r>
            <a:r>
              <a:rPr lang="en-US" dirty="0" err="1" smtClean="0"/>
              <a:t>java.util.Random</a:t>
            </a:r>
            <a:r>
              <a:rPr lang="en-US" dirty="0" smtClean="0"/>
              <a:t>) only provide Gaussian random numbers from the </a:t>
            </a:r>
            <a:r>
              <a:rPr lang="en-US" b="1" dirty="0" smtClean="0"/>
              <a:t>standard normal distribution </a:t>
            </a:r>
            <a:r>
              <a:rPr lang="en-US" b="1" i="1" dirty="0" smtClean="0"/>
              <a:t>N(0, 1). </a:t>
            </a:r>
          </a:p>
          <a:p>
            <a:pPr lvl="1"/>
            <a:r>
              <a:rPr lang="en-US" b="1" i="1" dirty="0" smtClean="0"/>
              <a:t>\mu = 0 and \sigma^2 = 1 =&gt; Normal Distribution</a:t>
            </a:r>
          </a:p>
          <a:p>
            <a:r>
              <a:rPr lang="en-US" b="1" i="1" dirty="0" smtClean="0"/>
              <a:t>You can convert these numbers to a </a:t>
            </a:r>
            <a:r>
              <a:rPr lang="en-US" dirty="0" smtClean="0"/>
              <a:t>Gaussian distribution for any mean </a:t>
            </a:r>
            <a:r>
              <a:rPr lang="en-US" i="1" dirty="0" smtClean="0"/>
              <a:t>\mu and \sigma^2 as follows: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Number: Normal to Gaussian…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4876800"/>
            <a:ext cx="554133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498F57-54E7-44D1-AA47-25F13470FAA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BB0-D0A5-49D1-B171-92CFEFAE79F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76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SA differs with HC in the decision of when to replace </a:t>
            </a:r>
            <a:r>
              <a:rPr lang="en-US" i="1" dirty="0" smtClean="0"/>
              <a:t>S with R</a:t>
            </a:r>
          </a:p>
          <a:p>
            <a:pPr lvl="1"/>
            <a:r>
              <a:rPr lang="en-US" i="1" dirty="0" smtClean="0"/>
              <a:t>S is the original candidate solution.</a:t>
            </a:r>
          </a:p>
          <a:p>
            <a:pPr lvl="1"/>
            <a:r>
              <a:rPr lang="en-US" i="1" dirty="0" smtClean="0"/>
              <a:t>R is its newly tweaked child.</a:t>
            </a:r>
          </a:p>
          <a:p>
            <a:r>
              <a:rPr lang="en-US" i="1" dirty="0" smtClean="0"/>
              <a:t>if R is better than S, we’ll always replace S with R as usual. </a:t>
            </a:r>
          </a:p>
          <a:p>
            <a:r>
              <a:rPr lang="en-US" i="1" dirty="0" smtClean="0"/>
              <a:t>What about, if R is worse than S?</a:t>
            </a:r>
          </a:p>
          <a:p>
            <a:pPr lvl="1"/>
            <a:r>
              <a:rPr lang="en-US" i="1" dirty="0" smtClean="0"/>
              <a:t> we may still replace S with R </a:t>
            </a:r>
            <a:r>
              <a:rPr lang="en-US" dirty="0" smtClean="0"/>
              <a:t>with a certain probability </a:t>
            </a:r>
            <a:r>
              <a:rPr lang="en-US" i="1" dirty="0" smtClean="0"/>
              <a:t>P(t, R, S):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. Ann. Vs Hill Climb.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94" y="4495800"/>
            <a:ext cx="57601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17236" y="4648200"/>
            <a:ext cx="107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&gt;= 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5410200"/>
            <a:ext cx="668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algorithm sometimes goes down hills!!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CD1EBA-9B1D-4AF8-951F-2FCDA536BC9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Note that R is worse than S.</a:t>
            </a:r>
          </a:p>
          <a:p>
            <a:pPr lvl="1"/>
            <a:r>
              <a:rPr lang="en-US" i="1" dirty="0" smtClean="0"/>
              <a:t>So, Quality(R) &lt; Quality(S)</a:t>
            </a:r>
          </a:p>
          <a:p>
            <a:pPr lvl="1"/>
            <a:r>
              <a:rPr lang="en-US" i="1" dirty="0" smtClean="0"/>
              <a:t>So, </a:t>
            </a:r>
            <a:r>
              <a:rPr lang="en-US" dirty="0" smtClean="0"/>
              <a:t>the fraction is negative</a:t>
            </a:r>
            <a:endParaRPr lang="en-US" i="1" dirty="0" smtClean="0"/>
          </a:p>
          <a:p>
            <a:r>
              <a:rPr lang="en-US" sz="2800" dirty="0" smtClean="0"/>
              <a:t> </a:t>
            </a:r>
            <a:r>
              <a:rPr lang="en-US" sz="3000" i="1" dirty="0" smtClean="0"/>
              <a:t>if R is much worse than S, </a:t>
            </a:r>
            <a:r>
              <a:rPr lang="en-US" sz="3000" dirty="0" smtClean="0"/>
              <a:t>the fraction is larger, and so the probability is close to 0. </a:t>
            </a:r>
          </a:p>
          <a:p>
            <a:r>
              <a:rPr lang="en-US" sz="3000" dirty="0" smtClean="0"/>
              <a:t>If </a:t>
            </a:r>
            <a:r>
              <a:rPr lang="en-US" sz="3000" i="1" dirty="0" smtClean="0"/>
              <a:t>R is very close to S, the probability is </a:t>
            </a:r>
            <a:r>
              <a:rPr lang="en-US" sz="3000" dirty="0" smtClean="0"/>
              <a:t>close to 1.</a:t>
            </a:r>
          </a:p>
          <a:p>
            <a:r>
              <a:rPr lang="en-US" sz="3200" i="1" dirty="0" smtClean="0"/>
              <a:t>R isn’t much worse than S =&gt; we’ll still select R with a reasonable probability.</a:t>
            </a:r>
            <a:r>
              <a:rPr lang="en-US" sz="3000" dirty="0" smtClean="0"/>
              <a:t> </a:t>
            </a:r>
            <a:endParaRPr lang="en-US" sz="30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P(t, R, S): The Fraction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638800"/>
            <a:ext cx="57601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19600" y="5715000"/>
            <a:ext cx="30480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FE2A69-8364-4EFA-9B1C-6CF0B2B9701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8167"/>
            <a:ext cx="316938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have a tunable parameter </a:t>
            </a:r>
            <a:r>
              <a:rPr lang="en-US" sz="2800" i="1" dirty="0" smtClean="0"/>
              <a:t>t. </a:t>
            </a:r>
          </a:p>
          <a:p>
            <a:pPr lvl="1"/>
            <a:r>
              <a:rPr lang="en-US" sz="2800" i="1" dirty="0" smtClean="0"/>
              <a:t>t close to 0 </a:t>
            </a:r>
          </a:p>
          <a:p>
            <a:pPr lvl="2"/>
            <a:r>
              <a:rPr lang="en-US" sz="2500" i="1" dirty="0" smtClean="0"/>
              <a:t>=&gt; the fraction is again a large number </a:t>
            </a:r>
          </a:p>
          <a:p>
            <a:pPr lvl="2"/>
            <a:r>
              <a:rPr lang="en-US" sz="2500" i="1" dirty="0" smtClean="0"/>
              <a:t>=&gt; </a:t>
            </a:r>
            <a:r>
              <a:rPr lang="en-US" sz="2500" dirty="0" smtClean="0"/>
              <a:t>the probability is close to 0. </a:t>
            </a:r>
          </a:p>
          <a:p>
            <a:pPr lvl="1"/>
            <a:r>
              <a:rPr lang="en-US" sz="2800" i="1" dirty="0" smtClean="0"/>
              <a:t>t is high </a:t>
            </a:r>
          </a:p>
          <a:p>
            <a:pPr lvl="2"/>
            <a:r>
              <a:rPr lang="en-US" sz="2500" i="1" dirty="0" smtClean="0"/>
              <a:t>=&gt; the probability is close to 1.</a:t>
            </a:r>
            <a:endParaRPr lang="en-US" sz="25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P(t, R, S): The tunable Parameter, </a:t>
            </a:r>
            <a:r>
              <a:rPr lang="en-US" i="1" dirty="0" smtClean="0"/>
              <a:t>t</a:t>
            </a:r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181600"/>
            <a:ext cx="57601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1F8804-47B2-4CD2-AFC9-B9EBD722F36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48000"/>
            <a:ext cx="316938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The idea is to initially set t to a high number: </a:t>
            </a:r>
          </a:p>
          <a:p>
            <a:pPr lvl="1"/>
            <a:r>
              <a:rPr lang="en-US" sz="2800" i="1" dirty="0" smtClean="0"/>
              <a:t>So P(t, R, S) is close to 1</a:t>
            </a:r>
          </a:p>
          <a:p>
            <a:pPr lvl="1"/>
            <a:r>
              <a:rPr lang="en-US" sz="2800" i="1" dirty="0" smtClean="0"/>
              <a:t>The algorithm moves to every newly-created solution regardless </a:t>
            </a:r>
            <a:r>
              <a:rPr lang="en-US" sz="2800" dirty="0" smtClean="0"/>
              <a:t>of how good it is. </a:t>
            </a:r>
          </a:p>
          <a:p>
            <a:pPr lvl="1"/>
            <a:r>
              <a:rPr lang="en-US" sz="2800" dirty="0" smtClean="0"/>
              <a:t>We’re doing a </a:t>
            </a:r>
            <a:r>
              <a:rPr lang="en-US" sz="2800" b="1" dirty="0" smtClean="0"/>
              <a:t>random walk in the space. </a:t>
            </a:r>
          </a:p>
          <a:p>
            <a:r>
              <a:rPr lang="en-US" sz="2800" b="1" dirty="0" smtClean="0"/>
              <a:t>Then </a:t>
            </a:r>
            <a:r>
              <a:rPr lang="en-US" sz="2800" b="1" i="1" dirty="0" smtClean="0"/>
              <a:t>t decreases slowly</a:t>
            </a:r>
          </a:p>
          <a:p>
            <a:r>
              <a:rPr lang="en-US" sz="2800" i="1" dirty="0" smtClean="0"/>
              <a:t>So P(t, R, S) decreases slowly </a:t>
            </a:r>
            <a:r>
              <a:rPr lang="en-US" sz="2800" b="1" i="1" dirty="0" smtClean="0"/>
              <a:t>eventually to </a:t>
            </a:r>
            <a:r>
              <a:rPr lang="en-US" sz="2800" dirty="0" smtClean="0"/>
              <a:t>0: </a:t>
            </a:r>
            <a:endParaRPr lang="en-US" sz="2800" b="1" i="1" dirty="0" smtClean="0"/>
          </a:p>
          <a:p>
            <a:r>
              <a:rPr lang="en-US" sz="2800" dirty="0" smtClean="0"/>
              <a:t>Now the algorithm is doing nothing more than plain Hill-Climbing.</a:t>
            </a:r>
            <a:endParaRPr lang="en-US" sz="28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57601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878DDA-C338-418D-9FC8-DE5ABAD7934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457200"/>
            <a:ext cx="87820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0FF29D-C49D-4D5A-A30A-8AED7530222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457200"/>
            <a:ext cx="87820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3400" y="7620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The rate at which we decrease </a:t>
            </a:r>
            <a:r>
              <a:rPr lang="en-US" sz="2400" i="1" dirty="0" smtClean="0">
                <a:solidFill>
                  <a:srgbClr val="C00000"/>
                </a:solidFill>
              </a:rPr>
              <a:t>t is called the algorithm’s </a:t>
            </a:r>
            <a:r>
              <a:rPr lang="en-US" sz="2400" b="1" i="1" dirty="0" smtClean="0">
                <a:solidFill>
                  <a:srgbClr val="C00000"/>
                </a:solidFill>
              </a:rPr>
              <a:t>schedule.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</a:rPr>
              <a:t>The longer </a:t>
            </a:r>
            <a:r>
              <a:rPr lang="en-US" sz="2400" dirty="0" smtClean="0">
                <a:solidFill>
                  <a:srgbClr val="C00000"/>
                </a:solidFill>
              </a:rPr>
              <a:t>the schedule, the longer the algorithm resembles a random walk and the more exploration it does.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057400" y="2286000"/>
            <a:ext cx="2209800" cy="2057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2209800" y="1447800"/>
            <a:ext cx="2057400" cy="838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44A991-285E-45B9-AD80-99EE630DBB0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Initialization Procedure</a:t>
            </a:r>
          </a:p>
          <a:p>
            <a:r>
              <a:rPr lang="en-US" sz="3600" dirty="0" smtClean="0"/>
              <a:t>Assessment Procedure</a:t>
            </a:r>
          </a:p>
          <a:p>
            <a:r>
              <a:rPr lang="en-US" sz="3600" dirty="0" smtClean="0"/>
              <a:t>Modification Procedure</a:t>
            </a:r>
          </a:p>
          <a:p>
            <a:pPr>
              <a:buNone/>
            </a:pPr>
            <a:r>
              <a:rPr lang="en-US" sz="3600" dirty="0" smtClean="0"/>
              <a:t>and</a:t>
            </a:r>
          </a:p>
          <a:p>
            <a:r>
              <a:rPr lang="en-US" sz="3600" dirty="0" smtClean="0"/>
              <a:t>Selection procedure</a:t>
            </a:r>
          </a:p>
          <a:p>
            <a:pPr lvl="1"/>
            <a:r>
              <a:rPr lang="en-US" dirty="0" smtClean="0"/>
              <a:t>Decides </a:t>
            </a:r>
            <a:r>
              <a:rPr lang="en-US" sz="2800" dirty="0" smtClean="0"/>
              <a:t>which candidate solutions to retain and which to reject as it wanders through the space of possible solutions to the problem.</a:t>
            </a:r>
            <a:endParaRPr lang="en-US" sz="7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Metaheuristics</a:t>
            </a:r>
            <a:r>
              <a:rPr lang="en-US" dirty="0" smtClean="0"/>
              <a:t> Provide…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E62BDB-3CE2-460F-BCE0-1B5858275C3A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457200"/>
            <a:ext cx="87820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3568148"/>
            <a:ext cx="1981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79304" y="3352800"/>
            <a:ext cx="5078896" cy="583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213652" y="3124200"/>
            <a:ext cx="76200" cy="381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24016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replace S with R if R has better quality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Otherwise, we may still replace based on P(t, R, S)!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1F7604-1F1B-46D6-8BE6-83BD433FBF8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C8FE-8EBF-4380-9CF5-B4E42F77BD2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approach to doing exploration</a:t>
            </a:r>
          </a:p>
          <a:p>
            <a:r>
              <a:rPr lang="en-US" dirty="0" smtClean="0"/>
              <a:t>Keeps a </a:t>
            </a:r>
            <a:r>
              <a:rPr lang="en-US" dirty="0" err="1" smtClean="0"/>
              <a:t>Tabu</a:t>
            </a:r>
            <a:r>
              <a:rPr lang="en-US" dirty="0" smtClean="0"/>
              <a:t> List: records of recently considered candidate solutions</a:t>
            </a:r>
          </a:p>
          <a:p>
            <a:r>
              <a:rPr lang="en-US" dirty="0" smtClean="0"/>
              <a:t>refuses to return to those candidate solutions until they’re sufficiently far in the past. </a:t>
            </a:r>
          </a:p>
          <a:p>
            <a:r>
              <a:rPr lang="en-US" dirty="0" smtClean="0"/>
              <a:t>Thus if we wander up a hill, we have no choice but to wander back down the other side</a:t>
            </a:r>
          </a:p>
          <a:p>
            <a:pPr lvl="1"/>
            <a:r>
              <a:rPr lang="en-US" dirty="0" smtClean="0"/>
              <a:t>we’re not permitted to stay at or return to the top of the hill, at least for a sufficient amount of time.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AD64DC-BA6C-48FE-9094-333A2814E65C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Maintain a </a:t>
            </a:r>
            <a:r>
              <a:rPr lang="en-US" sz="3200" b="1" dirty="0" err="1" smtClean="0"/>
              <a:t>tabu</a:t>
            </a:r>
            <a:r>
              <a:rPr lang="en-US" sz="3200" b="1" dirty="0" smtClean="0"/>
              <a:t> list </a:t>
            </a:r>
            <a:r>
              <a:rPr lang="en-US" sz="3200" b="1" i="1" dirty="0" smtClean="0"/>
              <a:t>L, of some maximum length l,</a:t>
            </a:r>
          </a:p>
          <a:p>
            <a:r>
              <a:rPr lang="en-US" sz="3200" dirty="0" smtClean="0"/>
              <a:t>Whenever we adopt a “new” (i.e., not in </a:t>
            </a:r>
            <a:r>
              <a:rPr lang="en-US" sz="3200" i="1" dirty="0" smtClean="0"/>
              <a:t>L</a:t>
            </a:r>
            <a:r>
              <a:rPr lang="en-US" sz="3200" dirty="0" smtClean="0"/>
              <a:t>) candidate solution, it goes in to </a:t>
            </a:r>
            <a:r>
              <a:rPr lang="en-US" sz="3200" i="1" dirty="0" smtClean="0"/>
              <a:t>L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If </a:t>
            </a:r>
            <a:r>
              <a:rPr lang="en-US" sz="3200" i="1" dirty="0" smtClean="0"/>
              <a:t>L</a:t>
            </a:r>
            <a:r>
              <a:rPr lang="en-US" sz="3200" dirty="0" smtClean="0"/>
              <a:t> is too large, we remove the oldest candidate solution</a:t>
            </a:r>
          </a:p>
          <a:p>
            <a:pPr lvl="1"/>
            <a:r>
              <a:rPr lang="en-US" sz="3200" dirty="0" smtClean="0"/>
              <a:t>it’s no longer ‘taboo’ to reconsider.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Approach of </a:t>
            </a:r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C468C1-66C5-4F67-9160-CBFD506ED64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70" y="228599"/>
            <a:ext cx="7625530" cy="629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905000"/>
            <a:ext cx="2362200" cy="26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178BD9-9F5D-4D91-82B9-B1A52E12F48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70" y="228599"/>
            <a:ext cx="7625530" cy="629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057400"/>
            <a:ext cx="2362200" cy="26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5486400" y="609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562600" y="1905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200401" y="220979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6388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257800" y="266700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962400"/>
            <a:ext cx="6248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33600" y="38862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3899452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3400" y="33160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n tweaked children, but only </a:t>
            </a:r>
            <a:r>
              <a:rPr lang="en-US" dirty="0" smtClean="0">
                <a:solidFill>
                  <a:srgbClr val="C00000"/>
                </a:solidFill>
              </a:rPr>
              <a:t>consider the ones which aren’t presently taboo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3962400" y="3429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85D22E-8AB0-4726-9DAC-71E4EF74DBD9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Tabu</a:t>
            </a:r>
            <a:r>
              <a:rPr lang="en-US" sz="2800" dirty="0" smtClean="0"/>
              <a:t> Search really only works in discrete spaces.</a:t>
            </a:r>
          </a:p>
          <a:p>
            <a:r>
              <a:rPr lang="en-US" sz="2800" dirty="0" smtClean="0"/>
              <a:t>Only in truly exceptional situations will you visit the same real-valued point in space twice. </a:t>
            </a:r>
          </a:p>
          <a:p>
            <a:pPr lvl="1"/>
            <a:r>
              <a:rPr lang="en-US" sz="2800" dirty="0" smtClean="0"/>
              <a:t>So, </a:t>
            </a:r>
            <a:r>
              <a:rPr lang="en-US" sz="2800" dirty="0" err="1" smtClean="0"/>
              <a:t>tabu</a:t>
            </a:r>
            <a:r>
              <a:rPr lang="en-US" sz="2800" dirty="0" smtClean="0"/>
              <a:t> list is worthless.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vs</a:t>
            </a:r>
            <a:r>
              <a:rPr lang="en-US" dirty="0" smtClean="0"/>
              <a:t> Real Valued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7AF5B9-B7B0-4BD4-90F0-C2EF210A0D5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Solution approach:</a:t>
            </a:r>
          </a:p>
          <a:p>
            <a:pPr lvl="1"/>
            <a:r>
              <a:rPr lang="en-US" sz="3200" dirty="0" smtClean="0"/>
              <a:t>consider a solution to be a member of a list if it is “sufficiently similar” to an existing member of the list.</a:t>
            </a:r>
          </a:p>
          <a:p>
            <a:pPr lvl="1"/>
            <a:r>
              <a:rPr lang="en-US" sz="3200" dirty="0" smtClean="0"/>
              <a:t>The similarity distance measure will be up to you.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 in Real-Valued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6F985C-B35E-4FE3-B9E8-95E9AA3C48F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 doesn’t work well:</a:t>
            </a:r>
          </a:p>
          <a:p>
            <a:pPr lvl="1"/>
            <a:r>
              <a:rPr lang="en-US" dirty="0" smtClean="0"/>
              <a:t>if your search space is very large, and</a:t>
            </a:r>
          </a:p>
          <a:p>
            <a:pPr lvl="1"/>
            <a:r>
              <a:rPr lang="en-US" dirty="0" smtClean="0"/>
              <a:t>particularly if it’s of high dimensionality, </a:t>
            </a:r>
          </a:p>
          <a:p>
            <a:r>
              <a:rPr lang="en-US" dirty="0" smtClean="0"/>
              <a:t>it’s easy to stay around in the same neighborhood, indeed on the same hill, even if you have a very large </a:t>
            </a:r>
            <a:r>
              <a:rPr lang="en-US" dirty="0" err="1" smtClean="0"/>
              <a:t>tabu</a:t>
            </a:r>
            <a:r>
              <a:rPr lang="en-US" dirty="0" smtClean="0"/>
              <a:t> list. </a:t>
            </a:r>
          </a:p>
          <a:p>
            <a:pPr lvl="1"/>
            <a:r>
              <a:rPr lang="en-US" dirty="0" smtClean="0"/>
              <a:t>There may be just too many locations.</a:t>
            </a:r>
          </a:p>
          <a:p>
            <a:r>
              <a:rPr lang="en-US" dirty="0" smtClean="0"/>
              <a:t>Solution Approach?</a:t>
            </a:r>
          </a:p>
          <a:p>
            <a:pPr lvl="1"/>
            <a:r>
              <a:rPr lang="en-US" dirty="0" smtClean="0"/>
              <a:t>Feature based </a:t>
            </a:r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and High Dimensional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07617B-A965-4690-BECA-8B35F149FF7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err="1" smtClean="0"/>
              <a:t>tabu</a:t>
            </a:r>
            <a:r>
              <a:rPr lang="en-US" sz="2400" dirty="0" smtClean="0"/>
              <a:t> list of recent </a:t>
            </a:r>
            <a:r>
              <a:rPr lang="en-US" sz="2400" i="1" dirty="0" smtClean="0"/>
              <a:t>changes of certain features.</a:t>
            </a:r>
          </a:p>
          <a:p>
            <a:pPr lvl="1"/>
            <a:r>
              <a:rPr lang="en-US" dirty="0" smtClean="0"/>
              <a:t>not of the whole candidate solution</a:t>
            </a:r>
          </a:p>
          <a:p>
            <a:r>
              <a:rPr lang="en-US" sz="2400" dirty="0" smtClean="0"/>
              <a:t>Example: </a:t>
            </a:r>
            <a:r>
              <a:rPr lang="en-US" sz="2800" dirty="0" smtClean="0"/>
              <a:t>Consider Traveling Salesman Problem</a:t>
            </a:r>
          </a:p>
          <a:p>
            <a:pPr lvl="1"/>
            <a:r>
              <a:rPr lang="en-US" dirty="0" smtClean="0"/>
              <a:t>Tweak: add/delete edges to existing solution to get a new one </a:t>
            </a:r>
          </a:p>
          <a:p>
            <a:pPr lvl="1"/>
            <a:r>
              <a:rPr lang="en-US" dirty="0" smtClean="0"/>
              <a:t>Say, we created a new solution, by deleting edge </a:t>
            </a:r>
            <a:r>
              <a:rPr lang="en-US" i="1" dirty="0" smtClean="0"/>
              <a:t>A and adding edges B and C </a:t>
            </a:r>
            <a:r>
              <a:rPr lang="en-US" dirty="0" smtClean="0"/>
              <a:t>to a candidate solution and </a:t>
            </a:r>
            <a:r>
              <a:rPr lang="en-US" i="1" dirty="0" smtClean="0"/>
              <a:t>decided to adopt </a:t>
            </a:r>
            <a:r>
              <a:rPr lang="en-US" dirty="0" smtClean="0"/>
              <a:t>the new solution. </a:t>
            </a:r>
          </a:p>
          <a:p>
            <a:pPr lvl="1"/>
            <a:r>
              <a:rPr lang="en-US" dirty="0" err="1" smtClean="0"/>
              <a:t>Tabu</a:t>
            </a:r>
            <a:r>
              <a:rPr lang="en-US" dirty="0" smtClean="0"/>
              <a:t> List: Instead of placing the solution, we place </a:t>
            </a:r>
            <a:r>
              <a:rPr lang="en-US" i="1" dirty="0" smtClean="0"/>
              <a:t>A, B, and C each into the list. </a:t>
            </a:r>
          </a:p>
          <a:p>
            <a:pPr lvl="1"/>
            <a:r>
              <a:rPr lang="en-US" i="1" dirty="0" smtClean="0"/>
              <a:t>Now for a while, new </a:t>
            </a:r>
            <a:r>
              <a:rPr lang="en-US" dirty="0" smtClean="0"/>
              <a:t>tweaks will not even consider adding or deleting </a:t>
            </a:r>
            <a:r>
              <a:rPr lang="en-US" i="1" dirty="0" smtClean="0"/>
              <a:t>A, B, or C. They’re taboo for now.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Based </a:t>
            </a:r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40EAE8-5644-4C6D-B1DA-27C0673DB0FF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Tabu</a:t>
            </a:r>
            <a:r>
              <a:rPr lang="en-US" sz="2800" dirty="0" smtClean="0"/>
              <a:t> List must be implemented differently</a:t>
            </a:r>
          </a:p>
          <a:p>
            <a:r>
              <a:rPr lang="en-US" sz="2800" dirty="0" smtClean="0"/>
              <a:t>We’ll implement it as a set of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</a:t>
            </a:r>
            <a:r>
              <a:rPr lang="en-US" sz="2800" i="1" dirty="0" smtClean="0"/>
              <a:t>&lt;X, d&gt; </a:t>
            </a:r>
          </a:p>
          <a:p>
            <a:pPr lvl="1"/>
            <a:r>
              <a:rPr lang="en-US" sz="2800" i="1" dirty="0" smtClean="0"/>
              <a:t>X is a feature we changed (for example “Edge A”)</a:t>
            </a:r>
          </a:p>
          <a:p>
            <a:pPr lvl="1"/>
            <a:r>
              <a:rPr lang="en-US" sz="2800" i="1" dirty="0" smtClean="0"/>
              <a:t>d is the timestamp of when we made </a:t>
            </a:r>
            <a:r>
              <a:rPr lang="en-US" sz="2800" dirty="0" smtClean="0"/>
              <a:t>the change. </a:t>
            </a:r>
          </a:p>
          <a:p>
            <a:r>
              <a:rPr lang="en-US" sz="2800" dirty="0" smtClean="0"/>
              <a:t>We can no longer simply test for membership in the queue. </a:t>
            </a:r>
          </a:p>
          <a:p>
            <a:pPr lvl="1"/>
            <a:r>
              <a:rPr lang="en-US" sz="2800" dirty="0" smtClean="0"/>
              <a:t>We’ll hand the queue to the Tweak operation, so it knows which changes it’s not allowed to make.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Feature based </a:t>
            </a:r>
            <a:r>
              <a:rPr lang="en-US" dirty="0" err="1" smtClean="0"/>
              <a:t>Tabu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EE6982-8573-45AD-A561-1BB72FDBEFC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2060"/>
            <a:ext cx="8001000" cy="618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C9F42B-B06D-46DF-9091-491E1DB7E45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1304"/>
            <a:ext cx="8001000" cy="618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 rot="10800000">
            <a:off x="2667001" y="2743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50096" y="2728364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timestamp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95052" y="2971800"/>
            <a:ext cx="1447800" cy="367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286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Remove old 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50686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Adding new 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38600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791200" y="3276600"/>
            <a:ext cx="381000" cy="15240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3429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as before! Then where is the check for Taboo?????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F055DC-CECF-4628-92DE-749CA679C5D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1304"/>
            <a:ext cx="8001000" cy="618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2667001" y="2743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50096" y="2728364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timestamp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95052" y="2971800"/>
            <a:ext cx="1447800" cy="367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2286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Remove old 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0686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Adding new 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038600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34290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as before! Then where is the check for Taboo?????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3747052"/>
            <a:ext cx="2286000" cy="354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858000" y="3429000"/>
            <a:ext cx="381000" cy="15240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800" y="3200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Tweak takes care of that. L is supplied to it!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343400" y="349526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14973E-B504-4AE9-8FDC-C668C69F09DE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Feature-based </a:t>
            </a:r>
            <a:r>
              <a:rPr lang="en-US" dirty="0" err="1" smtClean="0"/>
              <a:t>Tabu</a:t>
            </a:r>
            <a:r>
              <a:rPr lang="en-US" dirty="0" smtClean="0"/>
              <a:t> Search relies on the </a:t>
            </a:r>
            <a:r>
              <a:rPr lang="en-US" dirty="0" err="1" smtClean="0"/>
              <a:t>identifiability</a:t>
            </a:r>
            <a:r>
              <a:rPr lang="en-US" dirty="0" smtClean="0"/>
              <a:t> and </a:t>
            </a:r>
            <a:r>
              <a:rPr lang="en-US" dirty="0" err="1" smtClean="0"/>
              <a:t>separability</a:t>
            </a:r>
            <a:r>
              <a:rPr lang="en-US" dirty="0" smtClean="0"/>
              <a:t> of </a:t>
            </a:r>
            <a:r>
              <a:rPr lang="en-US" i="1" dirty="0" smtClean="0"/>
              <a:t>features found in candidate solutions</a:t>
            </a:r>
          </a:p>
          <a:p>
            <a:r>
              <a:rPr lang="en-US" dirty="0" smtClean="0"/>
              <a:t>Other methods normally consider each candidate solution as an atomic element (except for Tweak purposes).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 on F.B.T.S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981209-847D-4852-9ED8-C0BCF832E8C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Local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1842-093D-498F-924E-874F7477878A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ILS is essentially a more clever version of Hill-Climbing with Random Restarts. </a:t>
            </a:r>
          </a:p>
          <a:p>
            <a:pPr>
              <a:buNone/>
            </a:pPr>
            <a:r>
              <a:rPr lang="en-US" dirty="0" smtClean="0"/>
              <a:t>Hill-Climbing with Random Restarts:</a:t>
            </a:r>
          </a:p>
          <a:p>
            <a:r>
              <a:rPr lang="en-US" dirty="0" smtClean="0"/>
              <a:t>Each time you do a random restart, the hill-climber then winds up in some (possibly new) local optimum.</a:t>
            </a:r>
          </a:p>
          <a:p>
            <a:r>
              <a:rPr lang="en-US" i="1" dirty="0" smtClean="0"/>
              <a:t>We find a random local optimum, then another, then another, and so on</a:t>
            </a:r>
          </a:p>
          <a:p>
            <a:r>
              <a:rPr lang="en-US" dirty="0" smtClean="0"/>
              <a:t>Eventually return the best optimum we ever discovered (ideally, it’s a global optimum!)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ILS and H.C with Rand. Restarts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6DBC73-39F6-4A47-A59B-FC12AAA7F28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52437"/>
            <a:ext cx="8867775" cy="59531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0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05400" y="5257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43200" y="4800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3820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76300" y="4800600"/>
            <a:ext cx="342900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848600" y="2895600"/>
            <a:ext cx="756781" cy="2547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590800" y="3674791"/>
            <a:ext cx="304800" cy="9895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31809" y="2667000"/>
            <a:ext cx="316479" cy="1997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Iterated Local Search:</a:t>
            </a:r>
          </a:p>
          <a:p>
            <a:r>
              <a:rPr lang="en-US" b="1" dirty="0" smtClean="0"/>
              <a:t>ILS tries to search through this space of local optima in a more intelligent </a:t>
            </a:r>
            <a:r>
              <a:rPr lang="en-US" dirty="0" smtClean="0"/>
              <a:t>fashion:</a:t>
            </a:r>
          </a:p>
          <a:p>
            <a:pPr lvl="1"/>
            <a:r>
              <a:rPr lang="en-US" i="1" dirty="0" smtClean="0"/>
              <a:t>ILS finds a local optimum</a:t>
            </a:r>
          </a:p>
          <a:p>
            <a:pPr lvl="1"/>
            <a:r>
              <a:rPr lang="en-US" dirty="0" smtClean="0"/>
              <a:t>then looks for a “nearby” local optimum and possibly adopts that one instead, </a:t>
            </a:r>
          </a:p>
          <a:p>
            <a:pPr lvl="1"/>
            <a:r>
              <a:rPr lang="en-US" dirty="0" smtClean="0"/>
              <a:t>then finds a new “nearby” local optimum, and so on. </a:t>
            </a:r>
          </a:p>
          <a:p>
            <a:r>
              <a:rPr lang="en-US" dirty="0" smtClean="0"/>
              <a:t>The heuristic here is that you can often find better local optima </a:t>
            </a:r>
            <a:r>
              <a:rPr lang="en-US" b="1" dirty="0" smtClean="0"/>
              <a:t>near to the one</a:t>
            </a:r>
            <a:r>
              <a:rPr lang="en-US" dirty="0" smtClean="0"/>
              <a:t> you’re presently in, </a:t>
            </a:r>
          </a:p>
          <a:p>
            <a:pPr lvl="1"/>
            <a:r>
              <a:rPr lang="en-US" dirty="0" smtClean="0"/>
              <a:t>walking from local optimum to local optimum in this way often outperforms just trying new locations entirely at random.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ILS and H.C with Rand. Restarts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A10EC9-17B2-4C0A-806E-2E143271C46F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452437"/>
            <a:ext cx="8867775" cy="59531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0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5994" y="466434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17003" y="3733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76300" y="4800600"/>
            <a:ext cx="342900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75994" y="3665673"/>
            <a:ext cx="145712" cy="8543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9600" y="2743200"/>
            <a:ext cx="145712" cy="8543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10400" y="250624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10400" y="1524000"/>
            <a:ext cx="145712" cy="8543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600200" y="1640541"/>
            <a:ext cx="5665677" cy="3984916"/>
          </a:xfrm>
          <a:custGeom>
            <a:avLst/>
            <a:gdLst>
              <a:gd name="connsiteX0" fmla="*/ 0 w 5665677"/>
              <a:gd name="connsiteY0" fmla="*/ 2702859 h 3984916"/>
              <a:gd name="connsiteX1" fmla="*/ 13447 w 5665677"/>
              <a:gd name="connsiteY1" fmla="*/ 2541494 h 3984916"/>
              <a:gd name="connsiteX2" fmla="*/ 26894 w 5665677"/>
              <a:gd name="connsiteY2" fmla="*/ 2138083 h 3984916"/>
              <a:gd name="connsiteX3" fmla="*/ 94129 w 5665677"/>
              <a:gd name="connsiteY3" fmla="*/ 2057400 h 3984916"/>
              <a:gd name="connsiteX4" fmla="*/ 174812 w 5665677"/>
              <a:gd name="connsiteY4" fmla="*/ 1976718 h 3984916"/>
              <a:gd name="connsiteX5" fmla="*/ 201706 w 5665677"/>
              <a:gd name="connsiteY5" fmla="*/ 1936377 h 3984916"/>
              <a:gd name="connsiteX6" fmla="*/ 282388 w 5665677"/>
              <a:gd name="connsiteY6" fmla="*/ 1896035 h 3984916"/>
              <a:gd name="connsiteX7" fmla="*/ 376518 w 5665677"/>
              <a:gd name="connsiteY7" fmla="*/ 1842247 h 3984916"/>
              <a:gd name="connsiteX8" fmla="*/ 578224 w 5665677"/>
              <a:gd name="connsiteY8" fmla="*/ 1815353 h 3984916"/>
              <a:gd name="connsiteX9" fmla="*/ 632012 w 5665677"/>
              <a:gd name="connsiteY9" fmla="*/ 1788459 h 3984916"/>
              <a:gd name="connsiteX10" fmla="*/ 847165 w 5665677"/>
              <a:gd name="connsiteY10" fmla="*/ 1775012 h 3984916"/>
              <a:gd name="connsiteX11" fmla="*/ 874059 w 5665677"/>
              <a:gd name="connsiteY11" fmla="*/ 1667435 h 3984916"/>
              <a:gd name="connsiteX12" fmla="*/ 941294 w 5665677"/>
              <a:gd name="connsiteY12" fmla="*/ 1586753 h 3984916"/>
              <a:gd name="connsiteX13" fmla="*/ 1250576 w 5665677"/>
              <a:gd name="connsiteY13" fmla="*/ 1640541 h 3984916"/>
              <a:gd name="connsiteX14" fmla="*/ 1358153 w 5665677"/>
              <a:gd name="connsiteY14" fmla="*/ 1734671 h 3984916"/>
              <a:gd name="connsiteX15" fmla="*/ 1411941 w 5665677"/>
              <a:gd name="connsiteY15" fmla="*/ 1775012 h 3984916"/>
              <a:gd name="connsiteX16" fmla="*/ 1559859 w 5665677"/>
              <a:gd name="connsiteY16" fmla="*/ 2003612 h 3984916"/>
              <a:gd name="connsiteX17" fmla="*/ 1586753 w 5665677"/>
              <a:gd name="connsiteY17" fmla="*/ 2043953 h 3984916"/>
              <a:gd name="connsiteX18" fmla="*/ 1600200 w 5665677"/>
              <a:gd name="connsiteY18" fmla="*/ 2084294 h 3984916"/>
              <a:gd name="connsiteX19" fmla="*/ 1653988 w 5665677"/>
              <a:gd name="connsiteY19" fmla="*/ 2178424 h 3984916"/>
              <a:gd name="connsiteX20" fmla="*/ 1667435 w 5665677"/>
              <a:gd name="connsiteY20" fmla="*/ 2218765 h 3984916"/>
              <a:gd name="connsiteX21" fmla="*/ 1694329 w 5665677"/>
              <a:gd name="connsiteY21" fmla="*/ 2272553 h 3984916"/>
              <a:gd name="connsiteX22" fmla="*/ 1707776 w 5665677"/>
              <a:gd name="connsiteY22" fmla="*/ 2312894 h 3984916"/>
              <a:gd name="connsiteX23" fmla="*/ 1734671 w 5665677"/>
              <a:gd name="connsiteY23" fmla="*/ 2353235 h 3984916"/>
              <a:gd name="connsiteX24" fmla="*/ 1748118 w 5665677"/>
              <a:gd name="connsiteY24" fmla="*/ 2393577 h 3984916"/>
              <a:gd name="connsiteX25" fmla="*/ 1788459 w 5665677"/>
              <a:gd name="connsiteY25" fmla="*/ 2433918 h 3984916"/>
              <a:gd name="connsiteX26" fmla="*/ 1828800 w 5665677"/>
              <a:gd name="connsiteY26" fmla="*/ 2487706 h 3984916"/>
              <a:gd name="connsiteX27" fmla="*/ 1855694 w 5665677"/>
              <a:gd name="connsiteY27" fmla="*/ 2528047 h 3984916"/>
              <a:gd name="connsiteX28" fmla="*/ 1949824 w 5665677"/>
              <a:gd name="connsiteY28" fmla="*/ 2662518 h 3984916"/>
              <a:gd name="connsiteX29" fmla="*/ 1990165 w 5665677"/>
              <a:gd name="connsiteY29" fmla="*/ 2622177 h 3984916"/>
              <a:gd name="connsiteX30" fmla="*/ 2043953 w 5665677"/>
              <a:gd name="connsiteY30" fmla="*/ 2460812 h 3984916"/>
              <a:gd name="connsiteX31" fmla="*/ 2070847 w 5665677"/>
              <a:gd name="connsiteY31" fmla="*/ 2407024 h 3984916"/>
              <a:gd name="connsiteX32" fmla="*/ 2097741 w 5665677"/>
              <a:gd name="connsiteY32" fmla="*/ 2312894 h 3984916"/>
              <a:gd name="connsiteX33" fmla="*/ 2124635 w 5665677"/>
              <a:gd name="connsiteY33" fmla="*/ 2259106 h 3984916"/>
              <a:gd name="connsiteX34" fmla="*/ 2151529 w 5665677"/>
              <a:gd name="connsiteY34" fmla="*/ 2178424 h 3984916"/>
              <a:gd name="connsiteX35" fmla="*/ 2178424 w 5665677"/>
              <a:gd name="connsiteY35" fmla="*/ 2124635 h 3984916"/>
              <a:gd name="connsiteX36" fmla="*/ 2232212 w 5665677"/>
              <a:gd name="connsiteY36" fmla="*/ 2017059 h 3984916"/>
              <a:gd name="connsiteX37" fmla="*/ 2245659 w 5665677"/>
              <a:gd name="connsiteY37" fmla="*/ 1963271 h 3984916"/>
              <a:gd name="connsiteX38" fmla="*/ 2366682 w 5665677"/>
              <a:gd name="connsiteY38" fmla="*/ 1788459 h 3984916"/>
              <a:gd name="connsiteX39" fmla="*/ 2433918 w 5665677"/>
              <a:gd name="connsiteY39" fmla="*/ 1707777 h 3984916"/>
              <a:gd name="connsiteX40" fmla="*/ 2501153 w 5665677"/>
              <a:gd name="connsiteY40" fmla="*/ 1640541 h 3984916"/>
              <a:gd name="connsiteX41" fmla="*/ 2581835 w 5665677"/>
              <a:gd name="connsiteY41" fmla="*/ 1532965 h 3984916"/>
              <a:gd name="connsiteX42" fmla="*/ 2635624 w 5665677"/>
              <a:gd name="connsiteY42" fmla="*/ 1479177 h 3984916"/>
              <a:gd name="connsiteX43" fmla="*/ 2716306 w 5665677"/>
              <a:gd name="connsiteY43" fmla="*/ 1358153 h 3984916"/>
              <a:gd name="connsiteX44" fmla="*/ 2756647 w 5665677"/>
              <a:gd name="connsiteY44" fmla="*/ 1317812 h 3984916"/>
              <a:gd name="connsiteX45" fmla="*/ 2796988 w 5665677"/>
              <a:gd name="connsiteY45" fmla="*/ 1264024 h 3984916"/>
              <a:gd name="connsiteX46" fmla="*/ 2823882 w 5665677"/>
              <a:gd name="connsiteY46" fmla="*/ 1223683 h 3984916"/>
              <a:gd name="connsiteX47" fmla="*/ 2877671 w 5665677"/>
              <a:gd name="connsiteY47" fmla="*/ 1169894 h 3984916"/>
              <a:gd name="connsiteX48" fmla="*/ 2918012 w 5665677"/>
              <a:gd name="connsiteY48" fmla="*/ 1129553 h 3984916"/>
              <a:gd name="connsiteX49" fmla="*/ 3012141 w 5665677"/>
              <a:gd name="connsiteY49" fmla="*/ 1035424 h 3984916"/>
              <a:gd name="connsiteX50" fmla="*/ 3079376 w 5665677"/>
              <a:gd name="connsiteY50" fmla="*/ 981635 h 3984916"/>
              <a:gd name="connsiteX51" fmla="*/ 3200400 w 5665677"/>
              <a:gd name="connsiteY51" fmla="*/ 874059 h 3984916"/>
              <a:gd name="connsiteX52" fmla="*/ 3267635 w 5665677"/>
              <a:gd name="connsiteY52" fmla="*/ 806824 h 3984916"/>
              <a:gd name="connsiteX53" fmla="*/ 3321424 w 5665677"/>
              <a:gd name="connsiteY53" fmla="*/ 874059 h 3984916"/>
              <a:gd name="connsiteX54" fmla="*/ 3402106 w 5665677"/>
              <a:gd name="connsiteY54" fmla="*/ 1075765 h 3984916"/>
              <a:gd name="connsiteX55" fmla="*/ 3442447 w 5665677"/>
              <a:gd name="connsiteY55" fmla="*/ 1169894 h 3984916"/>
              <a:gd name="connsiteX56" fmla="*/ 3469341 w 5665677"/>
              <a:gd name="connsiteY56" fmla="*/ 1277471 h 3984916"/>
              <a:gd name="connsiteX57" fmla="*/ 3536576 w 5665677"/>
              <a:gd name="connsiteY57" fmla="*/ 1385047 h 3984916"/>
              <a:gd name="connsiteX58" fmla="*/ 3630706 w 5665677"/>
              <a:gd name="connsiteY58" fmla="*/ 1559859 h 3984916"/>
              <a:gd name="connsiteX59" fmla="*/ 3644153 w 5665677"/>
              <a:gd name="connsiteY59" fmla="*/ 1613647 h 3984916"/>
              <a:gd name="connsiteX60" fmla="*/ 3738282 w 5665677"/>
              <a:gd name="connsiteY60" fmla="*/ 1788459 h 3984916"/>
              <a:gd name="connsiteX61" fmla="*/ 3872753 w 5665677"/>
              <a:gd name="connsiteY61" fmla="*/ 2124635 h 3984916"/>
              <a:gd name="connsiteX62" fmla="*/ 3899647 w 5665677"/>
              <a:gd name="connsiteY62" fmla="*/ 2164977 h 3984916"/>
              <a:gd name="connsiteX63" fmla="*/ 3966882 w 5665677"/>
              <a:gd name="connsiteY63" fmla="*/ 2312894 h 3984916"/>
              <a:gd name="connsiteX64" fmla="*/ 3993776 w 5665677"/>
              <a:gd name="connsiteY64" fmla="*/ 2407024 h 3984916"/>
              <a:gd name="connsiteX65" fmla="*/ 4074459 w 5665677"/>
              <a:gd name="connsiteY65" fmla="*/ 2649071 h 3984916"/>
              <a:gd name="connsiteX66" fmla="*/ 4114800 w 5665677"/>
              <a:gd name="connsiteY66" fmla="*/ 2756647 h 3984916"/>
              <a:gd name="connsiteX67" fmla="*/ 4155141 w 5665677"/>
              <a:gd name="connsiteY67" fmla="*/ 2944906 h 3984916"/>
              <a:gd name="connsiteX68" fmla="*/ 4182035 w 5665677"/>
              <a:gd name="connsiteY68" fmla="*/ 3025588 h 3984916"/>
              <a:gd name="connsiteX69" fmla="*/ 4195482 w 5665677"/>
              <a:gd name="connsiteY69" fmla="*/ 3106271 h 3984916"/>
              <a:gd name="connsiteX70" fmla="*/ 4249271 w 5665677"/>
              <a:gd name="connsiteY70" fmla="*/ 3334871 h 3984916"/>
              <a:gd name="connsiteX71" fmla="*/ 4276165 w 5665677"/>
              <a:gd name="connsiteY71" fmla="*/ 3523130 h 3984916"/>
              <a:gd name="connsiteX72" fmla="*/ 4289612 w 5665677"/>
              <a:gd name="connsiteY72" fmla="*/ 3576918 h 3984916"/>
              <a:gd name="connsiteX73" fmla="*/ 4303059 w 5665677"/>
              <a:gd name="connsiteY73" fmla="*/ 3805518 h 3984916"/>
              <a:gd name="connsiteX74" fmla="*/ 4316506 w 5665677"/>
              <a:gd name="connsiteY74" fmla="*/ 3980330 h 3984916"/>
              <a:gd name="connsiteX75" fmla="*/ 4343400 w 5665677"/>
              <a:gd name="connsiteY75" fmla="*/ 3913094 h 3984916"/>
              <a:gd name="connsiteX76" fmla="*/ 4383741 w 5665677"/>
              <a:gd name="connsiteY76" fmla="*/ 3792071 h 3984916"/>
              <a:gd name="connsiteX77" fmla="*/ 4477871 w 5665677"/>
              <a:gd name="connsiteY77" fmla="*/ 3603812 h 3984916"/>
              <a:gd name="connsiteX78" fmla="*/ 4531659 w 5665677"/>
              <a:gd name="connsiteY78" fmla="*/ 3455894 h 3984916"/>
              <a:gd name="connsiteX79" fmla="*/ 4558553 w 5665677"/>
              <a:gd name="connsiteY79" fmla="*/ 3402106 h 3984916"/>
              <a:gd name="connsiteX80" fmla="*/ 4572000 w 5665677"/>
              <a:gd name="connsiteY80" fmla="*/ 3334871 h 3984916"/>
              <a:gd name="connsiteX81" fmla="*/ 4598894 w 5665677"/>
              <a:gd name="connsiteY81" fmla="*/ 3294530 h 3984916"/>
              <a:gd name="connsiteX82" fmla="*/ 4612341 w 5665677"/>
              <a:gd name="connsiteY82" fmla="*/ 3213847 h 3984916"/>
              <a:gd name="connsiteX83" fmla="*/ 4679576 w 5665677"/>
              <a:gd name="connsiteY83" fmla="*/ 3119718 h 3984916"/>
              <a:gd name="connsiteX84" fmla="*/ 4719918 w 5665677"/>
              <a:gd name="connsiteY84" fmla="*/ 3106271 h 3984916"/>
              <a:gd name="connsiteX85" fmla="*/ 4840941 w 5665677"/>
              <a:gd name="connsiteY85" fmla="*/ 3092824 h 3984916"/>
              <a:gd name="connsiteX86" fmla="*/ 4854388 w 5665677"/>
              <a:gd name="connsiteY86" fmla="*/ 2729753 h 3984916"/>
              <a:gd name="connsiteX87" fmla="*/ 4908176 w 5665677"/>
              <a:gd name="connsiteY87" fmla="*/ 2568388 h 3984916"/>
              <a:gd name="connsiteX88" fmla="*/ 4948518 w 5665677"/>
              <a:gd name="connsiteY88" fmla="*/ 2353235 h 3984916"/>
              <a:gd name="connsiteX89" fmla="*/ 4961965 w 5665677"/>
              <a:gd name="connsiteY89" fmla="*/ 2299447 h 3984916"/>
              <a:gd name="connsiteX90" fmla="*/ 5015753 w 5665677"/>
              <a:gd name="connsiteY90" fmla="*/ 2017059 h 3984916"/>
              <a:gd name="connsiteX91" fmla="*/ 5042647 w 5665677"/>
              <a:gd name="connsiteY91" fmla="*/ 1842247 h 3984916"/>
              <a:gd name="connsiteX92" fmla="*/ 5069541 w 5665677"/>
              <a:gd name="connsiteY92" fmla="*/ 1640541 h 3984916"/>
              <a:gd name="connsiteX93" fmla="*/ 5109882 w 5665677"/>
              <a:gd name="connsiteY93" fmla="*/ 1452283 h 3984916"/>
              <a:gd name="connsiteX94" fmla="*/ 5136776 w 5665677"/>
              <a:gd name="connsiteY94" fmla="*/ 1264024 h 3984916"/>
              <a:gd name="connsiteX95" fmla="*/ 5163671 w 5665677"/>
              <a:gd name="connsiteY95" fmla="*/ 1035424 h 3984916"/>
              <a:gd name="connsiteX96" fmla="*/ 5177118 w 5665677"/>
              <a:gd name="connsiteY96" fmla="*/ 914400 h 3984916"/>
              <a:gd name="connsiteX97" fmla="*/ 5190565 w 5665677"/>
              <a:gd name="connsiteY97" fmla="*/ 860612 h 3984916"/>
              <a:gd name="connsiteX98" fmla="*/ 5217459 w 5665677"/>
              <a:gd name="connsiteY98" fmla="*/ 739588 h 3984916"/>
              <a:gd name="connsiteX99" fmla="*/ 5257800 w 5665677"/>
              <a:gd name="connsiteY99" fmla="*/ 524435 h 3984916"/>
              <a:gd name="connsiteX100" fmla="*/ 5298141 w 5665677"/>
              <a:gd name="connsiteY100" fmla="*/ 416859 h 3984916"/>
              <a:gd name="connsiteX101" fmla="*/ 5325035 w 5665677"/>
              <a:gd name="connsiteY101" fmla="*/ 322730 h 3984916"/>
              <a:gd name="connsiteX102" fmla="*/ 5338482 w 5665677"/>
              <a:gd name="connsiteY102" fmla="*/ 268941 h 3984916"/>
              <a:gd name="connsiteX103" fmla="*/ 5405718 w 5665677"/>
              <a:gd name="connsiteY103" fmla="*/ 134471 h 3984916"/>
              <a:gd name="connsiteX104" fmla="*/ 5432612 w 5665677"/>
              <a:gd name="connsiteY104" fmla="*/ 80683 h 3984916"/>
              <a:gd name="connsiteX105" fmla="*/ 5459506 w 5665677"/>
              <a:gd name="connsiteY105" fmla="*/ 53788 h 3984916"/>
              <a:gd name="connsiteX106" fmla="*/ 5486400 w 5665677"/>
              <a:gd name="connsiteY106" fmla="*/ 13447 h 3984916"/>
              <a:gd name="connsiteX107" fmla="*/ 5526741 w 5665677"/>
              <a:gd name="connsiteY107" fmla="*/ 0 h 3984916"/>
              <a:gd name="connsiteX108" fmla="*/ 5634318 w 5665677"/>
              <a:gd name="connsiteY108" fmla="*/ 67235 h 39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665677" h="3984916">
                <a:moveTo>
                  <a:pt x="0" y="2702859"/>
                </a:moveTo>
                <a:cubicBezTo>
                  <a:pt x="4482" y="2649071"/>
                  <a:pt x="10880" y="2595408"/>
                  <a:pt x="13447" y="2541494"/>
                </a:cubicBezTo>
                <a:cubicBezTo>
                  <a:pt x="19847" y="2407101"/>
                  <a:pt x="4775" y="2270797"/>
                  <a:pt x="26894" y="2138083"/>
                </a:cubicBezTo>
                <a:cubicBezTo>
                  <a:pt x="32649" y="2103551"/>
                  <a:pt x="70473" y="2083207"/>
                  <a:pt x="94129" y="2057400"/>
                </a:cubicBezTo>
                <a:cubicBezTo>
                  <a:pt x="119830" y="2029363"/>
                  <a:pt x="153714" y="2008364"/>
                  <a:pt x="174812" y="1976718"/>
                </a:cubicBezTo>
                <a:cubicBezTo>
                  <a:pt x="183777" y="1963271"/>
                  <a:pt x="188777" y="1946074"/>
                  <a:pt x="201706" y="1936377"/>
                </a:cubicBezTo>
                <a:cubicBezTo>
                  <a:pt x="225761" y="1918336"/>
                  <a:pt x="256103" y="1910638"/>
                  <a:pt x="282388" y="1896035"/>
                </a:cubicBezTo>
                <a:cubicBezTo>
                  <a:pt x="336407" y="1866024"/>
                  <a:pt x="311997" y="1866442"/>
                  <a:pt x="376518" y="1842247"/>
                </a:cubicBezTo>
                <a:cubicBezTo>
                  <a:pt x="433537" y="1820865"/>
                  <a:pt x="531915" y="1819563"/>
                  <a:pt x="578224" y="1815353"/>
                </a:cubicBezTo>
                <a:cubicBezTo>
                  <a:pt x="596153" y="1806388"/>
                  <a:pt x="612188" y="1791433"/>
                  <a:pt x="632012" y="1788459"/>
                </a:cubicBezTo>
                <a:cubicBezTo>
                  <a:pt x="703075" y="1777800"/>
                  <a:pt x="782894" y="1807148"/>
                  <a:pt x="847165" y="1775012"/>
                </a:cubicBezTo>
                <a:cubicBezTo>
                  <a:pt x="880225" y="1758482"/>
                  <a:pt x="862370" y="1702501"/>
                  <a:pt x="874059" y="1667435"/>
                </a:cubicBezTo>
                <a:cubicBezTo>
                  <a:pt x="893557" y="1608941"/>
                  <a:pt x="896064" y="1616906"/>
                  <a:pt x="941294" y="1586753"/>
                </a:cubicBezTo>
                <a:cubicBezTo>
                  <a:pt x="1011128" y="1594512"/>
                  <a:pt x="1166308" y="1589980"/>
                  <a:pt x="1250576" y="1640541"/>
                </a:cubicBezTo>
                <a:cubicBezTo>
                  <a:pt x="1319659" y="1681991"/>
                  <a:pt x="1306132" y="1690082"/>
                  <a:pt x="1358153" y="1734671"/>
                </a:cubicBezTo>
                <a:cubicBezTo>
                  <a:pt x="1375169" y="1749256"/>
                  <a:pt x="1396948" y="1758354"/>
                  <a:pt x="1411941" y="1775012"/>
                </a:cubicBezTo>
                <a:cubicBezTo>
                  <a:pt x="1468819" y="1838210"/>
                  <a:pt x="1514568" y="1935676"/>
                  <a:pt x="1559859" y="2003612"/>
                </a:cubicBezTo>
                <a:cubicBezTo>
                  <a:pt x="1568824" y="2017059"/>
                  <a:pt x="1579525" y="2029498"/>
                  <a:pt x="1586753" y="2043953"/>
                </a:cubicBezTo>
                <a:cubicBezTo>
                  <a:pt x="1593092" y="2056631"/>
                  <a:pt x="1593861" y="2071616"/>
                  <a:pt x="1600200" y="2084294"/>
                </a:cubicBezTo>
                <a:cubicBezTo>
                  <a:pt x="1667723" y="2219341"/>
                  <a:pt x="1583264" y="2013399"/>
                  <a:pt x="1653988" y="2178424"/>
                </a:cubicBezTo>
                <a:cubicBezTo>
                  <a:pt x="1659572" y="2191452"/>
                  <a:pt x="1661851" y="2205737"/>
                  <a:pt x="1667435" y="2218765"/>
                </a:cubicBezTo>
                <a:cubicBezTo>
                  <a:pt x="1675331" y="2237190"/>
                  <a:pt x="1686433" y="2254128"/>
                  <a:pt x="1694329" y="2272553"/>
                </a:cubicBezTo>
                <a:cubicBezTo>
                  <a:pt x="1699913" y="2285581"/>
                  <a:pt x="1701437" y="2300216"/>
                  <a:pt x="1707776" y="2312894"/>
                </a:cubicBezTo>
                <a:cubicBezTo>
                  <a:pt x="1715004" y="2327349"/>
                  <a:pt x="1725706" y="2339788"/>
                  <a:pt x="1734671" y="2353235"/>
                </a:cubicBezTo>
                <a:cubicBezTo>
                  <a:pt x="1739153" y="2366682"/>
                  <a:pt x="1740255" y="2381783"/>
                  <a:pt x="1748118" y="2393577"/>
                </a:cubicBezTo>
                <a:cubicBezTo>
                  <a:pt x="1758667" y="2409400"/>
                  <a:pt x="1776083" y="2419479"/>
                  <a:pt x="1788459" y="2433918"/>
                </a:cubicBezTo>
                <a:cubicBezTo>
                  <a:pt x="1803044" y="2450934"/>
                  <a:pt x="1815773" y="2469469"/>
                  <a:pt x="1828800" y="2487706"/>
                </a:cubicBezTo>
                <a:cubicBezTo>
                  <a:pt x="1838194" y="2500857"/>
                  <a:pt x="1846300" y="2514896"/>
                  <a:pt x="1855694" y="2528047"/>
                </a:cubicBezTo>
                <a:cubicBezTo>
                  <a:pt x="1955256" y="2667433"/>
                  <a:pt x="1826163" y="2477028"/>
                  <a:pt x="1949824" y="2662518"/>
                </a:cubicBezTo>
                <a:cubicBezTo>
                  <a:pt x="1963271" y="2649071"/>
                  <a:pt x="1982123" y="2639410"/>
                  <a:pt x="1990165" y="2622177"/>
                </a:cubicBezTo>
                <a:cubicBezTo>
                  <a:pt x="2014142" y="2570798"/>
                  <a:pt x="2018597" y="2511524"/>
                  <a:pt x="2043953" y="2460812"/>
                </a:cubicBezTo>
                <a:lnTo>
                  <a:pt x="2070847" y="2407024"/>
                </a:lnTo>
                <a:cubicBezTo>
                  <a:pt x="2077671" y="2379728"/>
                  <a:pt x="2086166" y="2339903"/>
                  <a:pt x="2097741" y="2312894"/>
                </a:cubicBezTo>
                <a:cubicBezTo>
                  <a:pt x="2105637" y="2294469"/>
                  <a:pt x="2117190" y="2277718"/>
                  <a:pt x="2124635" y="2259106"/>
                </a:cubicBezTo>
                <a:cubicBezTo>
                  <a:pt x="2135163" y="2232785"/>
                  <a:pt x="2141000" y="2204745"/>
                  <a:pt x="2151529" y="2178424"/>
                </a:cubicBezTo>
                <a:cubicBezTo>
                  <a:pt x="2158974" y="2159812"/>
                  <a:pt x="2170282" y="2142953"/>
                  <a:pt x="2178424" y="2124635"/>
                </a:cubicBezTo>
                <a:cubicBezTo>
                  <a:pt x="2222287" y="2025945"/>
                  <a:pt x="2184586" y="2088498"/>
                  <a:pt x="2232212" y="2017059"/>
                </a:cubicBezTo>
                <a:cubicBezTo>
                  <a:pt x="2236694" y="1999130"/>
                  <a:pt x="2239170" y="1980575"/>
                  <a:pt x="2245659" y="1963271"/>
                </a:cubicBezTo>
                <a:cubicBezTo>
                  <a:pt x="2270944" y="1895844"/>
                  <a:pt x="2322619" y="1843538"/>
                  <a:pt x="2366682" y="1788459"/>
                </a:cubicBezTo>
                <a:cubicBezTo>
                  <a:pt x="2388552" y="1761122"/>
                  <a:pt x="2409164" y="1732532"/>
                  <a:pt x="2433918" y="1707777"/>
                </a:cubicBezTo>
                <a:cubicBezTo>
                  <a:pt x="2456330" y="1685365"/>
                  <a:pt x="2480680" y="1664737"/>
                  <a:pt x="2501153" y="1640541"/>
                </a:cubicBezTo>
                <a:cubicBezTo>
                  <a:pt x="2530106" y="1606323"/>
                  <a:pt x="2550140" y="1564660"/>
                  <a:pt x="2581835" y="1532965"/>
                </a:cubicBezTo>
                <a:cubicBezTo>
                  <a:pt x="2599765" y="1515036"/>
                  <a:pt x="2620057" y="1499192"/>
                  <a:pt x="2635624" y="1479177"/>
                </a:cubicBezTo>
                <a:cubicBezTo>
                  <a:pt x="2762031" y="1316654"/>
                  <a:pt x="2596370" y="1498078"/>
                  <a:pt x="2716306" y="1358153"/>
                </a:cubicBezTo>
                <a:cubicBezTo>
                  <a:pt x="2728682" y="1343714"/>
                  <a:pt x="2744271" y="1332251"/>
                  <a:pt x="2756647" y="1317812"/>
                </a:cubicBezTo>
                <a:cubicBezTo>
                  <a:pt x="2771232" y="1300796"/>
                  <a:pt x="2783961" y="1282261"/>
                  <a:pt x="2796988" y="1264024"/>
                </a:cubicBezTo>
                <a:cubicBezTo>
                  <a:pt x="2806382" y="1250873"/>
                  <a:pt x="2813364" y="1235954"/>
                  <a:pt x="2823882" y="1223683"/>
                </a:cubicBezTo>
                <a:cubicBezTo>
                  <a:pt x="2840384" y="1204431"/>
                  <a:pt x="2859741" y="1187824"/>
                  <a:pt x="2877671" y="1169894"/>
                </a:cubicBezTo>
                <a:cubicBezTo>
                  <a:pt x="2891118" y="1156447"/>
                  <a:pt x="2906602" y="1144767"/>
                  <a:pt x="2918012" y="1129553"/>
                </a:cubicBezTo>
                <a:cubicBezTo>
                  <a:pt x="3025588" y="986118"/>
                  <a:pt x="2886636" y="1160929"/>
                  <a:pt x="3012141" y="1035424"/>
                </a:cubicBezTo>
                <a:cubicBezTo>
                  <a:pt x="3072966" y="974599"/>
                  <a:pt x="3000839" y="1007816"/>
                  <a:pt x="3079376" y="981635"/>
                </a:cubicBezTo>
                <a:cubicBezTo>
                  <a:pt x="3171487" y="889525"/>
                  <a:pt x="3128413" y="922051"/>
                  <a:pt x="3200400" y="874059"/>
                </a:cubicBezTo>
                <a:cubicBezTo>
                  <a:pt x="3205712" y="866090"/>
                  <a:pt x="3244393" y="796863"/>
                  <a:pt x="3267635" y="806824"/>
                </a:cubicBezTo>
                <a:cubicBezTo>
                  <a:pt x="3294016" y="818130"/>
                  <a:pt x="3306962" y="849268"/>
                  <a:pt x="3321424" y="874059"/>
                </a:cubicBezTo>
                <a:cubicBezTo>
                  <a:pt x="3343076" y="911176"/>
                  <a:pt x="3387671" y="1039678"/>
                  <a:pt x="3402106" y="1075765"/>
                </a:cubicBezTo>
                <a:cubicBezTo>
                  <a:pt x="3414784" y="1107460"/>
                  <a:pt x="3431652" y="1137509"/>
                  <a:pt x="3442447" y="1169894"/>
                </a:cubicBezTo>
                <a:cubicBezTo>
                  <a:pt x="3454136" y="1204960"/>
                  <a:pt x="3454526" y="1243607"/>
                  <a:pt x="3469341" y="1277471"/>
                </a:cubicBezTo>
                <a:cubicBezTo>
                  <a:pt x="3486290" y="1316212"/>
                  <a:pt x="3517665" y="1347225"/>
                  <a:pt x="3536576" y="1385047"/>
                </a:cubicBezTo>
                <a:cubicBezTo>
                  <a:pt x="3640809" y="1593512"/>
                  <a:pt x="3458389" y="1318615"/>
                  <a:pt x="3630706" y="1559859"/>
                </a:cubicBezTo>
                <a:cubicBezTo>
                  <a:pt x="3635188" y="1577788"/>
                  <a:pt x="3637045" y="1596587"/>
                  <a:pt x="3644153" y="1613647"/>
                </a:cubicBezTo>
                <a:cubicBezTo>
                  <a:pt x="3722086" y="1800686"/>
                  <a:pt x="3669194" y="1650283"/>
                  <a:pt x="3738282" y="1788459"/>
                </a:cubicBezTo>
                <a:cubicBezTo>
                  <a:pt x="3944562" y="2201017"/>
                  <a:pt x="3752839" y="1812856"/>
                  <a:pt x="3872753" y="2124635"/>
                </a:cubicBezTo>
                <a:cubicBezTo>
                  <a:pt x="3878555" y="2139719"/>
                  <a:pt x="3891629" y="2150945"/>
                  <a:pt x="3899647" y="2164977"/>
                </a:cubicBezTo>
                <a:cubicBezTo>
                  <a:pt x="3919180" y="2199160"/>
                  <a:pt x="3957177" y="2285721"/>
                  <a:pt x="3966882" y="2312894"/>
                </a:cubicBezTo>
                <a:cubicBezTo>
                  <a:pt x="3977857" y="2343625"/>
                  <a:pt x="3983830" y="2375944"/>
                  <a:pt x="3993776" y="2407024"/>
                </a:cubicBezTo>
                <a:cubicBezTo>
                  <a:pt x="4019696" y="2488025"/>
                  <a:pt x="4046639" y="2568703"/>
                  <a:pt x="4074459" y="2649071"/>
                </a:cubicBezTo>
                <a:cubicBezTo>
                  <a:pt x="4086986" y="2685261"/>
                  <a:pt x="4102689" y="2720315"/>
                  <a:pt x="4114800" y="2756647"/>
                </a:cubicBezTo>
                <a:cubicBezTo>
                  <a:pt x="4174242" y="2934975"/>
                  <a:pt x="4113923" y="2766293"/>
                  <a:pt x="4155141" y="2944906"/>
                </a:cubicBezTo>
                <a:cubicBezTo>
                  <a:pt x="4161515" y="2972529"/>
                  <a:pt x="4173070" y="2998694"/>
                  <a:pt x="4182035" y="3025588"/>
                </a:cubicBezTo>
                <a:cubicBezTo>
                  <a:pt x="4186517" y="3052482"/>
                  <a:pt x="4189351" y="3079704"/>
                  <a:pt x="4195482" y="3106271"/>
                </a:cubicBezTo>
                <a:cubicBezTo>
                  <a:pt x="4224453" y="3231812"/>
                  <a:pt x="4230658" y="3185969"/>
                  <a:pt x="4249271" y="3334871"/>
                </a:cubicBezTo>
                <a:cubicBezTo>
                  <a:pt x="4257534" y="3400973"/>
                  <a:pt x="4263240" y="3458505"/>
                  <a:pt x="4276165" y="3523130"/>
                </a:cubicBezTo>
                <a:cubicBezTo>
                  <a:pt x="4279789" y="3541252"/>
                  <a:pt x="4285130" y="3558989"/>
                  <a:pt x="4289612" y="3576918"/>
                </a:cubicBezTo>
                <a:cubicBezTo>
                  <a:pt x="4294094" y="3653118"/>
                  <a:pt x="4297982" y="3729355"/>
                  <a:pt x="4303059" y="3805518"/>
                </a:cubicBezTo>
                <a:cubicBezTo>
                  <a:pt x="4306947" y="3863831"/>
                  <a:pt x="4295985" y="3925608"/>
                  <a:pt x="4316506" y="3980330"/>
                </a:cubicBezTo>
                <a:cubicBezTo>
                  <a:pt x="4324982" y="4002932"/>
                  <a:pt x="4335281" y="3935826"/>
                  <a:pt x="4343400" y="3913094"/>
                </a:cubicBezTo>
                <a:cubicBezTo>
                  <a:pt x="4357702" y="3873048"/>
                  <a:pt x="4366786" y="3831068"/>
                  <a:pt x="4383741" y="3792071"/>
                </a:cubicBezTo>
                <a:cubicBezTo>
                  <a:pt x="4411716" y="3727729"/>
                  <a:pt x="4455684" y="3670372"/>
                  <a:pt x="4477871" y="3603812"/>
                </a:cubicBezTo>
                <a:cubicBezTo>
                  <a:pt x="4495974" y="3549504"/>
                  <a:pt x="4506484" y="3516315"/>
                  <a:pt x="4531659" y="3455894"/>
                </a:cubicBezTo>
                <a:cubicBezTo>
                  <a:pt x="4539369" y="3437390"/>
                  <a:pt x="4549588" y="3420035"/>
                  <a:pt x="4558553" y="3402106"/>
                </a:cubicBezTo>
                <a:cubicBezTo>
                  <a:pt x="4563035" y="3379694"/>
                  <a:pt x="4563975" y="3356271"/>
                  <a:pt x="4572000" y="3334871"/>
                </a:cubicBezTo>
                <a:cubicBezTo>
                  <a:pt x="4577675" y="3319739"/>
                  <a:pt x="4593783" y="3309862"/>
                  <a:pt x="4598894" y="3294530"/>
                </a:cubicBezTo>
                <a:cubicBezTo>
                  <a:pt x="4607516" y="3268664"/>
                  <a:pt x="4604506" y="3239962"/>
                  <a:pt x="4612341" y="3213847"/>
                </a:cubicBezTo>
                <a:cubicBezTo>
                  <a:pt x="4622857" y="3178793"/>
                  <a:pt x="4648666" y="3140324"/>
                  <a:pt x="4679576" y="3119718"/>
                </a:cubicBezTo>
                <a:cubicBezTo>
                  <a:pt x="4691370" y="3111855"/>
                  <a:pt x="4705936" y="3108601"/>
                  <a:pt x="4719918" y="3106271"/>
                </a:cubicBezTo>
                <a:cubicBezTo>
                  <a:pt x="4759955" y="3099598"/>
                  <a:pt x="4800600" y="3097306"/>
                  <a:pt x="4840941" y="3092824"/>
                </a:cubicBezTo>
                <a:cubicBezTo>
                  <a:pt x="4845423" y="2971800"/>
                  <a:pt x="4838988" y="2849876"/>
                  <a:pt x="4854388" y="2729753"/>
                </a:cubicBezTo>
                <a:cubicBezTo>
                  <a:pt x="4861598" y="2673515"/>
                  <a:pt x="4894425" y="2623393"/>
                  <a:pt x="4908176" y="2568388"/>
                </a:cubicBezTo>
                <a:cubicBezTo>
                  <a:pt x="4925873" y="2497599"/>
                  <a:pt x="4934208" y="2424785"/>
                  <a:pt x="4948518" y="2353235"/>
                </a:cubicBezTo>
                <a:cubicBezTo>
                  <a:pt x="4952143" y="2335113"/>
                  <a:pt x="4958093" y="2317518"/>
                  <a:pt x="4961965" y="2299447"/>
                </a:cubicBezTo>
                <a:cubicBezTo>
                  <a:pt x="4977511" y="2226898"/>
                  <a:pt x="5003898" y="2088190"/>
                  <a:pt x="5015753" y="2017059"/>
                </a:cubicBezTo>
                <a:cubicBezTo>
                  <a:pt x="5025445" y="1958905"/>
                  <a:pt x="5034309" y="1900611"/>
                  <a:pt x="5042647" y="1842247"/>
                </a:cubicBezTo>
                <a:cubicBezTo>
                  <a:pt x="5052240" y="1775098"/>
                  <a:pt x="5058016" y="1707385"/>
                  <a:pt x="5069541" y="1640541"/>
                </a:cubicBezTo>
                <a:cubicBezTo>
                  <a:pt x="5080445" y="1577297"/>
                  <a:pt x="5098600" y="1515461"/>
                  <a:pt x="5109882" y="1452283"/>
                </a:cubicBezTo>
                <a:cubicBezTo>
                  <a:pt x="5121025" y="1389880"/>
                  <a:pt x="5129776" y="1327026"/>
                  <a:pt x="5136776" y="1264024"/>
                </a:cubicBezTo>
                <a:cubicBezTo>
                  <a:pt x="5163532" y="1023222"/>
                  <a:pt x="5132289" y="1160950"/>
                  <a:pt x="5163671" y="1035424"/>
                </a:cubicBezTo>
                <a:cubicBezTo>
                  <a:pt x="5168153" y="995083"/>
                  <a:pt x="5170946" y="954518"/>
                  <a:pt x="5177118" y="914400"/>
                </a:cubicBezTo>
                <a:cubicBezTo>
                  <a:pt x="5179928" y="896134"/>
                  <a:pt x="5186409" y="878620"/>
                  <a:pt x="5190565" y="860612"/>
                </a:cubicBezTo>
                <a:cubicBezTo>
                  <a:pt x="5199857" y="820345"/>
                  <a:pt x="5209354" y="780111"/>
                  <a:pt x="5217459" y="739588"/>
                </a:cubicBezTo>
                <a:cubicBezTo>
                  <a:pt x="5231769" y="668038"/>
                  <a:pt x="5240103" y="595224"/>
                  <a:pt x="5257800" y="524435"/>
                </a:cubicBezTo>
                <a:cubicBezTo>
                  <a:pt x="5267088" y="487281"/>
                  <a:pt x="5286030" y="453191"/>
                  <a:pt x="5298141" y="416859"/>
                </a:cubicBezTo>
                <a:cubicBezTo>
                  <a:pt x="5308460" y="385902"/>
                  <a:pt x="5316449" y="354212"/>
                  <a:pt x="5325035" y="322730"/>
                </a:cubicBezTo>
                <a:cubicBezTo>
                  <a:pt x="5329898" y="304900"/>
                  <a:pt x="5331202" y="285928"/>
                  <a:pt x="5338482" y="268941"/>
                </a:cubicBezTo>
                <a:cubicBezTo>
                  <a:pt x="5358223" y="222879"/>
                  <a:pt x="5383306" y="179294"/>
                  <a:pt x="5405718" y="134471"/>
                </a:cubicBezTo>
                <a:cubicBezTo>
                  <a:pt x="5414683" y="116542"/>
                  <a:pt x="5418438" y="94858"/>
                  <a:pt x="5432612" y="80683"/>
                </a:cubicBezTo>
                <a:cubicBezTo>
                  <a:pt x="5441577" y="71718"/>
                  <a:pt x="5451586" y="63688"/>
                  <a:pt x="5459506" y="53788"/>
                </a:cubicBezTo>
                <a:cubicBezTo>
                  <a:pt x="5469602" y="41168"/>
                  <a:pt x="5473780" y="23543"/>
                  <a:pt x="5486400" y="13447"/>
                </a:cubicBezTo>
                <a:cubicBezTo>
                  <a:pt x="5497468" y="4592"/>
                  <a:pt x="5513294" y="4482"/>
                  <a:pt x="5526741" y="0"/>
                </a:cubicBezTo>
                <a:cubicBezTo>
                  <a:pt x="5673355" y="43984"/>
                  <a:pt x="5694303" y="7250"/>
                  <a:pt x="5634318" y="672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 is related to Grad. </a:t>
            </a:r>
            <a:r>
              <a:rPr lang="en-US" dirty="0" err="1" smtClean="0"/>
              <a:t>Asc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doesn’t require you to know the strength of the gradient or even its direction</a:t>
            </a:r>
          </a:p>
          <a:p>
            <a:pPr>
              <a:buNone/>
            </a:pPr>
            <a:r>
              <a:rPr lang="en-US" dirty="0" smtClean="0"/>
              <a:t>Main Steps:</a:t>
            </a:r>
          </a:p>
          <a:p>
            <a:r>
              <a:rPr lang="en-US" dirty="0" smtClean="0"/>
              <a:t>iteratively test new candidate solutions in the region of your current candidate</a:t>
            </a:r>
          </a:p>
          <a:p>
            <a:r>
              <a:rPr lang="en-US" dirty="0" smtClean="0"/>
              <a:t>adopt the new ones if they’re better. </a:t>
            </a:r>
          </a:p>
          <a:p>
            <a:pPr>
              <a:buNone/>
            </a:pPr>
            <a:r>
              <a:rPr lang="en-US" dirty="0" smtClean="0"/>
              <a:t>This enables you to climb up the hill until you reach local optima.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</a:t>
            </a:r>
            <a:r>
              <a:rPr lang="en-US" dirty="0" err="1" smtClean="0"/>
              <a:t>vs</a:t>
            </a:r>
            <a:r>
              <a:rPr lang="en-US" dirty="0" smtClean="0"/>
              <a:t> Gradient Ascent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72D47E-8745-4225-9457-DF366DED752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ILS doesn’t pick new restart locations entirely at random.</a:t>
            </a:r>
          </a:p>
          <a:p>
            <a:r>
              <a:rPr lang="en-US" dirty="0" smtClean="0"/>
              <a:t>It maintains a “home base” local optimum</a:t>
            </a:r>
          </a:p>
          <a:p>
            <a:r>
              <a:rPr lang="en-US" dirty="0" smtClean="0"/>
              <a:t>Selects new restart locations that are </a:t>
            </a:r>
            <a:r>
              <a:rPr lang="en-US" i="1" dirty="0" smtClean="0"/>
              <a:t>somewhat, though not excessively, in the vicinity of the “home base” local optimum.</a:t>
            </a:r>
          </a:p>
          <a:p>
            <a:pPr lvl="1"/>
            <a:r>
              <a:rPr lang="en-US" i="1" dirty="0" smtClean="0"/>
              <a:t>The idea is to </a:t>
            </a:r>
            <a:r>
              <a:rPr lang="en-US" dirty="0" smtClean="0"/>
              <a:t>restart far enough away from our current home base to wind up in a new local optimum</a:t>
            </a:r>
          </a:p>
          <a:p>
            <a:pPr lvl="1"/>
            <a:r>
              <a:rPr lang="en-US" dirty="0" smtClean="0"/>
              <a:t>but not so far as to be picking new restart locations essentially at random.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ILS Trick #1: Home 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FB0872-023B-4EA9-B347-131E287B94E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ILS does </a:t>
            </a:r>
            <a:r>
              <a:rPr lang="en-US" dirty="0" err="1" smtClean="0"/>
              <a:t>sth</a:t>
            </a:r>
            <a:r>
              <a:rPr lang="en-US" dirty="0" smtClean="0"/>
              <a:t> in between exploration and exploitation</a:t>
            </a:r>
          </a:p>
          <a:p>
            <a:r>
              <a:rPr lang="en-US" dirty="0" smtClean="0"/>
              <a:t>when ILS discovers a new local optimum it makes a choice:</a:t>
            </a:r>
          </a:p>
          <a:p>
            <a:pPr lvl="1"/>
            <a:r>
              <a:rPr lang="en-US" dirty="0" smtClean="0"/>
              <a:t>whether to retain the current “home base” local optimum, </a:t>
            </a:r>
          </a:p>
          <a:p>
            <a:pPr lvl="1"/>
            <a:r>
              <a:rPr lang="en-US" dirty="0" smtClean="0"/>
              <a:t>or to adopt the new local optimum as the “home base”. </a:t>
            </a:r>
          </a:p>
          <a:p>
            <a:r>
              <a:rPr lang="en-US" dirty="0" smtClean="0"/>
              <a:t>meta-exploration: always picking the new local optimum (i.e., random walk)</a:t>
            </a:r>
          </a:p>
          <a:p>
            <a:r>
              <a:rPr lang="en-US" dirty="0" smtClean="0"/>
              <a:t>meta-exploitation: Always picking the new local optimum if it’s better than our current one (i.e., Hill Climbing)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ILS Trick #2:Balancing exploration and exploitation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D71A58-B9E0-4B40-9AC9-87824AACE907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31" y="457200"/>
            <a:ext cx="8618941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FB16C1-4188-4DAD-84C9-802BE895282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31" y="457200"/>
            <a:ext cx="8618941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2133600" y="184669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4678" y="1828800"/>
            <a:ext cx="21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Home Base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236" y="2990671"/>
            <a:ext cx="413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Trying to get the local optima in the current hill.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Since, determining whether we got one is hard, we have a time bound as well!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0600" y="2667000"/>
            <a:ext cx="838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06956" y="4191000"/>
            <a:ext cx="1143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90252" y="3760304"/>
            <a:ext cx="1371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6200" y="4114800"/>
            <a:ext cx="11430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5562600"/>
            <a:ext cx="11430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29400" y="601980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Global Time bound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038601" y="507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9679" y="5055704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Changing Home Base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3008245" y="53916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19323" y="5373756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Big Tweak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00E6C7-5608-4F26-B590-364A855F00A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Perturb function is to make a very large Tweak</a:t>
            </a:r>
          </a:p>
          <a:p>
            <a:pPr lvl="1"/>
            <a:r>
              <a:rPr lang="en-US" dirty="0" smtClean="0"/>
              <a:t>“big enough” to likely escape the current local optimum</a:t>
            </a:r>
          </a:p>
          <a:p>
            <a:pPr lvl="1"/>
            <a:r>
              <a:rPr lang="en-US" dirty="0" smtClean="0"/>
              <a:t>but not so large as to be essentially a randomization.</a:t>
            </a:r>
          </a:p>
          <a:p>
            <a:r>
              <a:rPr lang="en-US" i="1" dirty="0" smtClean="0"/>
              <a:t>The meaning of “big enough” varies wildly from problem to problem.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Perturb()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4ACBE4-D642-4733-8DD3-11571F290DB5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67200"/>
          </a:xfrm>
        </p:spPr>
        <p:txBody>
          <a:bodyPr/>
          <a:lstStyle/>
          <a:p>
            <a:r>
              <a:rPr lang="en-US" dirty="0" smtClean="0"/>
              <a:t>The goal of the </a:t>
            </a:r>
            <a:r>
              <a:rPr lang="en-US" dirty="0" err="1" smtClean="0"/>
              <a:t>NewHomeBase</a:t>
            </a:r>
            <a:r>
              <a:rPr lang="en-US" dirty="0" smtClean="0"/>
              <a:t> function is to “intelligently” pick new starting locations</a:t>
            </a:r>
          </a:p>
          <a:p>
            <a:pPr lvl="1"/>
            <a:r>
              <a:rPr lang="en-US" dirty="0" smtClean="0"/>
              <a:t>remain between the extremes of exploration (random search and random walks) and exploitation (hill-climbing)</a:t>
            </a:r>
          </a:p>
          <a:p>
            <a:r>
              <a:rPr lang="en-US" dirty="0" smtClean="0"/>
              <a:t>One Extreme:</a:t>
            </a:r>
          </a:p>
          <a:p>
            <a:r>
              <a:rPr lang="en-US" dirty="0" smtClean="0"/>
              <a:t>The Other Extreme: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err="1" smtClean="0"/>
              <a:t>NewHomeBase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768" y="3581400"/>
            <a:ext cx="37899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48225"/>
            <a:ext cx="530983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81800" y="3420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adopt the new one =&gt; random walk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8400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kind of hill-climbing among the local optima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7A25B9-6F43-45DC-BABC-21CFB727258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One Extreme:</a:t>
            </a:r>
          </a:p>
          <a:p>
            <a:r>
              <a:rPr lang="en-US" dirty="0" smtClean="0"/>
              <a:t>The Other Extreme:</a:t>
            </a:r>
          </a:p>
          <a:p>
            <a:r>
              <a:rPr lang="en-US" dirty="0" smtClean="0"/>
              <a:t>Middle Ground:</a:t>
            </a:r>
          </a:p>
          <a:p>
            <a:pPr lvl="1"/>
            <a:r>
              <a:rPr lang="en-US" dirty="0" smtClean="0"/>
              <a:t>Option I:</a:t>
            </a:r>
          </a:p>
          <a:p>
            <a:pPr lvl="2"/>
            <a:r>
              <a:rPr lang="en-US" dirty="0" smtClean="0"/>
              <a:t>ILS might hill-climb unless it hasn’t seen a new </a:t>
            </a:r>
            <a:r>
              <a:rPr lang="en-US" i="1" dirty="0" smtClean="0"/>
              <a:t>and better solution in a while, </a:t>
            </a:r>
          </a:p>
          <a:p>
            <a:pPr lvl="2"/>
            <a:r>
              <a:rPr lang="en-US" i="1" dirty="0" smtClean="0"/>
              <a:t>at which point it starts doing random walks for a bit. </a:t>
            </a:r>
          </a:p>
          <a:p>
            <a:pPr lvl="1"/>
            <a:r>
              <a:rPr lang="en-US" dirty="0" smtClean="0"/>
              <a:t>Option II: we could apply a Simulated Annealing approach to </a:t>
            </a:r>
            <a:r>
              <a:rPr lang="en-US" dirty="0" err="1" smtClean="0"/>
              <a:t>NewHomeBase</a:t>
            </a:r>
            <a:endParaRPr lang="en-US" dirty="0" smtClean="0"/>
          </a:p>
          <a:p>
            <a:pPr lvl="1"/>
            <a:r>
              <a:rPr lang="en-US" dirty="0" smtClean="0"/>
              <a:t>Option III: </a:t>
            </a:r>
            <a:r>
              <a:rPr lang="en-US" dirty="0" err="1" smtClean="0"/>
              <a:t>Tabu</a:t>
            </a:r>
            <a:r>
              <a:rPr lang="en-US" dirty="0" smtClean="0"/>
              <a:t> Search procedure of sorts.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err="1" smtClean="0"/>
              <a:t>NewHomeBase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768" y="1745342"/>
            <a:ext cx="2145632" cy="38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7968" y="2133600"/>
            <a:ext cx="4090632" cy="6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1702904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83106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DE9D7-73F6-48F3-9463-E10D3FAD4D2D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Sohel Rahman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3024</TotalTime>
  <Words>4013</Words>
  <Application>Microsoft Office PowerPoint</Application>
  <PresentationFormat>On-screen Show (4:3)</PresentationFormat>
  <Paragraphs>692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Constantia</vt:lpstr>
      <vt:lpstr>Wingdings</vt:lpstr>
      <vt:lpstr>Wingdings 2</vt:lpstr>
      <vt:lpstr>Paper</vt:lpstr>
      <vt:lpstr>Metaheuristics</vt:lpstr>
      <vt:lpstr>Single State Methods</vt:lpstr>
      <vt:lpstr>Gradient-based Optimization…</vt:lpstr>
      <vt:lpstr>An Example:</vt:lpstr>
      <vt:lpstr>Our Scenario…</vt:lpstr>
      <vt:lpstr>How to do Optimization???</vt:lpstr>
      <vt:lpstr>Metaheuristics Provide…</vt:lpstr>
      <vt:lpstr>Hill Climbing</vt:lpstr>
      <vt:lpstr>Hill Climbing vs Gradient Ascent</vt:lpstr>
      <vt:lpstr>PowerPoint Presentation</vt:lpstr>
      <vt:lpstr>PowerPoint Presentation</vt:lpstr>
      <vt:lpstr>PowerPoint Presentation</vt:lpstr>
      <vt:lpstr>PowerPoint Presentation</vt:lpstr>
      <vt:lpstr>Difference between H.C. and Grad. Asc.</vt:lpstr>
      <vt:lpstr>Difference between H.C. and Grad. Asc.</vt:lpstr>
      <vt:lpstr>More Aggression…</vt:lpstr>
      <vt:lpstr>PowerPoint Presentation</vt:lpstr>
      <vt:lpstr>PowerPoint Presentation</vt:lpstr>
      <vt:lpstr>A Popular Variation…</vt:lpstr>
      <vt:lpstr>PowerPoint Presentation</vt:lpstr>
      <vt:lpstr>PowerPoint Presentation</vt:lpstr>
      <vt:lpstr>Representation</vt:lpstr>
      <vt:lpstr>Representation of a candidate Solution</vt:lpstr>
      <vt:lpstr>Representation of a candidate Solution</vt:lpstr>
      <vt:lpstr>Initialization: Creating a random Vector</vt:lpstr>
      <vt:lpstr>Tweak a Vector…</vt:lpstr>
      <vt:lpstr>PowerPoint Presentation</vt:lpstr>
      <vt:lpstr>PowerPoint Presentation</vt:lpstr>
      <vt:lpstr>Small r…</vt:lpstr>
      <vt:lpstr>Large r…</vt:lpstr>
      <vt:lpstr>PowerPoint Presentation</vt:lpstr>
      <vt:lpstr>Knob r: Exploration vs Exploitation</vt:lpstr>
      <vt:lpstr>Single-State Global Optimization Algoritms</vt:lpstr>
      <vt:lpstr>Global Optimization Algorithms</vt:lpstr>
      <vt:lpstr>Simplest Global Opt. Alg.</vt:lpstr>
      <vt:lpstr>Exploration vs Exploitation</vt:lpstr>
      <vt:lpstr>PowerPoint Presentation</vt:lpstr>
      <vt:lpstr>PowerPoint Presentation</vt:lpstr>
      <vt:lpstr>PowerPoint Presentation</vt:lpstr>
      <vt:lpstr>PowerPoint Presentation</vt:lpstr>
      <vt:lpstr>Unimodal vs Noisy</vt:lpstr>
      <vt:lpstr>Unimodal vs Noisy: Smoothness</vt:lpstr>
      <vt:lpstr>Smoothness…</vt:lpstr>
      <vt:lpstr>PowerPoint Presentation</vt:lpstr>
      <vt:lpstr>uninformative gradients </vt:lpstr>
      <vt:lpstr>Ways to be global…</vt:lpstr>
      <vt:lpstr>Ways to be global…</vt:lpstr>
      <vt:lpstr>Adjusting the Modification Procedures</vt:lpstr>
      <vt:lpstr>Variation of Tweak…</vt:lpstr>
      <vt:lpstr>Recall our Tweak…</vt:lpstr>
      <vt:lpstr>Gaussian Distribution…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Again, Exploration vs. Exploitation…</vt:lpstr>
      <vt:lpstr>Exploration vs. Exploitation…</vt:lpstr>
      <vt:lpstr>Don’t get confused….</vt:lpstr>
      <vt:lpstr>Exploration (\sigma^2) vs. Exploitation (n)…</vt:lpstr>
      <vt:lpstr>Gaussian Random Number Generators</vt:lpstr>
      <vt:lpstr>Random Number: Normal to Gaussian…</vt:lpstr>
      <vt:lpstr>Simulated Annealing</vt:lpstr>
      <vt:lpstr>Sim. Ann. Vs Hill Climb.</vt:lpstr>
      <vt:lpstr>P(t, R, S): The Fraction</vt:lpstr>
      <vt:lpstr>P(t, R, S): The tunable Parameter, t</vt:lpstr>
      <vt:lpstr>PowerPoint Presentation</vt:lpstr>
      <vt:lpstr>PowerPoint Presentation</vt:lpstr>
      <vt:lpstr>PowerPoint Presentation</vt:lpstr>
      <vt:lpstr>PowerPoint Presentation</vt:lpstr>
      <vt:lpstr>Tabu Search</vt:lpstr>
      <vt:lpstr>Main Idea…</vt:lpstr>
      <vt:lpstr>Simplest Approach of Tabu Search</vt:lpstr>
      <vt:lpstr>PowerPoint Presentation</vt:lpstr>
      <vt:lpstr>PowerPoint Presentation</vt:lpstr>
      <vt:lpstr>Discrete vs Real Valued Space</vt:lpstr>
      <vt:lpstr>Tabu Search in Real-Valued Space</vt:lpstr>
      <vt:lpstr>Large and High Dimensional Space</vt:lpstr>
      <vt:lpstr>Feature Based Tabu Search</vt:lpstr>
      <vt:lpstr>Implementing Feature based Tabu List</vt:lpstr>
      <vt:lpstr>PowerPoint Presentation</vt:lpstr>
      <vt:lpstr>PowerPoint Presentation</vt:lpstr>
      <vt:lpstr>PowerPoint Presentation</vt:lpstr>
      <vt:lpstr>Final Comments on F.B.T.S</vt:lpstr>
      <vt:lpstr>Iterated Local Search</vt:lpstr>
      <vt:lpstr>ILS and H.C with Rand. Restarts</vt:lpstr>
      <vt:lpstr>PowerPoint Presentation</vt:lpstr>
      <vt:lpstr>ILS and H.C with Rand. Restarts</vt:lpstr>
      <vt:lpstr>PowerPoint Presentation</vt:lpstr>
      <vt:lpstr>ILS Trick #1: Home Base</vt:lpstr>
      <vt:lpstr>ILS Trick #2:Balancing exploration and exploitation</vt:lpstr>
      <vt:lpstr>PowerPoint Presentation</vt:lpstr>
      <vt:lpstr>PowerPoint Presentation</vt:lpstr>
      <vt:lpstr>Perturb() Function</vt:lpstr>
      <vt:lpstr>NewHomeBase()</vt:lpstr>
      <vt:lpstr>NewHomeBase()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Metaheuristics</dc:title>
  <dc:creator>Saifur Rahman</dc:creator>
  <cp:lastModifiedBy>M. Sohel Rahman</cp:lastModifiedBy>
  <cp:revision>194</cp:revision>
  <dcterms:created xsi:type="dcterms:W3CDTF">2006-08-16T00:00:00Z</dcterms:created>
  <dcterms:modified xsi:type="dcterms:W3CDTF">2021-01-27T10:30:45Z</dcterms:modified>
</cp:coreProperties>
</file>