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2" r:id="rId6"/>
    <p:sldId id="307" r:id="rId7"/>
    <p:sldId id="308" r:id="rId8"/>
    <p:sldId id="309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embeddedFontLst>
    <p:embeddedFont>
      <p:font typeface="Arial Narrow" panose="020B0606020202030204" pitchFamily="34" charset="0"/>
      <p:regular r:id="rId54"/>
      <p:bold r:id="rId55"/>
      <p:italic r:id="rId56"/>
      <p:boldItalic r:id="rId57"/>
    </p:embeddedFont>
    <p:embeddedFont>
      <p:font typeface="Comic Sans MS" panose="030F0702030302020204" pitchFamily="66" charset="0"/>
      <p:regular r:id="rId58"/>
      <p:bold r:id="rId59"/>
      <p:italic r:id="rId60"/>
      <p:boldItalic r:id="rId61"/>
    </p:embeddedFont>
    <p:embeddedFont>
      <p:font typeface="Tahoma" panose="020B0604030504040204" pitchFamily="34" charset="0"/>
      <p:regular r:id="rId62"/>
      <p:bold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els4WPE6ZksU0MO8AJ1oadtOh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A6DA43-D3E8-454F-BD3C-A02ECF028E96}">
  <a:tblStyle styleId="{3CA6DA43-D3E8-454F-BD3C-A02ECF028E9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DEE7AC1-399C-4376-8548-5C3429A4A10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8FC11F-FE77-4ACE-B6F6-A7261129B31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font" Target="fonts/font10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  <a:defRPr sz="54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  <a:def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3"/>
          <p:cNvSpPr txBox="1">
            <a:spLocks noGrp="1"/>
          </p:cNvSpPr>
          <p:nvPr>
            <p:ph type="dt" idx="10"/>
          </p:nvPr>
        </p:nvSpPr>
        <p:spPr>
          <a:xfrm>
            <a:off x="8556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3"/>
          <p:cNvSpPr txBox="1">
            <a:spLocks noGrp="1"/>
          </p:cNvSpPr>
          <p:nvPr>
            <p:ph type="ftr" idx="11"/>
          </p:nvPr>
        </p:nvSpPr>
        <p:spPr>
          <a:xfrm>
            <a:off x="4056017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3"/>
          <p:cNvSpPr txBox="1">
            <a:spLocks noGrp="1"/>
          </p:cNvSpPr>
          <p:nvPr>
            <p:ph type="sldNum" idx="12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" name="Google Shape;21;p53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22" name="Google Shape;22;p53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Google Shape;23;p53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53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4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  <a:defRPr/>
            </a:lvl1pPr>
            <a:lvl2pPr marL="914400" marR="0" lvl="1" indent="-344169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marL="1371600" marR="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marL="1828800" marR="0" lvl="3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4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4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5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sz="4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54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31" name="Google Shape;31;p54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Google Shape;32;p54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  <a:defRPr sz="5400" b="1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5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" name="Google Shape;39;p55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40" name="Google Shape;40;p55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" name="Google Shape;41;p55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6"/>
          <p:cNvSpPr txBox="1">
            <a:spLocks noGrp="1"/>
          </p:cNvSpPr>
          <p:nvPr>
            <p:ph type="body" idx="1"/>
          </p:nvPr>
        </p:nvSpPr>
        <p:spPr>
          <a:xfrm>
            <a:off x="838200" y="1347537"/>
            <a:ext cx="5181600" cy="482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●"/>
              <a:defRPr/>
            </a:lvl1pPr>
            <a:lvl2pPr marL="914400" marR="0" lvl="1" indent="-344169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marL="1371600" marR="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marL="1828800" marR="0" lvl="3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6"/>
          <p:cNvSpPr txBox="1">
            <a:spLocks noGrp="1"/>
          </p:cNvSpPr>
          <p:nvPr>
            <p:ph type="body" idx="2"/>
          </p:nvPr>
        </p:nvSpPr>
        <p:spPr>
          <a:xfrm>
            <a:off x="6172200" y="1347537"/>
            <a:ext cx="5181600" cy="482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●"/>
              <a:defRPr/>
            </a:lvl1pPr>
            <a:lvl2pPr marL="914400" marR="0" lvl="1" indent="-344169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marL="1371600" marR="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marL="1828800" marR="0" lvl="3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6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6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sz="4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56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50" name="Google Shape;50;p56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" name="Google Shape;51;p56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5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●"/>
              <a:defRPr/>
            </a:lvl1pPr>
            <a:lvl2pPr marL="914400" marR="0" lvl="1" indent="-344169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marL="1371600" marR="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marL="1828800" marR="0" lvl="3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5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Arial"/>
              <a:buChar char="●"/>
              <a:defRPr/>
            </a:lvl1pPr>
            <a:lvl2pPr marL="914400" marR="0" lvl="1" indent="-344169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1820"/>
              <a:buFont typeface="Arial"/>
              <a:buChar char="●"/>
              <a:defRPr/>
            </a:lvl2pPr>
            <a:lvl3pPr marL="1371600" marR="0" lvl="2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3pPr>
            <a:lvl4pPr marL="1828800" marR="0" lvl="3" indent="-3276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CC"/>
              </a:buClr>
              <a:buSzPts val="1560"/>
              <a:buFont typeface="Arial"/>
              <a:buChar char="●"/>
              <a:defRPr/>
            </a:lvl4pPr>
            <a:lvl5pPr marL="2286000" marR="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57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E75B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7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5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  <a:defRPr sz="4000" b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57"/>
          <p:cNvGrpSpPr/>
          <p:nvPr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62" name="Google Shape;62;p57"/>
            <p:cNvSpPr/>
            <p:nvPr/>
          </p:nvSpPr>
          <p:spPr>
            <a:xfrm>
              <a:off x="838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" name="Google Shape;63;p57"/>
            <p:cNvSpPr/>
            <p:nvPr/>
          </p:nvSpPr>
          <p:spPr>
            <a:xfrm>
              <a:off x="5410200" y="1349257"/>
              <a:ext cx="4572000" cy="76200"/>
            </a:xfrm>
            <a:prstGeom prst="rect">
              <a:avLst/>
            </a:prstGeom>
            <a:gradFill>
              <a:gsLst>
                <a:gs pos="0">
                  <a:srgbClr val="00008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6" name="Google Shape;76;p6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1"/>
          <p:cNvSpPr txBox="1">
            <a:spLocks noGrp="1"/>
          </p:cNvSpPr>
          <p:nvPr>
            <p:ph type="title"/>
          </p:nvPr>
        </p:nvSpPr>
        <p:spPr>
          <a:xfrm>
            <a:off x="839788" y="987425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6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CSE 2215: Data Structure and Algorithms-I</a:t>
            </a:r>
            <a:endParaRPr/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r>
              <a:rPr lang="en-US"/>
              <a:t>Introduction, Divide and Conquer</a:t>
            </a:r>
            <a:endParaRPr/>
          </a:p>
        </p:txBody>
      </p:sp>
      <p:sp>
        <p:nvSpPr>
          <p:cNvPr id="107" name="Google Shape;107;p1"/>
          <p:cNvSpPr txBox="1">
            <a:spLocks noGrp="1"/>
          </p:cNvSpPr>
          <p:nvPr>
            <p:ph type="sldNum" idx="12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5848A09-0898-38FB-0C51-54BF0BAC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83" name="Google Shape;283;p46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Time Complexity</a:t>
            </a:r>
            <a:endParaRPr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79F21FF-6037-A45D-AAC5-78E4A30B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BA981D-C727-61A8-431A-AD4E2BD33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64" y="1386663"/>
            <a:ext cx="10059272" cy="40846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 b="1"/>
              <a:t>Problems we will cover: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Finding the Maximum Sub Array Problem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Finding the Maximum and Minimum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Merge Sort (Covered in DSA 1 - Revision)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Quick Sort (Covered in DSA 1 - Revision)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1"/>
              <a:t>Others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 b="1"/>
              <a:t>We will also analyze the divide and conquer problems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92" name="Google Shape;292;p7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Divide and Conquer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19AAAB3-73E0-0876-B61D-01A1282F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MAXIMUM SUB ARRAY PROBLEM</a:t>
            </a:r>
            <a:endParaRPr/>
          </a:p>
        </p:txBody>
      </p:sp>
      <p:sp>
        <p:nvSpPr>
          <p:cNvPr id="298" name="Google Shape;298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301" name="Google Shape;301;p8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97C03E1-20AE-A9AC-54A9-7E1B7702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ct val="75000"/>
              <a:buFont typeface="Noto Sans Symbols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33CC"/>
              </a:buClr>
              <a:buSzPct val="75000"/>
              <a:buFont typeface="Noto Sans Symbols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33CC"/>
              </a:buClr>
              <a:buSzPct val="75000"/>
              <a:buFont typeface="Noto Sans Symbols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33CC"/>
              </a:buClr>
              <a:buSzPct val="75000"/>
              <a:buFont typeface="Noto Sans Symbols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33CC"/>
              </a:buClr>
              <a:buSzPct val="75000"/>
              <a:buFont typeface="Noto Sans Symbols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033CC"/>
              </a:buClr>
              <a:buSzPct val="75000"/>
              <a:buFont typeface="Noto Sans Symbols"/>
              <a:buNone/>
            </a:pP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lang="en-US"/>
              <a:t>This is the </a:t>
            </a:r>
            <a:r>
              <a:rPr lang="en-US" b="1"/>
              <a:t>prediction</a:t>
            </a:r>
            <a:r>
              <a:rPr lang="en-US"/>
              <a:t> of prices of share of a company.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lang="en-US"/>
              <a:t>You want to buy the share on the day when the price is the lowest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lang="en-US"/>
              <a:t>You want to sell the share on the day when the price is the highest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SzPct val="75000"/>
              <a:buFont typeface="Arial"/>
              <a:buChar char="•"/>
            </a:pPr>
            <a:r>
              <a:rPr lang="en-US"/>
              <a:t>Identify these two days</a:t>
            </a:r>
            <a:endParaRPr/>
          </a:p>
        </p:txBody>
      </p:sp>
      <p:sp>
        <p:nvSpPr>
          <p:cNvPr id="309" name="Google Shape;309;p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10" name="Google Shape;310;p9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Maximum Sub Array Problem</a:t>
            </a:r>
            <a:endParaRPr/>
          </a:p>
        </p:txBody>
      </p:sp>
      <p:pic>
        <p:nvPicPr>
          <p:cNvPr id="311" name="Google Shape;31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4512" y="911997"/>
            <a:ext cx="5976088" cy="26342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7268F5B-B88E-3343-E927-131FF310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0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19" name="Google Shape;319;p10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Maximum Sub Array Problem</a:t>
            </a:r>
            <a:endParaRPr/>
          </a:p>
        </p:txBody>
      </p:sp>
      <p:pic>
        <p:nvPicPr>
          <p:cNvPr id="320" name="Google Shape;32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050" y="1379357"/>
            <a:ext cx="8187899" cy="360920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0"/>
          <p:cNvSpPr/>
          <p:nvPr/>
        </p:nvSpPr>
        <p:spPr>
          <a:xfrm rot="5400000">
            <a:off x="6772661" y="4214744"/>
            <a:ext cx="587238" cy="194056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0"/>
          <p:cNvSpPr txBox="1"/>
          <p:nvPr/>
        </p:nvSpPr>
        <p:spPr>
          <a:xfrm>
            <a:off x="5476240" y="5615141"/>
            <a:ext cx="416678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 on the 7</a:t>
            </a:r>
            <a:r>
              <a:rPr lang="en-US" sz="1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day and sell on the 11</a:t>
            </a:r>
            <a:r>
              <a:rPr lang="en-US" sz="18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profit= 106-63=43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Total profit = 18+20-7+12=43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197D5E7-AE09-8E8A-831F-0683303E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Arial"/>
              <a:buNone/>
            </a:pPr>
            <a:r>
              <a:rPr lang="en-US" sz="26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possible contiguous subarrays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A[1..1], A[1..2], A[1..3], ..., A[1..(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-1)], A[1..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A[2..2], A[2..3], ..., A[2..(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-1)], A[2..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A[(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-1)..(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-1)], A[(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-1)..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156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A[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Arial"/>
              <a:buNone/>
            </a:pPr>
            <a:r>
              <a:rPr lang="en-US" sz="26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of them in total?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Arial"/>
              <a:buNone/>
            </a:pPr>
            <a:endParaRPr sz="2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Arial"/>
              <a:buNone/>
            </a:pPr>
            <a:r>
              <a:rPr lang="en-US" sz="2600" b="0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For each subarray, compute the sum.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Arial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Find the subarray that has the maximum sum.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330" name="Google Shape;330;p11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31" name="Google Shape;331;p11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Brute Force Approach</a:t>
            </a: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6003681" y="3976360"/>
            <a:ext cx="2606919" cy="1006475"/>
          </a:xfrm>
          <a:prstGeom prst="cloudCallout">
            <a:avLst>
              <a:gd name="adj1" fmla="val -82425"/>
              <a:gd name="adj2" fmla="val -1358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lang="en-US" sz="1800" b="1" baseline="30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 b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sz="1800" b="1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894AC73-1B3D-AC97-3D7E-ECE477DA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40" name="Google Shape;340;p12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Brute Force Approach</a:t>
            </a:r>
            <a:endParaRPr/>
          </a:p>
        </p:txBody>
      </p:sp>
      <p:sp>
        <p:nvSpPr>
          <p:cNvPr id="341" name="Google Shape;341;p12"/>
          <p:cNvSpPr txBox="1"/>
          <p:nvPr/>
        </p:nvSpPr>
        <p:spPr>
          <a:xfrm>
            <a:off x="838200" y="1101062"/>
            <a:ext cx="6093500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max = -</a:t>
            </a:r>
            <a:r>
              <a:rPr lang="en-US" sz="26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i = 1 to n 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sum = 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 j = i to n do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begin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sum = sum + A[j]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if sum &gt; max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then max = sum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3CC"/>
              </a:buClr>
              <a:buSzPts val="1950"/>
              <a:buFont typeface="Noto Sans Symbols"/>
              <a:buNone/>
            </a:pPr>
            <a:r>
              <a:rPr lang="en-US" sz="2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2"/>
          <p:cNvSpPr/>
          <p:nvPr/>
        </p:nvSpPr>
        <p:spPr>
          <a:xfrm>
            <a:off x="7169342" y="1628523"/>
            <a:ext cx="3240087" cy="1655762"/>
          </a:xfrm>
          <a:prstGeom prst="cloudCallout">
            <a:avLst>
              <a:gd name="adj1" fmla="val -65010"/>
              <a:gd name="adj2" fmla="val 884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Time complexity?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O(n</a:t>
            </a:r>
            <a:r>
              <a:rPr lang="en-US" sz="1800" b="1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E887094-BA23-42B7-C994-993D4296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2574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Possible locations of a maximum subarray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of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], where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⎣(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)/2⎦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entirely in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		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entirely in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+1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..high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] 	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crossing the midpoint 		(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≤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/>
              <a:t>The Divide and Conquer Approach for Max Sub Array</a:t>
            </a:r>
            <a:endParaRPr/>
          </a:p>
        </p:txBody>
      </p:sp>
      <p:graphicFrame>
        <p:nvGraphicFramePr>
          <p:cNvPr id="352" name="Google Shape;352;p13"/>
          <p:cNvGraphicFramePr/>
          <p:nvPr/>
        </p:nvGraphicFramePr>
        <p:xfrm>
          <a:off x="3072606" y="4679043"/>
          <a:ext cx="6096000" cy="371475"/>
        </p:xfrm>
        <a:graphic>
          <a:graphicData uri="http://schemas.openxmlformats.org/drawingml/2006/table">
            <a:tbl>
              <a:tblPr>
                <a:noFill/>
                <a:tableStyleId>{868FC11F-FE77-4ACE-B6F6-A7261129B311}</a:tableStyleId>
              </a:tblPr>
              <a:tblGrid>
                <a:gridCol w="43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6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6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 i="0" u="none" strike="noStrike" cap="non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3" name="Google Shape;353;p13"/>
          <p:cNvCxnSpPr/>
          <p:nvPr/>
        </p:nvCxnSpPr>
        <p:spPr>
          <a:xfrm rot="5400000">
            <a:off x="5917406" y="4858431"/>
            <a:ext cx="358775" cy="0"/>
          </a:xfrm>
          <a:prstGeom prst="straightConnector1">
            <a:avLst/>
          </a:prstGeom>
          <a:noFill/>
          <a:ln w="57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4" name="Google Shape;354;p13"/>
          <p:cNvSpPr txBox="1"/>
          <p:nvPr/>
        </p:nvSpPr>
        <p:spPr>
          <a:xfrm>
            <a:off x="2999581" y="4390118"/>
            <a:ext cx="6284913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                                              mid                                                     high</a:t>
            </a:r>
            <a:endParaRPr sz="16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13"/>
          <p:cNvSpPr txBox="1"/>
          <p:nvPr/>
        </p:nvSpPr>
        <p:spPr>
          <a:xfrm>
            <a:off x="5952207" y="4965785"/>
            <a:ext cx="108108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+1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13"/>
          <p:cNvSpPr txBox="1"/>
          <p:nvPr/>
        </p:nvSpPr>
        <p:spPr>
          <a:xfrm>
            <a:off x="3359919" y="5471206"/>
            <a:ext cx="2274888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entirely in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13"/>
          <p:cNvSpPr txBox="1"/>
          <p:nvPr/>
        </p:nvSpPr>
        <p:spPr>
          <a:xfrm>
            <a:off x="6384255" y="5541056"/>
            <a:ext cx="26225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entirely in </a:t>
            </a: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mid+1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</a:t>
            </a: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13"/>
          <p:cNvSpPr txBox="1"/>
          <p:nvPr/>
        </p:nvSpPr>
        <p:spPr>
          <a:xfrm>
            <a:off x="4944269" y="3659794"/>
            <a:ext cx="23034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crossing the midpoint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13"/>
          <p:cNvSpPr/>
          <p:nvPr/>
        </p:nvSpPr>
        <p:spPr>
          <a:xfrm rot="5400000">
            <a:off x="5915819" y="2842306"/>
            <a:ext cx="287337" cy="2808287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3"/>
          <p:cNvSpPr/>
          <p:nvPr/>
        </p:nvSpPr>
        <p:spPr>
          <a:xfrm rot="-5400000">
            <a:off x="4440560" y="4028962"/>
            <a:ext cx="287337" cy="2447925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3"/>
          <p:cNvSpPr/>
          <p:nvPr/>
        </p:nvSpPr>
        <p:spPr>
          <a:xfrm rot="-5400000">
            <a:off x="7524303" y="4041661"/>
            <a:ext cx="288926" cy="2713037"/>
          </a:xfrm>
          <a:prstGeom prst="leftBrace">
            <a:avLst>
              <a:gd name="adj1" fmla="val 8333"/>
              <a:gd name="adj2" fmla="val 4951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3"/>
          <p:cNvSpPr txBox="1"/>
          <p:nvPr/>
        </p:nvSpPr>
        <p:spPr>
          <a:xfrm>
            <a:off x="3215481" y="5974443"/>
            <a:ext cx="58324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Possible locations of subarrays of A[low..high]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B56D632-B1BE-8465-49A6-18D10452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" name="Google Shape;367;p14"/>
          <p:cNvGraphicFramePr/>
          <p:nvPr/>
        </p:nvGraphicFramePr>
        <p:xfrm>
          <a:off x="3074807" y="982773"/>
          <a:ext cx="6042400" cy="73154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86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3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2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0" name="Google Shape;370;p1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71" name="Google Shape;371;p1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ED7D31"/>
                </a:solidFill>
              </a:rPr>
              <a:t>The Divide and Conquer Approach for Max Sub Array</a:t>
            </a:r>
            <a:endParaRPr sz="3600"/>
          </a:p>
        </p:txBody>
      </p:sp>
      <p:sp>
        <p:nvSpPr>
          <p:cNvPr id="372" name="Google Shape;372;p14"/>
          <p:cNvSpPr/>
          <p:nvPr/>
        </p:nvSpPr>
        <p:spPr>
          <a:xfrm>
            <a:off x="5148658" y="1744235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msa(A,1,7)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4"/>
          <p:cNvSpPr/>
          <p:nvPr/>
        </p:nvSpPr>
        <p:spPr>
          <a:xfrm>
            <a:off x="2686117" y="2526931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msa(A,1,4)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/>
          <p:nvPr/>
        </p:nvSpPr>
        <p:spPr>
          <a:xfrm>
            <a:off x="7812153" y="2526931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msa(A,5,7)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4"/>
          <p:cNvSpPr/>
          <p:nvPr/>
        </p:nvSpPr>
        <p:spPr>
          <a:xfrm>
            <a:off x="899569" y="3628192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msa(A,1,2)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4"/>
          <p:cNvSpPr/>
          <p:nvPr/>
        </p:nvSpPr>
        <p:spPr>
          <a:xfrm>
            <a:off x="3996348" y="3628192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msa(A,3,4)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4"/>
          <p:cNvSpPr/>
          <p:nvPr/>
        </p:nvSpPr>
        <p:spPr>
          <a:xfrm>
            <a:off x="7157037" y="3573723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msa(A,5,6)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4"/>
          <p:cNvSpPr/>
          <p:nvPr/>
        </p:nvSpPr>
        <p:spPr>
          <a:xfrm>
            <a:off x="10178991" y="3645191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msa(A,7,7)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4"/>
          <p:cNvSpPr/>
          <p:nvPr/>
        </p:nvSpPr>
        <p:spPr>
          <a:xfrm>
            <a:off x="183084" y="4660423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msa(A,1,1)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4"/>
          <p:cNvSpPr/>
          <p:nvPr/>
        </p:nvSpPr>
        <p:spPr>
          <a:xfrm>
            <a:off x="1660882" y="4660423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msa(A,2,2)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4"/>
          <p:cNvSpPr/>
          <p:nvPr/>
        </p:nvSpPr>
        <p:spPr>
          <a:xfrm>
            <a:off x="3138680" y="4660423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msa(A,3,3)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4"/>
          <p:cNvSpPr/>
          <p:nvPr/>
        </p:nvSpPr>
        <p:spPr>
          <a:xfrm>
            <a:off x="4616478" y="4660423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msa(A,4,4)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4"/>
          <p:cNvSpPr/>
          <p:nvPr/>
        </p:nvSpPr>
        <p:spPr>
          <a:xfrm>
            <a:off x="6501921" y="4620515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msa(A,5,5)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4"/>
          <p:cNvSpPr/>
          <p:nvPr/>
        </p:nvSpPr>
        <p:spPr>
          <a:xfrm>
            <a:off x="7979719" y="4633189"/>
            <a:ext cx="13102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msa(A,6,6)</a:t>
            </a:r>
            <a:endParaRPr sz="1800" b="0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14"/>
          <p:cNvCxnSpPr>
            <a:stCxn id="372" idx="2"/>
            <a:endCxn id="373" idx="0"/>
          </p:cNvCxnSpPr>
          <p:nvPr/>
        </p:nvCxnSpPr>
        <p:spPr>
          <a:xfrm flipH="1">
            <a:off x="3341374" y="2144345"/>
            <a:ext cx="2462400" cy="38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6" name="Google Shape;386;p14"/>
          <p:cNvCxnSpPr>
            <a:stCxn id="372" idx="2"/>
            <a:endCxn id="374" idx="0"/>
          </p:cNvCxnSpPr>
          <p:nvPr/>
        </p:nvCxnSpPr>
        <p:spPr>
          <a:xfrm>
            <a:off x="5803774" y="2144345"/>
            <a:ext cx="2663400" cy="382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7" name="Google Shape;387;p14"/>
          <p:cNvCxnSpPr>
            <a:stCxn id="373" idx="2"/>
            <a:endCxn id="375" idx="0"/>
          </p:cNvCxnSpPr>
          <p:nvPr/>
        </p:nvCxnSpPr>
        <p:spPr>
          <a:xfrm flipH="1">
            <a:off x="1554732" y="2927041"/>
            <a:ext cx="1786500" cy="701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8" name="Google Shape;388;p14"/>
          <p:cNvCxnSpPr>
            <a:stCxn id="373" idx="2"/>
            <a:endCxn id="376" idx="0"/>
          </p:cNvCxnSpPr>
          <p:nvPr/>
        </p:nvCxnSpPr>
        <p:spPr>
          <a:xfrm>
            <a:off x="3341232" y="2927041"/>
            <a:ext cx="1310100" cy="701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9" name="Google Shape;389;p14"/>
          <p:cNvCxnSpPr>
            <a:stCxn id="374" idx="2"/>
            <a:endCxn id="377" idx="0"/>
          </p:cNvCxnSpPr>
          <p:nvPr/>
        </p:nvCxnSpPr>
        <p:spPr>
          <a:xfrm flipH="1">
            <a:off x="7812069" y="2927041"/>
            <a:ext cx="655200" cy="64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0" name="Google Shape;390;p14"/>
          <p:cNvCxnSpPr>
            <a:stCxn id="374" idx="2"/>
            <a:endCxn id="378" idx="0"/>
          </p:cNvCxnSpPr>
          <p:nvPr/>
        </p:nvCxnSpPr>
        <p:spPr>
          <a:xfrm>
            <a:off x="8467269" y="2927041"/>
            <a:ext cx="2366700" cy="71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1" name="Google Shape;391;p14"/>
          <p:cNvCxnSpPr/>
          <p:nvPr/>
        </p:nvCxnSpPr>
        <p:spPr>
          <a:xfrm flipH="1">
            <a:off x="866978" y="4049186"/>
            <a:ext cx="716485" cy="63212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2" name="Google Shape;392;p14"/>
          <p:cNvCxnSpPr>
            <a:stCxn id="375" idx="2"/>
            <a:endCxn id="380" idx="0"/>
          </p:cNvCxnSpPr>
          <p:nvPr/>
        </p:nvCxnSpPr>
        <p:spPr>
          <a:xfrm>
            <a:off x="1554685" y="4028302"/>
            <a:ext cx="761400" cy="63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3" name="Google Shape;393;p14"/>
          <p:cNvCxnSpPr>
            <a:stCxn id="376" idx="2"/>
            <a:endCxn id="381" idx="0"/>
          </p:cNvCxnSpPr>
          <p:nvPr/>
        </p:nvCxnSpPr>
        <p:spPr>
          <a:xfrm flipH="1">
            <a:off x="3793764" y="4028302"/>
            <a:ext cx="857700" cy="63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4" name="Google Shape;394;p14"/>
          <p:cNvCxnSpPr>
            <a:stCxn id="376" idx="2"/>
            <a:endCxn id="382" idx="0"/>
          </p:cNvCxnSpPr>
          <p:nvPr/>
        </p:nvCxnSpPr>
        <p:spPr>
          <a:xfrm>
            <a:off x="4651464" y="4028302"/>
            <a:ext cx="620100" cy="63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5" name="Google Shape;395;p14"/>
          <p:cNvCxnSpPr>
            <a:stCxn id="377" idx="2"/>
            <a:endCxn id="383" idx="0"/>
          </p:cNvCxnSpPr>
          <p:nvPr/>
        </p:nvCxnSpPr>
        <p:spPr>
          <a:xfrm flipH="1">
            <a:off x="7156952" y="3973833"/>
            <a:ext cx="655200" cy="64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6" name="Google Shape;396;p14"/>
          <p:cNvCxnSpPr>
            <a:stCxn id="377" idx="2"/>
            <a:endCxn id="384" idx="0"/>
          </p:cNvCxnSpPr>
          <p:nvPr/>
        </p:nvCxnSpPr>
        <p:spPr>
          <a:xfrm>
            <a:off x="7812153" y="3973833"/>
            <a:ext cx="822600" cy="65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7" name="Google Shape;397;p14"/>
          <p:cNvSpPr txBox="1"/>
          <p:nvPr/>
        </p:nvSpPr>
        <p:spPr>
          <a:xfrm>
            <a:off x="26702" y="4463912"/>
            <a:ext cx="9220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-16(1,1)</a:t>
            </a:r>
            <a:endParaRPr/>
          </a:p>
        </p:txBody>
      </p:sp>
      <p:sp>
        <p:nvSpPr>
          <p:cNvPr id="398" name="Google Shape;398;p14"/>
          <p:cNvSpPr txBox="1"/>
          <p:nvPr/>
        </p:nvSpPr>
        <p:spPr>
          <a:xfrm>
            <a:off x="2252789" y="4414229"/>
            <a:ext cx="9220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-23(2,2)</a:t>
            </a:r>
            <a:endParaRPr/>
          </a:p>
        </p:txBody>
      </p:sp>
      <p:sp>
        <p:nvSpPr>
          <p:cNvPr id="399" name="Google Shape;399;p14"/>
          <p:cNvSpPr txBox="1"/>
          <p:nvPr/>
        </p:nvSpPr>
        <p:spPr>
          <a:xfrm>
            <a:off x="1763552" y="3928851"/>
            <a:ext cx="9220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-39(1,2)</a:t>
            </a:r>
            <a:endParaRPr/>
          </a:p>
        </p:txBody>
      </p:sp>
      <p:sp>
        <p:nvSpPr>
          <p:cNvPr id="400" name="Google Shape;400;p14"/>
          <p:cNvSpPr txBox="1"/>
          <p:nvPr/>
        </p:nvSpPr>
        <p:spPr>
          <a:xfrm>
            <a:off x="3254606" y="4331864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18(3,3)</a:t>
            </a:r>
            <a:endParaRPr/>
          </a:p>
        </p:txBody>
      </p:sp>
      <p:sp>
        <p:nvSpPr>
          <p:cNvPr id="401" name="Google Shape;401;p14"/>
          <p:cNvSpPr txBox="1"/>
          <p:nvPr/>
        </p:nvSpPr>
        <p:spPr>
          <a:xfrm>
            <a:off x="5083374" y="4325237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20(4,4)</a:t>
            </a:r>
            <a:endParaRPr/>
          </a:p>
        </p:txBody>
      </p:sp>
      <p:sp>
        <p:nvSpPr>
          <p:cNvPr id="402" name="Google Shape;402;p14"/>
          <p:cNvSpPr txBox="1"/>
          <p:nvPr/>
        </p:nvSpPr>
        <p:spPr>
          <a:xfrm>
            <a:off x="4276266" y="3234387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38(3,4)</a:t>
            </a:r>
            <a:endParaRPr/>
          </a:p>
        </p:txBody>
      </p:sp>
      <p:sp>
        <p:nvSpPr>
          <p:cNvPr id="403" name="Google Shape;403;p14"/>
          <p:cNvSpPr txBox="1"/>
          <p:nvPr/>
        </p:nvSpPr>
        <p:spPr>
          <a:xfrm>
            <a:off x="4188078" y="4029959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38(3,4)</a:t>
            </a:r>
            <a:endParaRPr/>
          </a:p>
        </p:txBody>
      </p:sp>
      <p:sp>
        <p:nvSpPr>
          <p:cNvPr id="404" name="Google Shape;404;p14"/>
          <p:cNvSpPr txBox="1"/>
          <p:nvPr/>
        </p:nvSpPr>
        <p:spPr>
          <a:xfrm>
            <a:off x="961667" y="3320429"/>
            <a:ext cx="9220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-16(1,1)</a:t>
            </a:r>
            <a:endParaRPr/>
          </a:p>
        </p:txBody>
      </p:sp>
      <p:sp>
        <p:nvSpPr>
          <p:cNvPr id="405" name="Google Shape;405;p14"/>
          <p:cNvSpPr txBox="1"/>
          <p:nvPr/>
        </p:nvSpPr>
        <p:spPr>
          <a:xfrm>
            <a:off x="2801980" y="2962651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15(2,4)</a:t>
            </a:r>
            <a:endParaRPr/>
          </a:p>
        </p:txBody>
      </p:sp>
      <p:sp>
        <p:nvSpPr>
          <p:cNvPr id="406" name="Google Shape;406;p14"/>
          <p:cNvSpPr txBox="1"/>
          <p:nvPr/>
        </p:nvSpPr>
        <p:spPr>
          <a:xfrm>
            <a:off x="3254605" y="2103572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38(3,4)</a:t>
            </a:r>
            <a:endParaRPr/>
          </a:p>
        </p:txBody>
      </p:sp>
      <p:sp>
        <p:nvSpPr>
          <p:cNvPr id="407" name="Google Shape;407;p14"/>
          <p:cNvSpPr txBox="1"/>
          <p:nvPr/>
        </p:nvSpPr>
        <p:spPr>
          <a:xfrm>
            <a:off x="8041510" y="2072352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12(6,6)</a:t>
            </a:r>
            <a:endParaRPr/>
          </a:p>
        </p:txBody>
      </p:sp>
      <p:sp>
        <p:nvSpPr>
          <p:cNvPr id="408" name="Google Shape;408;p14"/>
          <p:cNvSpPr txBox="1"/>
          <p:nvPr/>
        </p:nvSpPr>
        <p:spPr>
          <a:xfrm>
            <a:off x="6989470" y="3275859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12(6,6)</a:t>
            </a:r>
            <a:endParaRPr/>
          </a:p>
        </p:txBody>
      </p:sp>
      <p:sp>
        <p:nvSpPr>
          <p:cNvPr id="409" name="Google Shape;409;p14"/>
          <p:cNvSpPr txBox="1"/>
          <p:nvPr/>
        </p:nvSpPr>
        <p:spPr>
          <a:xfrm>
            <a:off x="8521559" y="4286363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12(6,6)</a:t>
            </a:r>
            <a:endParaRPr/>
          </a:p>
        </p:txBody>
      </p:sp>
      <p:sp>
        <p:nvSpPr>
          <p:cNvPr id="410" name="Google Shape;410;p14"/>
          <p:cNvSpPr txBox="1"/>
          <p:nvPr/>
        </p:nvSpPr>
        <p:spPr>
          <a:xfrm>
            <a:off x="6393605" y="4294150"/>
            <a:ext cx="8050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-7(5,5)</a:t>
            </a:r>
            <a:endParaRPr/>
          </a:p>
        </p:txBody>
      </p:sp>
      <p:sp>
        <p:nvSpPr>
          <p:cNvPr id="411" name="Google Shape;411;p14"/>
          <p:cNvSpPr txBox="1"/>
          <p:nvPr/>
        </p:nvSpPr>
        <p:spPr>
          <a:xfrm>
            <a:off x="8172762" y="2843346"/>
            <a:ext cx="7344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7(6,7)</a:t>
            </a:r>
            <a:endParaRPr/>
          </a:p>
        </p:txBody>
      </p:sp>
      <p:sp>
        <p:nvSpPr>
          <p:cNvPr id="412" name="Google Shape;412;p14"/>
          <p:cNvSpPr txBox="1"/>
          <p:nvPr/>
        </p:nvSpPr>
        <p:spPr>
          <a:xfrm>
            <a:off x="10417144" y="3222820"/>
            <a:ext cx="7344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5(7,7)</a:t>
            </a:r>
            <a:endParaRPr/>
          </a:p>
        </p:txBody>
      </p:sp>
      <p:sp>
        <p:nvSpPr>
          <p:cNvPr id="413" name="Google Shape;413;p14"/>
          <p:cNvSpPr txBox="1"/>
          <p:nvPr/>
        </p:nvSpPr>
        <p:spPr>
          <a:xfrm>
            <a:off x="5279816" y="2059448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43(3,6)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DF77116-0A9C-0A0A-7DCC-0DB7AD2F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5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F5B5368-B305-7E28-44F7-CD5770A0B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Text Books</a:t>
            </a:r>
            <a:endParaRPr dirty="0"/>
          </a:p>
          <a:p>
            <a:pPr marL="0" lvl="0" indent="-152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Introduction to Algorithms (Third edition)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▪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Cormen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Leiserson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Rivest, and Stein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▪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An excellent reference 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you should own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-152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Data Structures and Algorithms in C++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Char char="▪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Goodrich,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Tamassia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and Mount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113" name="Google Shape;113;p2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September 26, 2023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Course</a:t>
            </a:r>
            <a:endParaRPr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01136" y="1463590"/>
            <a:ext cx="1762125" cy="20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 descr="Data Structures and Algorithms in C++, 2nd Edition | Wile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01136" y="4018348"/>
            <a:ext cx="1762125" cy="20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1526AAD-F891-2DF0-DA1B-48AC50DC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6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432" name="Google Shape;43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1254" y="1431407"/>
            <a:ext cx="8018162" cy="49035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550C077-FF39-9C55-3B38-B105C61E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7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41" name="Google Shape;441;p17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442" name="Google Shape;44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6321" y="1068688"/>
            <a:ext cx="6059358" cy="519184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4203A45-1F3F-6B3A-BC21-3985B6D0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8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450" name="Google Shape;450;p18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451" name="Google Shape;451;p18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452" name="Google Shape;45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3" name="Google Shape;453;p18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5A833B8-704B-38C0-DCA3-51C712E2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9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462" name="Google Shape;462;p19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463" name="Google Shape;46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19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5" name="Google Shape;465;p19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leftSum=-inf</a:t>
            </a:r>
            <a:endParaRPr/>
          </a:p>
        </p:txBody>
      </p:sp>
      <p:sp>
        <p:nvSpPr>
          <p:cNvPr id="466" name="Google Shape;466;p19"/>
          <p:cNvSpPr/>
          <p:nvPr/>
        </p:nvSpPr>
        <p:spPr>
          <a:xfrm>
            <a:off x="2587683" y="1489435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0618AAA-C9BF-193F-1EE3-E00110D3F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0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474" name="Google Shape;474;p20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75" name="Google Shape;475;p20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476" name="Google Shape;47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7" name="Google Shape;477;p20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8" name="Google Shape;478;p20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leftSum=-inf</a:t>
            </a:r>
            <a:endParaRPr/>
          </a:p>
        </p:txBody>
      </p:sp>
      <p:sp>
        <p:nvSpPr>
          <p:cNvPr id="479" name="Google Shape;479;p20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=0</a:t>
            </a:r>
            <a:endParaRPr/>
          </a:p>
        </p:txBody>
      </p:sp>
      <p:sp>
        <p:nvSpPr>
          <p:cNvPr id="480" name="Google Shape;480;p20"/>
          <p:cNvSpPr/>
          <p:nvPr/>
        </p:nvSpPr>
        <p:spPr>
          <a:xfrm>
            <a:off x="1912856" y="1825980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96C1FE5-2608-39EA-ED9F-007B45B7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1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488" name="Google Shape;488;p21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89" name="Google Shape;489;p21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490" name="Google Shape;49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1" name="Google Shape;491;p21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2" name="Google Shape;492;p21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leftSum=-inf</a:t>
            </a:r>
            <a:endParaRPr/>
          </a:p>
        </p:txBody>
      </p:sp>
      <p:sp>
        <p:nvSpPr>
          <p:cNvPr id="493" name="Google Shape;493;p21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=0</a:t>
            </a:r>
            <a:endParaRPr/>
          </a:p>
        </p:txBody>
      </p:sp>
      <p:sp>
        <p:nvSpPr>
          <p:cNvPr id="494" name="Google Shape;494;p21"/>
          <p:cNvSpPr/>
          <p:nvPr/>
        </p:nvSpPr>
        <p:spPr>
          <a:xfrm>
            <a:off x="3581400" y="2127637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0D18D75-527C-C7F6-D4C5-8E4E38AF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2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502" name="Google Shape;502;p22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503" name="Google Shape;503;p22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504" name="Google Shape;50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5" name="Google Shape;505;p22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6" name="Google Shape;506;p22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leftSum=-inf</a:t>
            </a:r>
            <a:endParaRPr/>
          </a:p>
        </p:txBody>
      </p:sp>
      <p:sp>
        <p:nvSpPr>
          <p:cNvPr id="507" name="Google Shape;507;p22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=0</a:t>
            </a:r>
            <a:endParaRPr/>
          </a:p>
        </p:txBody>
      </p:sp>
      <p:sp>
        <p:nvSpPr>
          <p:cNvPr id="508" name="Google Shape;508;p22"/>
          <p:cNvSpPr/>
          <p:nvPr/>
        </p:nvSpPr>
        <p:spPr>
          <a:xfrm>
            <a:off x="3581400" y="2127637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2"/>
          <p:cNvSpPr/>
          <p:nvPr/>
        </p:nvSpPr>
        <p:spPr>
          <a:xfrm>
            <a:off x="8465270" y="326167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3187761-6180-8948-28CD-2D4F039B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3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517" name="Google Shape;517;p23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518" name="Google Shape;518;p23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519" name="Google Shape;51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0" name="Google Shape;520;p23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1" name="Google Shape;521;p23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leftSum=-inf</a:t>
            </a:r>
            <a:endParaRPr/>
          </a:p>
        </p:txBody>
      </p:sp>
      <p:sp>
        <p:nvSpPr>
          <p:cNvPr id="522" name="Google Shape;522;p23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=20</a:t>
            </a:r>
            <a:endParaRPr/>
          </a:p>
        </p:txBody>
      </p:sp>
      <p:sp>
        <p:nvSpPr>
          <p:cNvPr id="523" name="Google Shape;523;p23"/>
          <p:cNvSpPr/>
          <p:nvPr/>
        </p:nvSpPr>
        <p:spPr>
          <a:xfrm>
            <a:off x="3581400" y="2450699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3"/>
          <p:cNvSpPr/>
          <p:nvPr/>
        </p:nvSpPr>
        <p:spPr>
          <a:xfrm>
            <a:off x="8465270" y="326167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538341E-989C-6DDB-6D4D-4D23D763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4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532" name="Google Shape;532;p2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533" name="Google Shape;533;p2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534" name="Google Shape;534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5" name="Google Shape;535;p24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6" name="Google Shape;536;p24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leftSum=-inf</a:t>
            </a:r>
            <a:endParaRPr/>
          </a:p>
        </p:txBody>
      </p:sp>
      <p:sp>
        <p:nvSpPr>
          <p:cNvPr id="537" name="Google Shape;537;p24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=20</a:t>
            </a:r>
            <a:endParaRPr/>
          </a:p>
        </p:txBody>
      </p:sp>
      <p:sp>
        <p:nvSpPr>
          <p:cNvPr id="538" name="Google Shape;538;p24"/>
          <p:cNvSpPr/>
          <p:nvPr/>
        </p:nvSpPr>
        <p:spPr>
          <a:xfrm>
            <a:off x="3284456" y="2854937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4"/>
          <p:cNvSpPr/>
          <p:nvPr/>
        </p:nvSpPr>
        <p:spPr>
          <a:xfrm>
            <a:off x="8465270" y="326167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5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547" name="Google Shape;547;p25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548" name="Google Shape;548;p25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549" name="Google Shape;54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0" name="Google Shape;550;p25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1" name="Google Shape;551;p25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leftSum=20</a:t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=20</a:t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3543546" y="3005766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5"/>
          <p:cNvSpPr/>
          <p:nvPr/>
        </p:nvSpPr>
        <p:spPr>
          <a:xfrm>
            <a:off x="8465270" y="326167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lang="en-US" sz="2200">
                <a:solidFill>
                  <a:schemeClr val="dk2"/>
                </a:solidFill>
              </a:rPr>
              <a:t>Divide-and-Conquer</a:t>
            </a:r>
            <a:r>
              <a:rPr lang="en-US" sz="2200"/>
              <a:t> is a general algorithm design paradigm: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Char char="●"/>
            </a:pPr>
            <a:r>
              <a:rPr lang="en-US" sz="2200">
                <a:solidFill>
                  <a:schemeClr val="dk2"/>
                </a:solidFill>
              </a:rPr>
              <a:t>Divide</a:t>
            </a:r>
            <a:r>
              <a:rPr lang="en-US" sz="2200"/>
              <a:t> the problem into a number of subproblems that are smaller instances of the same problem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Char char="●"/>
            </a:pPr>
            <a:r>
              <a:rPr lang="en-US" sz="2200">
                <a:solidFill>
                  <a:schemeClr val="dk2"/>
                </a:solidFill>
              </a:rPr>
              <a:t>Conquer</a:t>
            </a:r>
            <a:r>
              <a:rPr lang="en-US" sz="2200"/>
              <a:t> the subproblems by solving them recursively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Char char="●"/>
            </a:pPr>
            <a:r>
              <a:rPr lang="en-US" sz="2200">
                <a:solidFill>
                  <a:schemeClr val="dk2"/>
                </a:solidFill>
              </a:rPr>
              <a:t>Combine</a:t>
            </a:r>
            <a:r>
              <a:rPr lang="en-US" sz="2200"/>
              <a:t> the solutions to the subproblems into the solution for the original problem</a:t>
            </a:r>
            <a:endParaRPr sz="2200" b="1" i="1"/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lang="en-US" sz="2200"/>
              <a:t>The base case for the recursion are subproblems of constant size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lang="en-US" sz="2200"/>
              <a:t>Analysis can be done using </a:t>
            </a:r>
            <a:r>
              <a:rPr lang="en-US" sz="2200" b="1">
                <a:solidFill>
                  <a:schemeClr val="dk2"/>
                </a:solidFill>
              </a:rPr>
              <a:t>recurrence equations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Divide and Conquer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5D1EAE9-F8C6-57BD-78B3-F6A6D8EC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C79589-2913-0A49-90B9-05A79291A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891" y="3992421"/>
            <a:ext cx="3469573" cy="188907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560" name="Google Shape;560;p26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September 26, 2023</a:t>
            </a:r>
            <a:endParaRPr/>
          </a:p>
        </p:txBody>
      </p:sp>
      <p:sp>
        <p:nvSpPr>
          <p:cNvPr id="561" name="Google Shape;561;p26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562" name="Google Shape;562;p2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563" name="Google Shape;563;p26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564" name="Google Shape;56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5" name="Google Shape;565;p26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6" name="Google Shape;566;p26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leftSum=20</a:t>
            </a:r>
            <a:endParaRPr/>
          </a:p>
        </p:txBody>
      </p:sp>
      <p:sp>
        <p:nvSpPr>
          <p:cNvPr id="567" name="Google Shape;567;p26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=20</a:t>
            </a:r>
            <a:endParaRPr/>
          </a:p>
        </p:txBody>
      </p:sp>
      <p:sp>
        <p:nvSpPr>
          <p:cNvPr id="568" name="Google Shape;568;p26"/>
          <p:cNvSpPr/>
          <p:nvPr/>
        </p:nvSpPr>
        <p:spPr>
          <a:xfrm>
            <a:off x="3213608" y="3400777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26"/>
          <p:cNvSpPr/>
          <p:nvPr/>
        </p:nvSpPr>
        <p:spPr>
          <a:xfrm>
            <a:off x="8465270" y="326167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6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maxLeft=4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7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578" name="Google Shape;578;p2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579" name="Google Shape;579;p27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580" name="Google Shape;58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1" name="Google Shape;581;p27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2" name="Google Shape;582;p27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leftSum=20</a:t>
            </a: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=20</a:t>
            </a: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3581400" y="2197290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27"/>
          <p:cNvSpPr/>
          <p:nvPr/>
        </p:nvSpPr>
        <p:spPr>
          <a:xfrm>
            <a:off x="7729193" y="316363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7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maxLeft=4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594" name="Google Shape;594;p28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95" name="Google Shape;595;p28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596" name="Google Shape;59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7" name="Google Shape;597;p28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8" name="Google Shape;598;p28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leftSum=20</a:t>
            </a:r>
            <a:endParaRPr/>
          </a:p>
        </p:txBody>
      </p:sp>
      <p:sp>
        <p:nvSpPr>
          <p:cNvPr id="599" name="Google Shape;599;p28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=38</a:t>
            </a:r>
            <a:endParaRPr/>
          </a:p>
        </p:txBody>
      </p:sp>
      <p:sp>
        <p:nvSpPr>
          <p:cNvPr id="600" name="Google Shape;600;p28"/>
          <p:cNvSpPr/>
          <p:nvPr/>
        </p:nvSpPr>
        <p:spPr>
          <a:xfrm>
            <a:off x="3444712" y="2450699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8"/>
          <p:cNvSpPr/>
          <p:nvPr/>
        </p:nvSpPr>
        <p:spPr>
          <a:xfrm>
            <a:off x="7729193" y="316363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28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maxLeft=4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9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610" name="Google Shape;610;p2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611" name="Google Shape;611;p29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612" name="Google Shape;61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3" name="Google Shape;613;p29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4" name="Google Shape;614;p29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leftSum=20</a:t>
            </a:r>
            <a:endParaRPr/>
          </a:p>
        </p:txBody>
      </p:sp>
      <p:sp>
        <p:nvSpPr>
          <p:cNvPr id="615" name="Google Shape;615;p29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=38</a:t>
            </a:r>
            <a:endParaRPr/>
          </a:p>
        </p:txBody>
      </p:sp>
      <p:sp>
        <p:nvSpPr>
          <p:cNvPr id="616" name="Google Shape;616;p29"/>
          <p:cNvSpPr/>
          <p:nvPr/>
        </p:nvSpPr>
        <p:spPr>
          <a:xfrm>
            <a:off x="3284456" y="2771210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29"/>
          <p:cNvSpPr/>
          <p:nvPr/>
        </p:nvSpPr>
        <p:spPr>
          <a:xfrm>
            <a:off x="7729193" y="316363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maxLeft=4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0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626" name="Google Shape;626;p30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627" name="Google Shape;627;p30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628" name="Google Shape;62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9" name="Google Shape;629;p30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0" name="Google Shape;630;p30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/>
          </a:p>
        </p:txBody>
      </p:sp>
      <p:sp>
        <p:nvSpPr>
          <p:cNvPr id="631" name="Google Shape;631;p30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=38</a:t>
            </a:r>
            <a:endParaRPr/>
          </a:p>
        </p:txBody>
      </p:sp>
      <p:sp>
        <p:nvSpPr>
          <p:cNvPr id="632" name="Google Shape;632;p30"/>
          <p:cNvSpPr/>
          <p:nvPr/>
        </p:nvSpPr>
        <p:spPr>
          <a:xfrm>
            <a:off x="3661528" y="3127342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30"/>
          <p:cNvSpPr/>
          <p:nvPr/>
        </p:nvSpPr>
        <p:spPr>
          <a:xfrm>
            <a:off x="7729193" y="316363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30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maxLeft=4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1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642" name="Google Shape;642;p31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643" name="Google Shape;643;p31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644" name="Google Shape;64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5" name="Google Shape;645;p31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6" name="Google Shape;646;p31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/>
          </a:p>
        </p:txBody>
      </p:sp>
      <p:sp>
        <p:nvSpPr>
          <p:cNvPr id="647" name="Google Shape;647;p31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=38</a:t>
            </a:r>
            <a:endParaRPr/>
          </a:p>
        </p:txBody>
      </p:sp>
      <p:sp>
        <p:nvSpPr>
          <p:cNvPr id="648" name="Google Shape;648;p31"/>
          <p:cNvSpPr/>
          <p:nvPr/>
        </p:nvSpPr>
        <p:spPr>
          <a:xfrm>
            <a:off x="3180761" y="3400777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31"/>
          <p:cNvSpPr/>
          <p:nvPr/>
        </p:nvSpPr>
        <p:spPr>
          <a:xfrm>
            <a:off x="7729193" y="316363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1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2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658" name="Google Shape;658;p32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659" name="Google Shape;659;p32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660" name="Google Shape;66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1" name="Google Shape;661;p32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2" name="Google Shape;662;p32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/>
          </a:p>
        </p:txBody>
      </p:sp>
      <p:sp>
        <p:nvSpPr>
          <p:cNvPr id="663" name="Google Shape;663;p32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=38</a:t>
            </a:r>
            <a:endParaRPr/>
          </a:p>
        </p:txBody>
      </p:sp>
      <p:sp>
        <p:nvSpPr>
          <p:cNvPr id="664" name="Google Shape;664;p32"/>
          <p:cNvSpPr/>
          <p:nvPr/>
        </p:nvSpPr>
        <p:spPr>
          <a:xfrm>
            <a:off x="3444712" y="2197290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32"/>
          <p:cNvSpPr/>
          <p:nvPr/>
        </p:nvSpPr>
        <p:spPr>
          <a:xfrm>
            <a:off x="7033624" y="3175418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32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3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672" name="Google Shape;672;p33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September 26, 2023</a:t>
            </a:r>
            <a:endParaRPr/>
          </a:p>
        </p:txBody>
      </p:sp>
      <p:sp>
        <p:nvSpPr>
          <p:cNvPr id="673" name="Google Shape;673;p33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674" name="Google Shape;674;p33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675" name="Google Shape;675;p33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676" name="Google Shape;67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7" name="Google Shape;677;p33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8" name="Google Shape;678;p33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/>
          </a:p>
        </p:txBody>
      </p:sp>
      <p:sp>
        <p:nvSpPr>
          <p:cNvPr id="679" name="Google Shape;679;p33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=15</a:t>
            </a:r>
            <a:endParaRPr/>
          </a:p>
        </p:txBody>
      </p:sp>
      <p:sp>
        <p:nvSpPr>
          <p:cNvPr id="680" name="Google Shape;680;p33"/>
          <p:cNvSpPr/>
          <p:nvPr/>
        </p:nvSpPr>
        <p:spPr>
          <a:xfrm>
            <a:off x="3581400" y="2450699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33"/>
          <p:cNvSpPr/>
          <p:nvPr/>
        </p:nvSpPr>
        <p:spPr>
          <a:xfrm>
            <a:off x="7033624" y="3175418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33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4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688" name="Google Shape;688;p34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September 26, 2023</a:t>
            </a:r>
            <a:endParaRPr/>
          </a:p>
        </p:txBody>
      </p:sp>
      <p:sp>
        <p:nvSpPr>
          <p:cNvPr id="689" name="Google Shape;689;p34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690" name="Google Shape;690;p3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691" name="Google Shape;691;p3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692" name="Google Shape;69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3" name="Google Shape;693;p34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4" name="Google Shape;694;p34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/>
          </a:p>
        </p:txBody>
      </p:sp>
      <p:sp>
        <p:nvSpPr>
          <p:cNvPr id="695" name="Google Shape;695;p34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=15</a:t>
            </a:r>
            <a:endParaRPr/>
          </a:p>
        </p:txBody>
      </p:sp>
      <p:sp>
        <p:nvSpPr>
          <p:cNvPr id="696" name="Google Shape;696;p34"/>
          <p:cNvSpPr/>
          <p:nvPr/>
        </p:nvSpPr>
        <p:spPr>
          <a:xfrm>
            <a:off x="3204328" y="2780637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34"/>
          <p:cNvSpPr/>
          <p:nvPr/>
        </p:nvSpPr>
        <p:spPr>
          <a:xfrm>
            <a:off x="7033624" y="3175418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8" name="Google Shape;698;p34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5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704" name="Google Shape;704;p35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September 26, 2023</a:t>
            </a:r>
            <a:endParaRPr/>
          </a:p>
        </p:txBody>
      </p:sp>
      <p:sp>
        <p:nvSpPr>
          <p:cNvPr id="705" name="Google Shape;705;p35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706" name="Google Shape;706;p35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707" name="Google Shape;707;p35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708" name="Google Shape;70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9" name="Google Shape;709;p35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0" name="Google Shape;710;p35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/>
          </a:p>
        </p:txBody>
      </p:sp>
      <p:sp>
        <p:nvSpPr>
          <p:cNvPr id="711" name="Google Shape;711;p35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=15</a:t>
            </a:r>
            <a:endParaRPr/>
          </a:p>
        </p:txBody>
      </p:sp>
      <p:sp>
        <p:nvSpPr>
          <p:cNvPr id="712" name="Google Shape;712;p35"/>
          <p:cNvSpPr/>
          <p:nvPr/>
        </p:nvSpPr>
        <p:spPr>
          <a:xfrm>
            <a:off x="3581400" y="2197290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35"/>
          <p:cNvSpPr/>
          <p:nvPr/>
        </p:nvSpPr>
        <p:spPr>
          <a:xfrm>
            <a:off x="6314241" y="320028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35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61" name="Google Shape;161;p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Divide-and-Conquer</a:t>
            </a:r>
            <a:endParaRPr/>
          </a:p>
        </p:txBody>
      </p:sp>
      <p:sp>
        <p:nvSpPr>
          <p:cNvPr id="162" name="Google Shape;162;p4"/>
          <p:cNvSpPr/>
          <p:nvPr/>
        </p:nvSpPr>
        <p:spPr>
          <a:xfrm>
            <a:off x="7241498" y="2182318"/>
            <a:ext cx="2286000" cy="838200"/>
          </a:xfrm>
          <a:prstGeom prst="ellipse">
            <a:avLst/>
          </a:prstGeom>
          <a:solidFill>
            <a:srgbClr val="4F81BD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subproblem 2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of size </a:t>
            </a:r>
            <a:r>
              <a:rPr lang="en-US" sz="1800" b="1" i="1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/2</a:t>
            </a:r>
            <a:endParaRPr/>
          </a:p>
        </p:txBody>
      </p:sp>
      <p:sp>
        <p:nvSpPr>
          <p:cNvPr id="163" name="Google Shape;163;p4"/>
          <p:cNvSpPr/>
          <p:nvPr/>
        </p:nvSpPr>
        <p:spPr>
          <a:xfrm>
            <a:off x="2898098" y="2182318"/>
            <a:ext cx="2286000" cy="838200"/>
          </a:xfrm>
          <a:prstGeom prst="ellipse">
            <a:avLst/>
          </a:prstGeom>
          <a:solidFill>
            <a:srgbClr val="4F81BD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subproblem 1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of size </a:t>
            </a:r>
            <a:r>
              <a:rPr lang="en-US" sz="1800" b="1" i="1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/2</a:t>
            </a:r>
            <a:endParaRPr/>
          </a:p>
        </p:txBody>
      </p:sp>
      <p:sp>
        <p:nvSpPr>
          <p:cNvPr id="164" name="Google Shape;164;p4"/>
          <p:cNvSpPr/>
          <p:nvPr/>
        </p:nvSpPr>
        <p:spPr>
          <a:xfrm>
            <a:off x="2898098" y="3477718"/>
            <a:ext cx="2286000" cy="685800"/>
          </a:xfrm>
          <a:prstGeom prst="rect">
            <a:avLst/>
          </a:prstGeom>
          <a:solidFill>
            <a:srgbClr val="4F81BD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a solution to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subproblem 1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5107898" y="5230318"/>
            <a:ext cx="2514600" cy="685800"/>
          </a:xfrm>
          <a:prstGeom prst="rect">
            <a:avLst/>
          </a:prstGeom>
          <a:solidFill>
            <a:srgbClr val="4F81BD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a solution to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the original problem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7241498" y="3477718"/>
            <a:ext cx="2286000" cy="685800"/>
          </a:xfrm>
          <a:prstGeom prst="rect">
            <a:avLst/>
          </a:prstGeom>
          <a:solidFill>
            <a:srgbClr val="4F81BD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a solution to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subproblem 2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4"/>
          <p:cNvCxnSpPr/>
          <p:nvPr/>
        </p:nvCxnSpPr>
        <p:spPr>
          <a:xfrm flipH="1">
            <a:off x="4345898" y="1877518"/>
            <a:ext cx="1447800" cy="3048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68" name="Google Shape;168;p4"/>
          <p:cNvCxnSpPr/>
          <p:nvPr/>
        </p:nvCxnSpPr>
        <p:spPr>
          <a:xfrm>
            <a:off x="6631898" y="1877518"/>
            <a:ext cx="1524000" cy="3048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169" name="Google Shape;169;p4"/>
          <p:cNvSpPr/>
          <p:nvPr/>
        </p:nvSpPr>
        <p:spPr>
          <a:xfrm>
            <a:off x="5107898" y="1115518"/>
            <a:ext cx="2286000" cy="838200"/>
          </a:xfrm>
          <a:prstGeom prst="ellipse">
            <a:avLst/>
          </a:prstGeom>
          <a:solidFill>
            <a:srgbClr val="4F81BD"/>
          </a:solidFill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CE1"/>
              </a:buClr>
              <a:buSzPts val="1800"/>
              <a:buFont typeface="Calibri"/>
              <a:buNone/>
            </a:pPr>
            <a:r>
              <a:rPr lang="en-US" sz="1800" b="1" i="0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a problem of size </a:t>
            </a:r>
            <a:r>
              <a:rPr lang="en-US" sz="1800" b="1" i="1" u="none" strike="noStrike" cap="none">
                <a:solidFill>
                  <a:srgbClr val="EEECE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800" b="1" i="0" u="none" strike="noStrike" cap="none">
              <a:solidFill>
                <a:srgbClr val="EEEC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" name="Google Shape;170;p4"/>
          <p:cNvCxnSpPr/>
          <p:nvPr/>
        </p:nvCxnSpPr>
        <p:spPr>
          <a:xfrm>
            <a:off x="3964898" y="3020518"/>
            <a:ext cx="0" cy="4572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71" name="Google Shape;171;p4"/>
          <p:cNvCxnSpPr/>
          <p:nvPr/>
        </p:nvCxnSpPr>
        <p:spPr>
          <a:xfrm>
            <a:off x="8384498" y="3020518"/>
            <a:ext cx="0" cy="4572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72" name="Google Shape;172;p4"/>
          <p:cNvCxnSpPr/>
          <p:nvPr/>
        </p:nvCxnSpPr>
        <p:spPr>
          <a:xfrm>
            <a:off x="3964898" y="4163518"/>
            <a:ext cx="0" cy="5334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73" name="Google Shape;173;p4"/>
          <p:cNvCxnSpPr/>
          <p:nvPr/>
        </p:nvCxnSpPr>
        <p:spPr>
          <a:xfrm>
            <a:off x="8384498" y="4163518"/>
            <a:ext cx="0" cy="5334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74" name="Google Shape;174;p4"/>
          <p:cNvCxnSpPr/>
          <p:nvPr/>
        </p:nvCxnSpPr>
        <p:spPr>
          <a:xfrm>
            <a:off x="3964898" y="4696918"/>
            <a:ext cx="44196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4"/>
          <p:cNvCxnSpPr/>
          <p:nvPr/>
        </p:nvCxnSpPr>
        <p:spPr>
          <a:xfrm>
            <a:off x="6250898" y="4696918"/>
            <a:ext cx="0" cy="53340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stealth" w="lg" len="lg"/>
          </a:ln>
        </p:spPr>
      </p:cxnSp>
      <p:grpSp>
        <p:nvGrpSpPr>
          <p:cNvPr id="176" name="Google Shape;176;p4"/>
          <p:cNvGrpSpPr/>
          <p:nvPr/>
        </p:nvGrpSpPr>
        <p:grpSpPr>
          <a:xfrm>
            <a:off x="5260298" y="2029918"/>
            <a:ext cx="1905000" cy="990600"/>
            <a:chOff x="3581401" y="2209800"/>
            <a:chExt cx="1904999" cy="990600"/>
          </a:xfrm>
        </p:grpSpPr>
        <p:sp>
          <p:nvSpPr>
            <p:cNvPr id="177" name="Google Shape;177;p4"/>
            <p:cNvSpPr/>
            <p:nvPr/>
          </p:nvSpPr>
          <p:spPr>
            <a:xfrm>
              <a:off x="3962401" y="2667000"/>
              <a:ext cx="1219199" cy="533400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Divide</a:t>
              </a:r>
              <a:endParaRPr/>
            </a:p>
          </p:txBody>
        </p:sp>
        <p:cxnSp>
          <p:nvCxnSpPr>
            <p:cNvPr id="178" name="Google Shape;178;p4"/>
            <p:cNvCxnSpPr/>
            <p:nvPr/>
          </p:nvCxnSpPr>
          <p:spPr>
            <a:xfrm rot="10800000">
              <a:off x="3581401" y="2209800"/>
              <a:ext cx="533400" cy="457200"/>
            </a:xfrm>
            <a:prstGeom prst="straightConnector1">
              <a:avLst/>
            </a:prstGeom>
            <a:noFill/>
            <a:ln w="254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79" name="Google Shape;179;p4"/>
            <p:cNvCxnSpPr/>
            <p:nvPr/>
          </p:nvCxnSpPr>
          <p:spPr>
            <a:xfrm rot="10800000" flipH="1">
              <a:off x="4724400" y="2209800"/>
              <a:ext cx="762000" cy="457200"/>
            </a:xfrm>
            <a:prstGeom prst="straightConnector1">
              <a:avLst/>
            </a:prstGeom>
            <a:noFill/>
            <a:ln w="25400" cap="flat" cmpd="sng">
              <a:solidFill>
                <a:srgbClr val="4A7DBA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55D02C44-405E-CA7B-FDA2-9D30BCB4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6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720" name="Google Shape;720;p36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September 26, 2023</a:t>
            </a:r>
            <a:endParaRPr/>
          </a:p>
        </p:txBody>
      </p:sp>
      <p:sp>
        <p:nvSpPr>
          <p:cNvPr id="721" name="Google Shape;721;p36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722" name="Google Shape;722;p36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723" name="Google Shape;723;p36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724" name="Google Shape;72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5" name="Google Shape;725;p36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6" name="Google Shape;726;p36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/>
          </a:p>
        </p:txBody>
      </p:sp>
      <p:sp>
        <p:nvSpPr>
          <p:cNvPr id="727" name="Google Shape;727;p36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=9</a:t>
            </a:r>
            <a:endParaRPr/>
          </a:p>
        </p:txBody>
      </p:sp>
      <p:sp>
        <p:nvSpPr>
          <p:cNvPr id="728" name="Google Shape;728;p36"/>
          <p:cNvSpPr/>
          <p:nvPr/>
        </p:nvSpPr>
        <p:spPr>
          <a:xfrm>
            <a:off x="3444712" y="2517802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36"/>
          <p:cNvSpPr/>
          <p:nvPr/>
        </p:nvSpPr>
        <p:spPr>
          <a:xfrm>
            <a:off x="6314241" y="3200284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36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7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736" name="Google Shape;736;p37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September 26, 2023</a:t>
            </a:r>
            <a:endParaRPr/>
          </a:p>
        </p:txBody>
      </p:sp>
      <p:sp>
        <p:nvSpPr>
          <p:cNvPr id="737" name="Google Shape;737;p37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738" name="Google Shape;738;p3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739" name="Google Shape;739;p37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740" name="Google Shape;74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1" name="Google Shape;741;p37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2" name="Google Shape;742;p37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/>
          </a:p>
        </p:txBody>
      </p:sp>
      <p:sp>
        <p:nvSpPr>
          <p:cNvPr id="743" name="Google Shape;743;p37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=9</a:t>
            </a:r>
            <a:endParaRPr/>
          </a:p>
        </p:txBody>
      </p:sp>
      <p:sp>
        <p:nvSpPr>
          <p:cNvPr id="744" name="Google Shape;744;p37"/>
          <p:cNvSpPr/>
          <p:nvPr/>
        </p:nvSpPr>
        <p:spPr>
          <a:xfrm>
            <a:off x="3581400" y="2197290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37"/>
          <p:cNvSpPr/>
          <p:nvPr/>
        </p:nvSpPr>
        <p:spPr>
          <a:xfrm>
            <a:off x="5785457" y="3133719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37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8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752" name="Google Shape;752;p38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September 26, 2023</a:t>
            </a:r>
            <a:endParaRPr/>
          </a:p>
        </p:txBody>
      </p:sp>
      <p:sp>
        <p:nvSpPr>
          <p:cNvPr id="753" name="Google Shape;753;p38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754" name="Google Shape;754;p38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755" name="Google Shape;755;p38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The Pseudocode</a:t>
            </a:r>
            <a:endParaRPr/>
          </a:p>
        </p:txBody>
      </p:sp>
      <p:pic>
        <p:nvPicPr>
          <p:cNvPr id="756" name="Google Shape;75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883" y="1106514"/>
            <a:ext cx="6059358" cy="519184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57" name="Google Shape;757;p38"/>
          <p:cNvGraphicFramePr/>
          <p:nvPr/>
        </p:nvGraphicFramePr>
        <p:xfrm>
          <a:off x="6314241" y="2197290"/>
          <a:ext cx="4648875" cy="8085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66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58" name="Google Shape;758;p38"/>
          <p:cNvSpPr/>
          <p:nvPr/>
        </p:nvSpPr>
        <p:spPr>
          <a:xfrm>
            <a:off x="6479185" y="1018740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leftSum=38</a:t>
            </a:r>
            <a:endParaRPr/>
          </a:p>
        </p:txBody>
      </p:sp>
      <p:sp>
        <p:nvSpPr>
          <p:cNvPr id="759" name="Google Shape;759;p38"/>
          <p:cNvSpPr/>
          <p:nvPr/>
        </p:nvSpPr>
        <p:spPr>
          <a:xfrm>
            <a:off x="6501010" y="1558472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Sum =9</a:t>
            </a:r>
            <a:endParaRPr/>
          </a:p>
        </p:txBody>
      </p:sp>
      <p:sp>
        <p:nvSpPr>
          <p:cNvPr id="760" name="Google Shape;760;p38"/>
          <p:cNvSpPr/>
          <p:nvPr/>
        </p:nvSpPr>
        <p:spPr>
          <a:xfrm>
            <a:off x="3581400" y="2197290"/>
            <a:ext cx="593888" cy="301658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38"/>
          <p:cNvSpPr/>
          <p:nvPr/>
        </p:nvSpPr>
        <p:spPr>
          <a:xfrm>
            <a:off x="5785457" y="3133719"/>
            <a:ext cx="414779" cy="590561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38"/>
          <p:cNvSpPr/>
          <p:nvPr/>
        </p:nvSpPr>
        <p:spPr>
          <a:xfrm>
            <a:off x="8262422" y="1008684"/>
            <a:ext cx="1480009" cy="41833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maxLeft=3</a:t>
            </a:r>
            <a:endParaRPr/>
          </a:p>
        </p:txBody>
      </p:sp>
      <p:sp>
        <p:nvSpPr>
          <p:cNvPr id="763" name="Google Shape;763;p38"/>
          <p:cNvSpPr/>
          <p:nvPr/>
        </p:nvSpPr>
        <p:spPr>
          <a:xfrm>
            <a:off x="4725492" y="4588410"/>
            <a:ext cx="707386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Similarly th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 right sum is determined</a:t>
            </a:r>
            <a:endParaRPr sz="3600" b="0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FIND-MAX-CROSSING-SUBARRAY : Θ(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FIND-MAXIMUM-SUBARRAY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2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/2) + Θ(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=  Θ(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lg</a:t>
            </a: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	(</a:t>
            </a:r>
            <a:r>
              <a:rPr lang="en-US" b="0" i="0" u="none" strike="noStrike" cap="none">
                <a:solidFill>
                  <a:srgbClr val="0000CC"/>
                </a:solidFill>
                <a:latin typeface="Calibri"/>
                <a:ea typeface="Calibri"/>
                <a:cs typeface="Calibri"/>
                <a:sym typeface="Calibri"/>
              </a:rPr>
              <a:t>similar to merge-sort</a:t>
            </a:r>
            <a:r>
              <a:rPr lang="en-US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769" name="Google Shape;769;p39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September 26, 2023</a:t>
            </a:r>
            <a:endParaRPr/>
          </a:p>
        </p:txBody>
      </p:sp>
      <p:sp>
        <p:nvSpPr>
          <p:cNvPr id="770" name="Google Shape;770;p39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771" name="Google Shape;771;p3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772" name="Google Shape;772;p39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Time Complexity</a:t>
            </a:r>
            <a:endParaRPr/>
          </a:p>
        </p:txBody>
      </p:sp>
      <p:pic>
        <p:nvPicPr>
          <p:cNvPr id="773" name="Google Shape;77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960" y="2805499"/>
            <a:ext cx="6692287" cy="1479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0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/>
              <a:t>We can determine the time complexity using: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1"/>
              <a:t>The Iterative Approach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b="1"/>
              <a:t>Recursive Tree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Master Theorem</a:t>
            </a:r>
            <a:endParaRPr/>
          </a:p>
        </p:txBody>
      </p:sp>
      <p:sp>
        <p:nvSpPr>
          <p:cNvPr id="779" name="Google Shape;779;p40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September 26, 2023</a:t>
            </a:r>
            <a:endParaRPr/>
          </a:p>
        </p:txBody>
      </p:sp>
      <p:sp>
        <p:nvSpPr>
          <p:cNvPr id="780" name="Google Shape;780;p40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781" name="Google Shape;781;p40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782" name="Google Shape;782;p40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Time Complexity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41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September 26, 2023</a:t>
            </a:r>
            <a:endParaRPr/>
          </a:p>
        </p:txBody>
      </p:sp>
      <p:sp>
        <p:nvSpPr>
          <p:cNvPr id="788" name="Google Shape;788;p41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789" name="Google Shape;789;p41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790" name="Google Shape;790;p41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Time Complexity (Recursive Tree)</a:t>
            </a:r>
            <a:endParaRPr/>
          </a:p>
        </p:txBody>
      </p:sp>
      <p:sp>
        <p:nvSpPr>
          <p:cNvPr id="791" name="Google Shape;791;p41" descr="Rectangle: Click to edit Master text styles&#10;Second level&#10;Third level&#10;Fourth level&#10;Fifth level"/>
          <p:cNvSpPr/>
          <p:nvPr/>
        </p:nvSpPr>
        <p:spPr>
          <a:xfrm>
            <a:off x="762000" y="1196975"/>
            <a:ext cx="7924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Draw the </a:t>
            </a:r>
            <a:r>
              <a:rPr lang="en-US" sz="2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recursion tree </a:t>
            </a: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the recurrence relation and look for a pattern: </a:t>
            </a:r>
            <a:endParaRPr/>
          </a:p>
        </p:txBody>
      </p:sp>
      <p:pic>
        <p:nvPicPr>
          <p:cNvPr id="792" name="Google Shape;792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5763" y="1806575"/>
            <a:ext cx="3140075" cy="720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3" name="Google Shape;793;p41"/>
          <p:cNvGrpSpPr/>
          <p:nvPr/>
        </p:nvGrpSpPr>
        <p:grpSpPr>
          <a:xfrm>
            <a:off x="4038600" y="3163887"/>
            <a:ext cx="4191000" cy="1785938"/>
            <a:chOff x="384" y="1632"/>
            <a:chExt cx="5184" cy="2208"/>
          </a:xfrm>
        </p:grpSpPr>
        <p:cxnSp>
          <p:nvCxnSpPr>
            <p:cNvPr id="794" name="Google Shape;794;p41"/>
            <p:cNvCxnSpPr>
              <a:stCxn id="795" idx="0"/>
              <a:endCxn id="796" idx="2"/>
            </p:cNvCxnSpPr>
            <p:nvPr/>
          </p:nvCxnSpPr>
          <p:spPr>
            <a:xfrm rot="10800000" flipH="1">
              <a:off x="905" y="2625"/>
              <a:ext cx="6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41"/>
            <p:cNvCxnSpPr>
              <a:stCxn id="798" idx="0"/>
              <a:endCxn id="796" idx="2"/>
            </p:cNvCxnSpPr>
            <p:nvPr/>
          </p:nvCxnSpPr>
          <p:spPr>
            <a:xfrm rot="10800000">
              <a:off x="1650" y="2625"/>
              <a:ext cx="6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41"/>
            <p:cNvCxnSpPr>
              <a:stCxn id="800" idx="0"/>
              <a:endCxn id="795" idx="2"/>
            </p:cNvCxnSpPr>
            <p:nvPr/>
          </p:nvCxnSpPr>
          <p:spPr>
            <a:xfrm rot="10800000" flipH="1">
              <a:off x="611" y="3271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41"/>
            <p:cNvCxnSpPr>
              <a:stCxn id="802" idx="0"/>
              <a:endCxn id="798" idx="2"/>
            </p:cNvCxnSpPr>
            <p:nvPr/>
          </p:nvCxnSpPr>
          <p:spPr>
            <a:xfrm rot="10800000" flipH="1">
              <a:off x="1948" y="3271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41"/>
            <p:cNvCxnSpPr>
              <a:stCxn id="795" idx="2"/>
              <a:endCxn id="804" idx="0"/>
            </p:cNvCxnSpPr>
            <p:nvPr/>
          </p:nvCxnSpPr>
          <p:spPr>
            <a:xfrm>
              <a:off x="905" y="3194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41"/>
            <p:cNvCxnSpPr>
              <a:stCxn id="798" idx="2"/>
              <a:endCxn id="806" idx="0"/>
            </p:cNvCxnSpPr>
            <p:nvPr/>
          </p:nvCxnSpPr>
          <p:spPr>
            <a:xfrm>
              <a:off x="2250" y="3194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6" name="Google Shape;796;p41"/>
            <p:cNvSpPr/>
            <p:nvPr/>
          </p:nvSpPr>
          <p:spPr>
            <a:xfrm>
              <a:off x="771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3555" y="2279"/>
              <a:ext cx="1614" cy="26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808" name="Google Shape;808;p41"/>
            <p:cNvGrpSpPr/>
            <p:nvPr/>
          </p:nvGrpSpPr>
          <p:grpSpPr>
            <a:xfrm>
              <a:off x="468" y="2925"/>
              <a:ext cx="5037" cy="269"/>
              <a:chOff x="468" y="3168"/>
              <a:chExt cx="5037" cy="269"/>
            </a:xfrm>
          </p:grpSpPr>
          <p:sp>
            <p:nvSpPr>
              <p:cNvPr id="795" name="Google Shape;795;p41"/>
              <p:cNvSpPr/>
              <p:nvPr/>
            </p:nvSpPr>
            <p:spPr>
              <a:xfrm>
                <a:off x="468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8" name="Google Shape;798;p41"/>
              <p:cNvSpPr/>
              <p:nvPr/>
            </p:nvSpPr>
            <p:spPr>
              <a:xfrm>
                <a:off x="1779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3252" y="3168"/>
                <a:ext cx="874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4563" y="3168"/>
                <a:ext cx="942" cy="26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811" name="Google Shape;811;p41"/>
            <p:cNvGrpSpPr/>
            <p:nvPr/>
          </p:nvGrpSpPr>
          <p:grpSpPr>
            <a:xfrm>
              <a:off x="384" y="3571"/>
              <a:ext cx="5184" cy="269"/>
              <a:chOff x="384" y="3571"/>
              <a:chExt cx="5184" cy="269"/>
            </a:xfrm>
          </p:grpSpPr>
          <p:sp>
            <p:nvSpPr>
              <p:cNvPr id="800" name="Google Shape;800;p41"/>
              <p:cNvSpPr/>
              <p:nvPr/>
            </p:nvSpPr>
            <p:spPr>
              <a:xfrm>
                <a:off x="384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1006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1725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2351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3168" y="3571"/>
                <a:ext cx="454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3790" y="3571"/>
                <a:ext cx="437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4509" y="3571"/>
                <a:ext cx="445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5" name="Google Shape;815;p41"/>
              <p:cNvSpPr/>
              <p:nvPr/>
            </p:nvSpPr>
            <p:spPr>
              <a:xfrm>
                <a:off x="5135" y="3571"/>
                <a:ext cx="433" cy="269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folHlink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cxnSp>
          <p:nvCxnSpPr>
            <p:cNvPr id="816" name="Google Shape;816;p41"/>
            <p:cNvCxnSpPr>
              <a:stCxn id="809" idx="0"/>
              <a:endCxn id="807" idx="2"/>
            </p:cNvCxnSpPr>
            <p:nvPr/>
          </p:nvCxnSpPr>
          <p:spPr>
            <a:xfrm rot="10800000" flipH="1">
              <a:off x="3689" y="2625"/>
              <a:ext cx="6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41"/>
            <p:cNvCxnSpPr>
              <a:stCxn id="810" idx="0"/>
              <a:endCxn id="807" idx="2"/>
            </p:cNvCxnSpPr>
            <p:nvPr/>
          </p:nvCxnSpPr>
          <p:spPr>
            <a:xfrm rot="10800000">
              <a:off x="4434" y="2625"/>
              <a:ext cx="6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41"/>
            <p:cNvCxnSpPr>
              <a:stCxn id="812" idx="0"/>
              <a:endCxn id="809" idx="2"/>
            </p:cNvCxnSpPr>
            <p:nvPr/>
          </p:nvCxnSpPr>
          <p:spPr>
            <a:xfrm rot="10800000" flipH="1">
              <a:off x="3395" y="3271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41"/>
            <p:cNvCxnSpPr>
              <a:stCxn id="814" idx="0"/>
              <a:endCxn id="810" idx="2"/>
            </p:cNvCxnSpPr>
            <p:nvPr/>
          </p:nvCxnSpPr>
          <p:spPr>
            <a:xfrm rot="10800000" flipH="1">
              <a:off x="4732" y="3271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41"/>
            <p:cNvCxnSpPr>
              <a:stCxn id="809" idx="2"/>
              <a:endCxn id="813" idx="0"/>
            </p:cNvCxnSpPr>
            <p:nvPr/>
          </p:nvCxnSpPr>
          <p:spPr>
            <a:xfrm>
              <a:off x="3689" y="3194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41"/>
            <p:cNvCxnSpPr>
              <a:stCxn id="810" idx="2"/>
              <a:endCxn id="815" idx="0"/>
            </p:cNvCxnSpPr>
            <p:nvPr/>
          </p:nvCxnSpPr>
          <p:spPr>
            <a:xfrm>
              <a:off x="5034" y="3194"/>
              <a:ext cx="3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2" name="Google Shape;822;p41"/>
            <p:cNvSpPr/>
            <p:nvPr/>
          </p:nvSpPr>
          <p:spPr>
            <a:xfrm>
              <a:off x="1440" y="1632"/>
              <a:ext cx="3072" cy="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823" name="Google Shape;823;p41"/>
            <p:cNvCxnSpPr>
              <a:stCxn id="796" idx="0"/>
              <a:endCxn id="822" idx="2"/>
            </p:cNvCxnSpPr>
            <p:nvPr/>
          </p:nvCxnSpPr>
          <p:spPr>
            <a:xfrm rot="10800000" flipH="1">
              <a:off x="1578" y="1979"/>
              <a:ext cx="15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41"/>
            <p:cNvCxnSpPr>
              <a:stCxn id="807" idx="0"/>
              <a:endCxn id="822" idx="2"/>
            </p:cNvCxnSpPr>
            <p:nvPr/>
          </p:nvCxnSpPr>
          <p:spPr>
            <a:xfrm rot="10800000">
              <a:off x="2862" y="1979"/>
              <a:ext cx="1500" cy="3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825" name="Google Shape;825;p41"/>
          <p:cNvGraphicFramePr/>
          <p:nvPr/>
        </p:nvGraphicFramePr>
        <p:xfrm>
          <a:off x="8035874" y="2681379"/>
          <a:ext cx="3827950" cy="2438425"/>
        </p:xfrm>
        <a:graphic>
          <a:graphicData uri="http://schemas.openxmlformats.org/drawingml/2006/table">
            <a:tbl>
              <a:tblPr>
                <a:noFill/>
                <a:tableStyleId>{868FC11F-FE77-4ACE-B6F6-A7261129B311}</a:tableStyleId>
              </a:tblPr>
              <a:tblGrid>
                <a:gridCol w="382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Time for max crossing sub array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bn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bn:(bn/2+bn/2)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bn:(bn/4+bn/4+bn/4+bn/4)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26" name="Google Shape;826;p41"/>
          <p:cNvGraphicFramePr/>
          <p:nvPr/>
        </p:nvGraphicFramePr>
        <p:xfrm>
          <a:off x="1494233" y="2362201"/>
          <a:ext cx="2272725" cy="2865750"/>
        </p:xfrm>
        <a:graphic>
          <a:graphicData uri="http://schemas.openxmlformats.org/drawingml/2006/table">
            <a:tbl>
              <a:tblPr>
                <a:noFill/>
                <a:tableStyleId>{868FC11F-FE77-4ACE-B6F6-A7261129B311}</a:tableStyleId>
              </a:tblPr>
              <a:tblGrid>
                <a:gridCol w="75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depth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T’s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size</a:t>
                      </a:r>
                      <a:endParaRPr/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800" b="1" i="1" u="none" strike="noStrike" cap="none" baseline="30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lang="en-US" sz="1800" b="1" i="1" u="none" strike="noStrike" cap="none" baseline="30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 sz="1800" b="0" i="0" u="none" strike="noStrike" cap="none" baseline="300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350"/>
                        <a:buFont typeface="Arial"/>
                        <a:buNone/>
                      </a:pP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/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r>
                        <a:rPr lang="en-US" sz="1800" b="1" i="1" u="none" strike="noStrike" cap="none" baseline="300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7" name="Google Shape;827;p41"/>
          <p:cNvSpPr txBox="1"/>
          <p:nvPr/>
        </p:nvSpPr>
        <p:spPr>
          <a:xfrm>
            <a:off x="1585468" y="5717058"/>
            <a:ext cx="26972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Total time = </a:t>
            </a:r>
            <a:r>
              <a:rPr lang="en-US" sz="2400" i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 * </a:t>
            </a: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bn</a:t>
            </a:r>
            <a:endParaRPr/>
          </a:p>
        </p:txBody>
      </p:sp>
      <p:sp>
        <p:nvSpPr>
          <p:cNvPr id="828" name="Google Shape;828;p41"/>
          <p:cNvSpPr txBox="1"/>
          <p:nvPr/>
        </p:nvSpPr>
        <p:spPr>
          <a:xfrm>
            <a:off x="8229600" y="5648641"/>
            <a:ext cx="269721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T(n) = bnlog n +bn </a:t>
            </a:r>
            <a:endParaRPr/>
          </a:p>
        </p:txBody>
      </p:sp>
      <p:sp>
        <p:nvSpPr>
          <p:cNvPr id="829" name="Google Shape;829;p41"/>
          <p:cNvSpPr txBox="1"/>
          <p:nvPr/>
        </p:nvSpPr>
        <p:spPr>
          <a:xfrm>
            <a:off x="5509066" y="5648642"/>
            <a:ext cx="17217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log n.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2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September 26, 2023</a:t>
            </a:r>
            <a:endParaRPr/>
          </a:p>
        </p:txBody>
      </p:sp>
      <p:sp>
        <p:nvSpPr>
          <p:cNvPr id="835" name="Google Shape;835;p42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836" name="Google Shape;836;p42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837" name="Google Shape;837;p42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Time Complexity (Iterative Approach)</a:t>
            </a:r>
            <a:endParaRPr/>
          </a:p>
        </p:txBody>
      </p:sp>
      <p:pic>
        <p:nvPicPr>
          <p:cNvPr id="838" name="Google Shape;83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4300" y="1079500"/>
            <a:ext cx="3908425" cy="2976563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42"/>
          <p:cNvSpPr/>
          <p:nvPr/>
        </p:nvSpPr>
        <p:spPr>
          <a:xfrm>
            <a:off x="1170574" y="4648200"/>
            <a:ext cx="6697662" cy="202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676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lang="en-US" sz="24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base, </a:t>
            </a:r>
            <a:r>
              <a:rPr lang="en-US" sz="2400" i="1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i="1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2400" i="1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=b</a:t>
            </a:r>
            <a:r>
              <a:rPr lang="en-US" sz="24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case occurs when 2</a:t>
            </a:r>
            <a:r>
              <a:rPr lang="en-US" sz="2400" i="1" baseline="300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4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2400" i="1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lang="en-US" sz="24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That is, </a:t>
            </a:r>
            <a:r>
              <a:rPr lang="en-US" sz="2400" i="1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log </a:t>
            </a:r>
            <a:r>
              <a:rPr lang="en-US" sz="2400" i="1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0" marR="0" lvl="0" indent="-16764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lang="en-US" sz="24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endParaRPr sz="2400">
              <a:solidFill>
                <a:srgbClr val="40458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6764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Char char="•"/>
            </a:pPr>
            <a:r>
              <a:rPr lang="en-US" sz="24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</a:t>
            </a:r>
            <a:r>
              <a:rPr lang="en-US" sz="2400" i="1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i="1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</a:t>
            </a:r>
            <a:r>
              <a:rPr lang="en-US" sz="2400" i="1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i="1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 </a:t>
            </a:r>
            <a:r>
              <a:rPr lang="en-US" sz="2400" i="1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solidFill>
                  <a:srgbClr val="40458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</p:txBody>
      </p:sp>
      <p:pic>
        <p:nvPicPr>
          <p:cNvPr id="840" name="Google Shape;840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07967" y="5450680"/>
            <a:ext cx="2611438" cy="4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COUNT EVEN NUMBERS</a:t>
            </a:r>
            <a:endParaRPr/>
          </a:p>
        </p:txBody>
      </p:sp>
      <p:sp>
        <p:nvSpPr>
          <p:cNvPr id="846" name="Google Shape;846;p4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847" name="Google Shape;847;p47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September 26, 2023</a:t>
            </a:r>
            <a:endParaRPr/>
          </a:p>
        </p:txBody>
      </p:sp>
      <p:sp>
        <p:nvSpPr>
          <p:cNvPr id="848" name="Google Shape;848;p47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849" name="Google Shape;849;p47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8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/>
              <a:t>Try the simulation yourself first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r>
              <a:rPr lang="en-US"/>
              <a:t>Determine time complexity</a:t>
            </a:r>
            <a:endParaRPr/>
          </a:p>
        </p:txBody>
      </p:sp>
      <p:sp>
        <p:nvSpPr>
          <p:cNvPr id="855" name="Google Shape;855;p48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September 26, 2023</a:t>
            </a:r>
            <a:endParaRPr/>
          </a:p>
        </p:txBody>
      </p:sp>
      <p:sp>
        <p:nvSpPr>
          <p:cNvPr id="856" name="Google Shape;856;p48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857" name="Google Shape;857;p48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858" name="Google Shape;858;p48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Count Even Numbers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9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AutoNum type="arabicPeriod"/>
            </a:pPr>
            <a:r>
              <a:rPr lang="en-US"/>
              <a:t>You are given an array P [1..100], where an index is marked as 1 if it is a prime number or 0 if it is not a prime number (see the array below for reference).  Determine the total number of prime numbers in a given array using a divide and conquer algorithm. Draw the recursive tree and write the pseudocode.</a:t>
            </a:r>
            <a:endParaRPr/>
          </a:p>
          <a:p>
            <a:pPr marL="514350" lvl="0" indent="-37338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75000"/>
              <a:buNone/>
            </a:pPr>
            <a:endParaRPr/>
          </a:p>
          <a:p>
            <a:pPr marL="514350" lvl="0" indent="-37338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75000"/>
              <a:buNone/>
            </a:pP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75000"/>
              <a:buAutoNum type="arabicPeriod"/>
            </a:pPr>
            <a:r>
              <a:rPr lang="en-US" b="1"/>
              <a:t>MergeSort</a:t>
            </a:r>
            <a:r>
              <a:rPr lang="en-US"/>
              <a:t> (Done in DSA I – materials will be given in lms for revision)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SzPct val="75000"/>
              <a:buAutoNum type="arabicPeriod"/>
            </a:pPr>
            <a:r>
              <a:rPr lang="en-US" b="1"/>
              <a:t>QuickSort</a:t>
            </a:r>
            <a:r>
              <a:rPr lang="en-US"/>
              <a:t> (Done in DSA I) (Done in DSA I – materials will be given in lms for revision)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0033CC"/>
              </a:buClr>
              <a:buSzPct val="75000"/>
              <a:buFont typeface="Noto Sans Symbols"/>
              <a:buNone/>
            </a:pPr>
            <a:endParaRPr/>
          </a:p>
        </p:txBody>
      </p:sp>
      <p:sp>
        <p:nvSpPr>
          <p:cNvPr id="864" name="Google Shape;864;p49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September 26, 2023</a:t>
            </a:r>
            <a:endParaRPr/>
          </a:p>
        </p:txBody>
      </p:sp>
      <p:sp>
        <p:nvSpPr>
          <p:cNvPr id="865" name="Google Shape;865;p49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866" name="Google Shape;866;p49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867" name="Google Shape;867;p49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Similar Problems</a:t>
            </a:r>
            <a:endParaRPr/>
          </a:p>
        </p:txBody>
      </p:sp>
      <p:graphicFrame>
        <p:nvGraphicFramePr>
          <p:cNvPr id="868" name="Google Shape;868;p49"/>
          <p:cNvGraphicFramePr/>
          <p:nvPr/>
        </p:nvGraphicFramePr>
        <p:xfrm>
          <a:off x="2032000" y="3200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 dirty="0"/>
              <a:t>MIN MAX PROBLEM</a:t>
            </a:r>
            <a:endParaRPr dirty="0"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223" name="Google Shape;223;p43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955420D-7460-28CD-E729-11EDB0B0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0"/>
          <p:cNvSpPr txBox="1">
            <a:spLocks noGrp="1"/>
          </p:cNvSpPr>
          <p:nvPr>
            <p:ph type="body" idx="1"/>
          </p:nvPr>
        </p:nvSpPr>
        <p:spPr>
          <a:xfrm>
            <a:off x="838200" y="1227909"/>
            <a:ext cx="10515600" cy="494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90513" lvl="0" indent="-2905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3200"/>
              <a:t>This </a:t>
            </a:r>
            <a:r>
              <a:rPr lang="en-US" sz="3200">
                <a:solidFill>
                  <a:srgbClr val="000000"/>
                </a:solidFill>
              </a:rPr>
              <a:t>Divide and conquer </a:t>
            </a:r>
            <a:r>
              <a:rPr lang="en-US" sz="3200"/>
              <a:t>algorithm is clearly substantially </a:t>
            </a:r>
            <a:r>
              <a:rPr lang="en-US" sz="3200" b="1"/>
              <a:t>faster</a:t>
            </a:r>
            <a:r>
              <a:rPr lang="en-US" sz="3200"/>
              <a:t> than any of </a:t>
            </a:r>
            <a:r>
              <a:rPr lang="en-US" sz="3200" b="1"/>
              <a:t>the brute-force methods</a:t>
            </a:r>
            <a:r>
              <a:rPr lang="en-US" sz="3200"/>
              <a:t>.  It required some cleverness, and the programming is a little more complicated – but the payoff is large.</a:t>
            </a:r>
            <a:endParaRPr/>
          </a:p>
          <a:p>
            <a:pPr marL="290513" marR="0" lvl="0" indent="-8731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</a:endParaRPr>
          </a:p>
          <a:p>
            <a:pPr marL="290513" marR="0" lvl="0" indent="-29051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dk1"/>
                </a:solidFill>
              </a:rPr>
              <a:t>Divide and conquer is just 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one of several powerful </a:t>
            </a:r>
            <a:r>
              <a:rPr lang="en-US" sz="3200" b="0" i="0" u="none" strike="noStrike" cap="none">
                <a:solidFill>
                  <a:schemeClr val="dk1"/>
                </a:solidFill>
              </a:rPr>
              <a:t>techniques for algorithm design</a:t>
            </a:r>
            <a:endParaRPr/>
          </a:p>
          <a:p>
            <a:pPr marL="290513" marR="0" lvl="0" indent="-29051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3200" b="0" i="0" u="none" strike="noStrike" cap="none">
                <a:solidFill>
                  <a:schemeClr val="dk1"/>
                </a:solidFill>
              </a:rPr>
              <a:t>Divide-and-conquer algorithms can be 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analyzed</a:t>
            </a:r>
            <a:r>
              <a:rPr lang="en-US" sz="3200" b="0" i="0" u="none" strike="noStrike" cap="none">
                <a:solidFill>
                  <a:schemeClr val="dk1"/>
                </a:solidFill>
              </a:rPr>
              <a:t> 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using</a:t>
            </a:r>
            <a:r>
              <a:rPr lang="en-US" sz="3200" b="0" i="0" u="none" strike="noStrike" cap="none">
                <a:solidFill>
                  <a:schemeClr val="dk1"/>
                </a:solidFill>
              </a:rPr>
              <a:t> recurrences</a:t>
            </a:r>
            <a:endParaRPr/>
          </a:p>
          <a:p>
            <a:pPr marL="0" marR="0" lvl="0" indent="-2032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Noto Sans Symbols"/>
              <a:buChar char="▪"/>
            </a:pPr>
            <a:r>
              <a:rPr lang="en-US" sz="3200">
                <a:solidFill>
                  <a:srgbClr val="FF0000"/>
                </a:solidFill>
              </a:rPr>
              <a:t>  </a:t>
            </a:r>
            <a:r>
              <a:rPr lang="en-US" sz="3200" b="0" i="0" u="none" strike="noStrike" cap="none">
                <a:solidFill>
                  <a:schemeClr val="dk1"/>
                </a:solidFill>
              </a:rPr>
              <a:t>Can lead to </a:t>
            </a:r>
            <a:r>
              <a:rPr lang="en-US" sz="3200" b="1" i="0" u="none" strike="noStrike" cap="none">
                <a:solidFill>
                  <a:schemeClr val="dk1"/>
                </a:solidFill>
              </a:rPr>
              <a:t>more efficient algorithms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None/>
            </a:pPr>
            <a:endParaRPr/>
          </a:p>
        </p:txBody>
      </p:sp>
      <p:sp>
        <p:nvSpPr>
          <p:cNvPr id="874" name="Google Shape;874;p50"/>
          <p:cNvSpPr txBox="1">
            <a:spLocks noGrp="1"/>
          </p:cNvSpPr>
          <p:nvPr>
            <p:ph type="dt" idx="10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September 26, 2023</a:t>
            </a:r>
            <a:endParaRPr/>
          </a:p>
        </p:txBody>
      </p:sp>
      <p:sp>
        <p:nvSpPr>
          <p:cNvPr id="875" name="Google Shape;875;p50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876" name="Google Shape;876;p50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877" name="Google Shape;877;p50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Conclusion: Divide-and-Conquer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5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883" name="Google Shape;883;p5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Arial"/>
              <a:buNone/>
            </a:pPr>
            <a:endParaRPr/>
          </a:p>
        </p:txBody>
      </p:sp>
      <p:sp>
        <p:nvSpPr>
          <p:cNvPr id="884" name="Google Shape;884;p51"/>
          <p:cNvSpPr txBox="1">
            <a:spLocks noGrp="1"/>
          </p:cNvSpPr>
          <p:nvPr>
            <p:ph type="dt" idx="10"/>
          </p:nvPr>
        </p:nvSpPr>
        <p:spPr>
          <a:xfrm>
            <a:off x="8556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Tuesday, September 26, 2023</a:t>
            </a:r>
            <a:endParaRPr/>
          </a:p>
        </p:txBody>
      </p:sp>
      <p:sp>
        <p:nvSpPr>
          <p:cNvPr id="885" name="Google Shape;885;p51"/>
          <p:cNvSpPr txBox="1">
            <a:spLocks noGrp="1"/>
          </p:cNvSpPr>
          <p:nvPr>
            <p:ph type="ftr" idx="11"/>
          </p:nvPr>
        </p:nvSpPr>
        <p:spPr>
          <a:xfrm>
            <a:off x="4056017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 Md Shadman Aadeeb, Dept of CSE, UIU</a:t>
            </a:r>
            <a:endParaRPr/>
          </a:p>
        </p:txBody>
      </p:sp>
      <p:sp>
        <p:nvSpPr>
          <p:cNvPr id="886" name="Google Shape;886;p51"/>
          <p:cNvSpPr txBox="1">
            <a:spLocks noGrp="1"/>
          </p:cNvSpPr>
          <p:nvPr>
            <p:ph type="sldNum" idx="12"/>
          </p:nvPr>
        </p:nvSpPr>
        <p:spPr>
          <a:xfrm>
            <a:off x="8628017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5DC93-E9B0-27EB-031A-DD9383EF0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EAD-1D9F-D9BB-DFF7-AF83F522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Finding Maximum and Minimum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C667-2335-CABF-4B48-1959164D2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Input:</a:t>
            </a:r>
            <a:r>
              <a:rPr lang="en-US" dirty="0"/>
              <a:t> an array A[1..n] of n numbers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Output:</a:t>
            </a:r>
            <a:r>
              <a:rPr lang="en-US" dirty="0"/>
              <a:t> the maximum and minimum value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5E00192-00E2-E229-0840-6EE9129F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8AD37-A104-3B8F-EA85-789CF7745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870" y="3140087"/>
            <a:ext cx="6773220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2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D6F9B-C78B-A5C4-6C81-1FFEE43AE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707F-53E6-57F2-1949-1620A8B5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Finding Maximum and Minimum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9D0B0E5-5A6B-E357-C4B5-86747BDA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89476C6-AF93-453B-F29F-E0AFD24E2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665" y="1930965"/>
            <a:ext cx="6648670" cy="4022725"/>
          </a:xfrm>
        </p:spPr>
      </p:pic>
    </p:spTree>
    <p:extLst>
      <p:ext uri="{BB962C8B-B14F-4D97-AF65-F5344CB8AC3E}">
        <p14:creationId xmlns:p14="http://schemas.microsoft.com/office/powerpoint/2010/main" val="79831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436F5-E48A-80A8-0B9B-EA23E3FD2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51EC-EDAB-D70A-FC49-BAE23333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Finding Maximum and Minimum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FC4E5D2-837B-625F-BC80-5A3AAA58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732C49-9C12-38DA-F61E-F66E920A0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The Divide-and-Conquer algorithm: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Rmaxmin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, j, fmax, </a:t>
            </a:r>
            <a:r>
              <a:rPr lang="en-US" dirty="0" err="1">
                <a:solidFill>
                  <a:schemeClr val="tx1"/>
                </a:solidFill>
              </a:rPr>
              <a:t>fmin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GB" dirty="0">
                <a:solidFill>
                  <a:schemeClr val="accent1"/>
                </a:solidFill>
              </a:rPr>
              <a:t>{</a:t>
            </a:r>
          </a:p>
          <a:p>
            <a:pPr marL="201168" lvl="1" indent="0">
              <a:buNone/>
            </a:pPr>
            <a:r>
              <a:rPr lang="en-GB" dirty="0">
                <a:solidFill>
                  <a:schemeClr val="accent1"/>
                </a:solidFill>
              </a:rPr>
              <a:t>    </a:t>
            </a:r>
            <a:r>
              <a:rPr lang="en-GB" dirty="0">
                <a:solidFill>
                  <a:schemeClr val="tx1"/>
                </a:solidFill>
              </a:rPr>
              <a:t>if(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==j) </a:t>
            </a:r>
          </a:p>
          <a:p>
            <a:pPr marL="201168" lvl="1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fmax ← A[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];</a:t>
            </a:r>
          </a:p>
          <a:p>
            <a:pPr marL="201168" lvl="1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</a:t>
            </a:r>
            <a:r>
              <a:rPr lang="en-GB" dirty="0" err="1">
                <a:solidFill>
                  <a:schemeClr val="tx1"/>
                </a:solidFill>
              </a:rPr>
              <a:t>fmin</a:t>
            </a:r>
            <a:r>
              <a:rPr lang="en-GB" dirty="0">
                <a:solidFill>
                  <a:schemeClr val="tx1"/>
                </a:solidFill>
              </a:rPr>
              <a:t> ← A[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];</a:t>
            </a:r>
          </a:p>
          <a:p>
            <a:pPr marL="201168" lvl="1" indent="0">
              <a:buNone/>
            </a:pPr>
            <a:r>
              <a:rPr lang="en-GB" dirty="0">
                <a:solidFill>
                  <a:schemeClr val="tx1"/>
                </a:solidFill>
              </a:rPr>
              <a:t>    else</a:t>
            </a:r>
          </a:p>
          <a:p>
            <a:pPr marL="201168" lvl="1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mid ← (</a:t>
            </a:r>
            <a:r>
              <a:rPr lang="en-GB" dirty="0" err="1">
                <a:solidFill>
                  <a:schemeClr val="tx1"/>
                </a:solidFill>
              </a:rPr>
              <a:t>i+j</a:t>
            </a:r>
            <a:r>
              <a:rPr lang="en-GB" dirty="0">
                <a:solidFill>
                  <a:schemeClr val="tx1"/>
                </a:solidFill>
              </a:rPr>
              <a:t>)/2;</a:t>
            </a:r>
          </a:p>
          <a:p>
            <a:pPr marL="201168" lvl="1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</a:t>
            </a:r>
            <a:r>
              <a:rPr lang="en-GB" dirty="0" err="1">
                <a:solidFill>
                  <a:schemeClr val="tx1"/>
                </a:solidFill>
              </a:rPr>
              <a:t>Rmaxmin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i</a:t>
            </a:r>
            <a:r>
              <a:rPr lang="en-GB" dirty="0">
                <a:solidFill>
                  <a:schemeClr val="tx1"/>
                </a:solidFill>
              </a:rPr>
              <a:t>, mid, </a:t>
            </a:r>
            <a:r>
              <a:rPr lang="en-GB" dirty="0" err="1">
                <a:solidFill>
                  <a:schemeClr val="tx1"/>
                </a:solidFill>
              </a:rPr>
              <a:t>Lmax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Lmin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  <a:p>
            <a:pPr marL="201168" lvl="1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</a:t>
            </a:r>
            <a:r>
              <a:rPr lang="en-GB" dirty="0" err="1">
                <a:solidFill>
                  <a:schemeClr val="tx1"/>
                </a:solidFill>
              </a:rPr>
              <a:t>Rmaxmin</a:t>
            </a:r>
            <a:r>
              <a:rPr lang="en-GB" dirty="0">
                <a:solidFill>
                  <a:schemeClr val="tx1"/>
                </a:solidFill>
              </a:rPr>
              <a:t>(mid+1, j, </a:t>
            </a:r>
            <a:r>
              <a:rPr lang="en-GB" dirty="0" err="1">
                <a:solidFill>
                  <a:schemeClr val="tx1"/>
                </a:solidFill>
              </a:rPr>
              <a:t>Rmax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Rmin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  <a:p>
            <a:pPr marL="201168" lvl="1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fmax ← max(</a:t>
            </a:r>
            <a:r>
              <a:rPr lang="en-GB" dirty="0" err="1">
                <a:solidFill>
                  <a:schemeClr val="tx1"/>
                </a:solidFill>
              </a:rPr>
              <a:t>Lmax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Rmax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  <a:p>
            <a:pPr marL="201168" lvl="1" indent="0">
              <a:buNone/>
            </a:pPr>
            <a:r>
              <a:rPr lang="en-GB" dirty="0">
                <a:solidFill>
                  <a:schemeClr val="tx1"/>
                </a:solidFill>
              </a:rPr>
              <a:t>          </a:t>
            </a:r>
            <a:r>
              <a:rPr lang="en-GB" dirty="0" err="1">
                <a:solidFill>
                  <a:schemeClr val="tx1"/>
                </a:solidFill>
              </a:rPr>
              <a:t>fmin</a:t>
            </a:r>
            <a:r>
              <a:rPr lang="en-GB" dirty="0">
                <a:solidFill>
                  <a:schemeClr val="tx1"/>
                </a:solidFill>
              </a:rPr>
              <a:t> ← min(</a:t>
            </a:r>
            <a:r>
              <a:rPr lang="en-GB" dirty="0" err="1">
                <a:solidFill>
                  <a:schemeClr val="tx1"/>
                </a:solidFill>
              </a:rPr>
              <a:t>Lmin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Rmin</a:t>
            </a:r>
            <a:r>
              <a:rPr lang="en-GB" dirty="0">
                <a:solidFill>
                  <a:schemeClr val="tx1"/>
                </a:solidFill>
              </a:rPr>
              <a:t>);</a:t>
            </a:r>
          </a:p>
          <a:p>
            <a:pPr marL="201168" lvl="1" indent="0">
              <a:buNone/>
            </a:pPr>
            <a:r>
              <a:rPr lang="en-GB" dirty="0">
                <a:solidFill>
                  <a:schemeClr val="accent1"/>
                </a:solidFill>
              </a:rPr>
              <a:t>}</a:t>
            </a:r>
          </a:p>
          <a:p>
            <a:pPr marL="201168" lvl="1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201168" lvl="1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88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>
            <a:spLocks noGrp="1"/>
          </p:cNvSpPr>
          <p:nvPr>
            <p:ph type="sldNum" idx="12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31" name="Google Shape;231;p44"/>
          <p:cNvSpPr txBox="1"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/>
              <a:t>Finding Maximum and Minimum</a:t>
            </a:r>
            <a:endParaRPr/>
          </a:p>
        </p:txBody>
      </p:sp>
      <p:graphicFrame>
        <p:nvGraphicFramePr>
          <p:cNvPr id="232" name="Google Shape;232;p44"/>
          <p:cNvGraphicFramePr/>
          <p:nvPr/>
        </p:nvGraphicFramePr>
        <p:xfrm>
          <a:off x="1805651" y="1235482"/>
          <a:ext cx="8354250" cy="741700"/>
        </p:xfrm>
        <a:graphic>
          <a:graphicData uri="http://schemas.openxmlformats.org/drawingml/2006/table">
            <a:tbl>
              <a:tblPr firstRow="1" bandRow="1">
                <a:noFill/>
                <a:tableStyleId>{8DEE7AC1-399C-4376-8548-5C3429A4A108}</a:tableStyleId>
              </a:tblPr>
              <a:tblGrid>
                <a:gridCol w="83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5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Index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Array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3" name="Google Shape;233;p44"/>
          <p:cNvSpPr/>
          <p:nvPr/>
        </p:nvSpPr>
        <p:spPr>
          <a:xfrm>
            <a:off x="5198799" y="2090278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MaxMin(1,9)</a:t>
            </a:r>
            <a:endParaRPr/>
          </a:p>
        </p:txBody>
      </p:sp>
      <p:cxnSp>
        <p:nvCxnSpPr>
          <p:cNvPr id="234" name="Google Shape;234;p44"/>
          <p:cNvCxnSpPr>
            <a:stCxn id="233" idx="2"/>
            <a:endCxn id="235" idx="0"/>
          </p:cNvCxnSpPr>
          <p:nvPr/>
        </p:nvCxnSpPr>
        <p:spPr>
          <a:xfrm flipH="1">
            <a:off x="4478700" y="2551943"/>
            <a:ext cx="1617300" cy="24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236;p44"/>
          <p:cNvCxnSpPr>
            <a:stCxn id="233" idx="2"/>
            <a:endCxn id="237" idx="0"/>
          </p:cNvCxnSpPr>
          <p:nvPr/>
        </p:nvCxnSpPr>
        <p:spPr>
          <a:xfrm>
            <a:off x="6096000" y="2551943"/>
            <a:ext cx="4175700" cy="50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5" name="Google Shape;235;p44"/>
          <p:cNvSpPr/>
          <p:nvPr/>
        </p:nvSpPr>
        <p:spPr>
          <a:xfrm>
            <a:off x="3581401" y="2793020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MaxMin(1,5)</a:t>
            </a:r>
            <a:endParaRPr/>
          </a:p>
        </p:txBody>
      </p:sp>
      <p:sp>
        <p:nvSpPr>
          <p:cNvPr id="237" name="Google Shape;237;p44"/>
          <p:cNvSpPr/>
          <p:nvPr/>
        </p:nvSpPr>
        <p:spPr>
          <a:xfrm>
            <a:off x="9374559" y="3052354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MaxMin(6,9)</a:t>
            </a:r>
            <a:endParaRPr/>
          </a:p>
        </p:txBody>
      </p:sp>
      <p:cxnSp>
        <p:nvCxnSpPr>
          <p:cNvPr id="238" name="Google Shape;238;p44"/>
          <p:cNvCxnSpPr>
            <a:stCxn id="235" idx="2"/>
            <a:endCxn id="239" idx="0"/>
          </p:cNvCxnSpPr>
          <p:nvPr/>
        </p:nvCxnSpPr>
        <p:spPr>
          <a:xfrm flipH="1">
            <a:off x="2702902" y="3254685"/>
            <a:ext cx="1775700" cy="5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44"/>
          <p:cNvCxnSpPr>
            <a:stCxn id="235" idx="2"/>
            <a:endCxn id="241" idx="0"/>
          </p:cNvCxnSpPr>
          <p:nvPr/>
        </p:nvCxnSpPr>
        <p:spPr>
          <a:xfrm>
            <a:off x="4478602" y="3254685"/>
            <a:ext cx="1705800" cy="624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44"/>
          <p:cNvSpPr/>
          <p:nvPr/>
        </p:nvSpPr>
        <p:spPr>
          <a:xfrm>
            <a:off x="1805651" y="3773353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MaxMin(1,3)</a:t>
            </a:r>
            <a:endParaRPr/>
          </a:p>
        </p:txBody>
      </p:sp>
      <p:sp>
        <p:nvSpPr>
          <p:cNvPr id="241" name="Google Shape;241;p44"/>
          <p:cNvSpPr/>
          <p:nvPr/>
        </p:nvSpPr>
        <p:spPr>
          <a:xfrm>
            <a:off x="5287301" y="3878657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MaxMin(4,5)</a:t>
            </a:r>
            <a:endParaRPr/>
          </a:p>
        </p:txBody>
      </p:sp>
      <p:sp>
        <p:nvSpPr>
          <p:cNvPr id="242" name="Google Shape;242;p44"/>
          <p:cNvSpPr/>
          <p:nvPr/>
        </p:nvSpPr>
        <p:spPr>
          <a:xfrm>
            <a:off x="273267" y="4806824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MaxMin(1,2)</a:t>
            </a:r>
            <a:endParaRPr/>
          </a:p>
        </p:txBody>
      </p:sp>
      <p:sp>
        <p:nvSpPr>
          <p:cNvPr id="243" name="Google Shape;243;p44"/>
          <p:cNvSpPr/>
          <p:nvPr/>
        </p:nvSpPr>
        <p:spPr>
          <a:xfrm>
            <a:off x="2472798" y="4868675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MaxMin(3,3)</a:t>
            </a:r>
            <a:endParaRPr/>
          </a:p>
        </p:txBody>
      </p:sp>
      <p:cxnSp>
        <p:nvCxnSpPr>
          <p:cNvPr id="244" name="Google Shape;244;p44"/>
          <p:cNvCxnSpPr>
            <a:stCxn id="239" idx="2"/>
            <a:endCxn id="242" idx="0"/>
          </p:cNvCxnSpPr>
          <p:nvPr/>
        </p:nvCxnSpPr>
        <p:spPr>
          <a:xfrm flipH="1">
            <a:off x="1170452" y="4235018"/>
            <a:ext cx="1532400" cy="571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5" name="Google Shape;245;p44"/>
          <p:cNvCxnSpPr>
            <a:stCxn id="239" idx="2"/>
            <a:endCxn id="243" idx="0"/>
          </p:cNvCxnSpPr>
          <p:nvPr/>
        </p:nvCxnSpPr>
        <p:spPr>
          <a:xfrm>
            <a:off x="2702852" y="4235018"/>
            <a:ext cx="667200" cy="633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6" name="Google Shape;246;p44"/>
          <p:cNvCxnSpPr>
            <a:stCxn id="241" idx="2"/>
            <a:endCxn id="247" idx="0"/>
          </p:cNvCxnSpPr>
          <p:nvPr/>
        </p:nvCxnSpPr>
        <p:spPr>
          <a:xfrm flipH="1">
            <a:off x="5297702" y="4340322"/>
            <a:ext cx="886800" cy="990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44"/>
          <p:cNvCxnSpPr>
            <a:stCxn id="241" idx="2"/>
          </p:cNvCxnSpPr>
          <p:nvPr/>
        </p:nvCxnSpPr>
        <p:spPr>
          <a:xfrm>
            <a:off x="6184502" y="4340322"/>
            <a:ext cx="1185900" cy="1095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7" name="Google Shape;247;p44"/>
          <p:cNvSpPr/>
          <p:nvPr/>
        </p:nvSpPr>
        <p:spPr>
          <a:xfrm>
            <a:off x="4400443" y="5330340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MaxMin(4,4)</a:t>
            </a:r>
            <a:endParaRPr/>
          </a:p>
        </p:txBody>
      </p:sp>
      <p:sp>
        <p:nvSpPr>
          <p:cNvPr id="249" name="Google Shape;249;p44"/>
          <p:cNvSpPr/>
          <p:nvPr/>
        </p:nvSpPr>
        <p:spPr>
          <a:xfrm>
            <a:off x="6473083" y="5330340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MaxMin(5,5)</a:t>
            </a:r>
            <a:endParaRPr/>
          </a:p>
        </p:txBody>
      </p:sp>
      <p:sp>
        <p:nvSpPr>
          <p:cNvPr id="250" name="Google Shape;250;p44"/>
          <p:cNvSpPr/>
          <p:nvPr/>
        </p:nvSpPr>
        <p:spPr>
          <a:xfrm>
            <a:off x="147788" y="5956963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MaxMin(1,1)</a:t>
            </a:r>
            <a:endParaRPr/>
          </a:p>
        </p:txBody>
      </p:sp>
      <p:sp>
        <p:nvSpPr>
          <p:cNvPr id="251" name="Google Shape;251;p44"/>
          <p:cNvSpPr/>
          <p:nvPr/>
        </p:nvSpPr>
        <p:spPr>
          <a:xfrm>
            <a:off x="2347319" y="6018814"/>
            <a:ext cx="179440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MaxMin(2,2)</a:t>
            </a:r>
            <a:endParaRPr/>
          </a:p>
        </p:txBody>
      </p:sp>
      <p:cxnSp>
        <p:nvCxnSpPr>
          <p:cNvPr id="252" name="Google Shape;252;p44"/>
          <p:cNvCxnSpPr>
            <a:stCxn id="242" idx="2"/>
            <a:endCxn id="250" idx="0"/>
          </p:cNvCxnSpPr>
          <p:nvPr/>
        </p:nvCxnSpPr>
        <p:spPr>
          <a:xfrm flipH="1">
            <a:off x="1045068" y="5268489"/>
            <a:ext cx="125400" cy="688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3" name="Google Shape;253;p44"/>
          <p:cNvCxnSpPr>
            <a:stCxn id="242" idx="2"/>
            <a:endCxn id="251" idx="0"/>
          </p:cNvCxnSpPr>
          <p:nvPr/>
        </p:nvCxnSpPr>
        <p:spPr>
          <a:xfrm>
            <a:off x="1170468" y="5268489"/>
            <a:ext cx="2074200" cy="75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4" name="Google Shape;254;p44"/>
          <p:cNvSpPr txBox="1"/>
          <p:nvPr/>
        </p:nvSpPr>
        <p:spPr>
          <a:xfrm>
            <a:off x="235998" y="5561172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22,22</a:t>
            </a:r>
            <a:endParaRPr/>
          </a:p>
        </p:txBody>
      </p:sp>
      <p:sp>
        <p:nvSpPr>
          <p:cNvPr id="255" name="Google Shape;255;p44"/>
          <p:cNvSpPr txBox="1"/>
          <p:nvPr/>
        </p:nvSpPr>
        <p:spPr>
          <a:xfrm>
            <a:off x="2812307" y="5529270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13,13</a:t>
            </a:r>
            <a:endParaRPr/>
          </a:p>
        </p:txBody>
      </p:sp>
      <p:sp>
        <p:nvSpPr>
          <p:cNvPr id="256" name="Google Shape;256;p44"/>
          <p:cNvSpPr txBox="1"/>
          <p:nvPr/>
        </p:nvSpPr>
        <p:spPr>
          <a:xfrm>
            <a:off x="597346" y="4437492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22,13</a:t>
            </a:r>
            <a:endParaRPr/>
          </a:p>
        </p:txBody>
      </p:sp>
      <p:sp>
        <p:nvSpPr>
          <p:cNvPr id="257" name="Google Shape;257;p44"/>
          <p:cNvSpPr txBox="1"/>
          <p:nvPr/>
        </p:nvSpPr>
        <p:spPr>
          <a:xfrm>
            <a:off x="3328149" y="4561194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-5,-5</a:t>
            </a:r>
            <a:endParaRPr/>
          </a:p>
        </p:txBody>
      </p:sp>
      <p:sp>
        <p:nvSpPr>
          <p:cNvPr id="258" name="Google Shape;258;p44"/>
          <p:cNvSpPr txBox="1"/>
          <p:nvPr/>
        </p:nvSpPr>
        <p:spPr>
          <a:xfrm>
            <a:off x="2219610" y="3465872"/>
            <a:ext cx="6639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22,-5</a:t>
            </a:r>
            <a:endParaRPr/>
          </a:p>
        </p:txBody>
      </p:sp>
      <p:sp>
        <p:nvSpPr>
          <p:cNvPr id="259" name="Google Shape;259;p44"/>
          <p:cNvSpPr txBox="1"/>
          <p:nvPr/>
        </p:nvSpPr>
        <p:spPr>
          <a:xfrm>
            <a:off x="4758326" y="5055908"/>
            <a:ext cx="6174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-8,-8</a:t>
            </a:r>
            <a:endParaRPr/>
          </a:p>
        </p:txBody>
      </p:sp>
      <p:sp>
        <p:nvSpPr>
          <p:cNvPr id="260" name="Google Shape;260;p44"/>
          <p:cNvSpPr txBox="1"/>
          <p:nvPr/>
        </p:nvSpPr>
        <p:spPr>
          <a:xfrm>
            <a:off x="7258110" y="5083823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15,15</a:t>
            </a:r>
            <a:endParaRPr/>
          </a:p>
        </p:txBody>
      </p:sp>
      <p:sp>
        <p:nvSpPr>
          <p:cNvPr id="261" name="Google Shape;261;p44"/>
          <p:cNvSpPr txBox="1"/>
          <p:nvPr/>
        </p:nvSpPr>
        <p:spPr>
          <a:xfrm>
            <a:off x="6098711" y="3614629"/>
            <a:ext cx="6639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15,-8</a:t>
            </a:r>
            <a:endParaRPr/>
          </a:p>
        </p:txBody>
      </p:sp>
      <p:sp>
        <p:nvSpPr>
          <p:cNvPr id="262" name="Google Shape;262;p44"/>
          <p:cNvSpPr txBox="1"/>
          <p:nvPr/>
        </p:nvSpPr>
        <p:spPr>
          <a:xfrm>
            <a:off x="3726136" y="2347458"/>
            <a:ext cx="6639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22,-8</a:t>
            </a:r>
            <a:endParaRPr/>
          </a:p>
        </p:txBody>
      </p:sp>
      <p:sp>
        <p:nvSpPr>
          <p:cNvPr id="263" name="Google Shape;263;p44"/>
          <p:cNvSpPr txBox="1"/>
          <p:nvPr/>
        </p:nvSpPr>
        <p:spPr>
          <a:xfrm>
            <a:off x="9709903" y="3614288"/>
            <a:ext cx="17255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Similar recursive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calls</a:t>
            </a:r>
            <a:endParaRPr/>
          </a:p>
        </p:txBody>
      </p:sp>
      <p:sp>
        <p:nvSpPr>
          <p:cNvPr id="264" name="Google Shape;264;p44"/>
          <p:cNvSpPr txBox="1"/>
          <p:nvPr/>
        </p:nvSpPr>
        <p:spPr>
          <a:xfrm>
            <a:off x="9494590" y="2586482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60,17</a:t>
            </a:r>
            <a:endParaRPr/>
          </a:p>
        </p:txBody>
      </p:sp>
      <p:sp>
        <p:nvSpPr>
          <p:cNvPr id="265" name="Google Shape;265;p44"/>
          <p:cNvSpPr txBox="1"/>
          <p:nvPr/>
        </p:nvSpPr>
        <p:spPr>
          <a:xfrm>
            <a:off x="5627600" y="1927716"/>
            <a:ext cx="6639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60,-8</a:t>
            </a:r>
            <a:endParaRPr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A113B7F6-4141-57AB-7F6F-94D7799A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2373</Words>
  <Application>Microsoft Office PowerPoint</Application>
  <PresentationFormat>Widescreen</PresentationFormat>
  <Paragraphs>777</Paragraphs>
  <Slides>51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Times New Roman</vt:lpstr>
      <vt:lpstr>Noto Sans Symbols</vt:lpstr>
      <vt:lpstr>Courier New</vt:lpstr>
      <vt:lpstr>Comic Sans MS</vt:lpstr>
      <vt:lpstr>Arial</vt:lpstr>
      <vt:lpstr>Tahoma</vt:lpstr>
      <vt:lpstr>Calibri</vt:lpstr>
      <vt:lpstr>Arial Narrow</vt:lpstr>
      <vt:lpstr>Wingdings</vt:lpstr>
      <vt:lpstr>Office Theme</vt:lpstr>
      <vt:lpstr>CSE 2215: Data Structure and Algorithms-I</vt:lpstr>
      <vt:lpstr>The Course</vt:lpstr>
      <vt:lpstr>Divide and Conquer</vt:lpstr>
      <vt:lpstr>Divide-and-Conquer</vt:lpstr>
      <vt:lpstr>MIN MAX PROBLEM</vt:lpstr>
      <vt:lpstr>Finding Maximum and Minimum</vt:lpstr>
      <vt:lpstr>Finding Maximum and Minimum</vt:lpstr>
      <vt:lpstr>Finding Maximum and Minimum</vt:lpstr>
      <vt:lpstr>Finding Maximum and Minimum</vt:lpstr>
      <vt:lpstr>Time Complexity</vt:lpstr>
      <vt:lpstr>Divide and Conquer</vt:lpstr>
      <vt:lpstr>MAXIMUM SUB ARRAY PROBLEM</vt:lpstr>
      <vt:lpstr>The Maximum Sub Array Problem</vt:lpstr>
      <vt:lpstr>The Maximum Sub Array Problem</vt:lpstr>
      <vt:lpstr>The Brute Force Approach</vt:lpstr>
      <vt:lpstr>Brute Force Approach</vt:lpstr>
      <vt:lpstr>The Divide and Conquer Approach for Max Sub Array</vt:lpstr>
      <vt:lpstr>The Divide and Conquer Approach for Max Sub Array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The Pseudocode</vt:lpstr>
      <vt:lpstr>Time Complexity</vt:lpstr>
      <vt:lpstr>Time Complexity</vt:lpstr>
      <vt:lpstr>Time Complexity (Recursive Tree)</vt:lpstr>
      <vt:lpstr>Time Complexity (Iterative Approach)</vt:lpstr>
      <vt:lpstr>COUNT EVEN NUMBERS</vt:lpstr>
      <vt:lpstr>Count Even Numbers</vt:lpstr>
      <vt:lpstr>Similar Problems</vt:lpstr>
      <vt:lpstr>Conclusion: Divide-and-Conquer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Saifur Rahman</cp:lastModifiedBy>
  <cp:revision>1</cp:revision>
  <dcterms:created xsi:type="dcterms:W3CDTF">2023-03-19T03:25:32Z</dcterms:created>
  <dcterms:modified xsi:type="dcterms:W3CDTF">2024-11-26T08:05:33Z</dcterms:modified>
</cp:coreProperties>
</file>