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712" r:id="rId3"/>
  </p:sldMasterIdLst>
  <p:notesMasterIdLst>
    <p:notesMasterId r:id="rId25"/>
  </p:notesMasterIdLst>
  <p:handoutMasterIdLst>
    <p:handoutMasterId r:id="rId26"/>
  </p:handoutMasterIdLst>
  <p:sldIdLst>
    <p:sldId id="506" r:id="rId4"/>
    <p:sldId id="554" r:id="rId5"/>
    <p:sldId id="258" r:id="rId6"/>
    <p:sldId id="259" r:id="rId7"/>
    <p:sldId id="555" r:id="rId8"/>
    <p:sldId id="556" r:id="rId9"/>
    <p:sldId id="557" r:id="rId10"/>
    <p:sldId id="558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61" r:id="rId22"/>
    <p:sldId id="562" r:id="rId23"/>
    <p:sldId id="559" r:id="rId2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FF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0929"/>
  </p:normalViewPr>
  <p:slideViewPr>
    <p:cSldViewPr snapToObjects="1">
      <p:cViewPr varScale="1">
        <p:scale>
          <a:sx n="111" d="100"/>
          <a:sy n="111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E7DF56C4-F0CA-4146-8BF1-6AD45A9970DA}" type="datetime8">
              <a:rPr lang="en-US"/>
              <a:pPr>
                <a:defRPr/>
              </a:pPr>
              <a:t>3/15/2025 4:35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B823950-52CE-4C57-BCD3-BB71D4A55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15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AFD69BEF-D7B3-4299-88B7-2DA872B4086D}" type="datetime8">
              <a:rPr lang="en-US"/>
              <a:pPr>
                <a:defRPr/>
              </a:pPr>
              <a:t>3/15/2025 4:33 AM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03B9CEE-7B9F-444A-894B-285C6864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506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8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7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016AC-4A35-43DE-BD3A-3C63A6E5D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0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616C6-E07C-4970-BE07-3F98C1C85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8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6CA97-8FA7-4B50-B24E-8D9366713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91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08381-1C34-4936-AD68-CF3A3BFB9E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0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1A114-4192-4FCB-B6F9-C54BF474F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9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027A-FD7B-4F5E-9301-ABF56FA4F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19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385D0-BF15-4261-9581-E13A57A33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56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1F895-28A0-4D9E-8388-23B8FC09C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168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8653A-7397-4A76-AEEA-0D4C6F4E8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93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FFD50-D8AA-4E2A-A987-942E19DFC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36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52867-9FDF-403A-8E01-11A9D0EBA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717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9274-6CB1-4A65-9AC6-87DF83B1FBDA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6DED3-8B5D-4F96-8FD5-A67EBED59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038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7D4C7-EC72-4EF2-B0F2-952A41C844C3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6A32D-7835-490C-B2E8-3E742CA46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726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40EA-083F-490C-907D-931B7B6DF930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F2D7E-F908-4D0B-B709-66F903BEA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719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32C54-1477-40CA-A7D8-EAFDCEAAFF66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46A09-31FB-4B2A-9536-DC435E2CC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99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69E44-B5E5-43A8-A339-F82BD44C00A1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AE28D-B349-45BE-92EA-10082387C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301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F3956-B857-4982-BB30-BA2736CF5A85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81C2E-2DF3-41AD-94C4-16A94B7A5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037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F60A-E1BB-4246-8684-87EAA95AD8A2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CBF21-B73E-4024-A083-CABE0B111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943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A1B9-18D2-44AE-A322-DABF30D993F5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57279-A746-428C-A68E-6C001FF62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85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A925-1BE1-4CF1-A165-531855E3B8FE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15D7A-BD7F-4FB9-8E38-5A838F2A9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395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E02AA-A658-4ADB-BC1B-F950504C93F5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65117-A3B5-48D2-A815-A18DADB019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536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045A-1DBE-4407-BCBD-F08C0844D085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AF2BA-3149-49B2-A272-974C785DC1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0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81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9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48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9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2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8AC6E848-0943-46A2-BA03-67E8151F27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fld id="{E0D64C1C-C838-416A-B98E-FA61C8ED7DE0}" type="datetimeFigureOut">
              <a:rPr lang="en-US"/>
              <a:pPr>
                <a:defRPr/>
              </a:pPr>
              <a:t>3/15/2025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282DD5-E275-4927-994C-67DCBA20F0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433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3AB3373-530F-4D55-9BF7-A11977EF89E1}" type="slidenum">
              <a:rPr lang="en-US" altLang="en-US" sz="1400"/>
              <a:pPr algn="r" eaLnBrk="1" hangingPunct="1"/>
              <a:t>10</a:t>
            </a:fld>
            <a:endParaRPr lang="en-US" altLang="en-US" sz="1400"/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cxnSp>
        <p:nvCxnSpPr>
          <p:cNvPr id="14341" name="AutoShape 4"/>
          <p:cNvCxnSpPr>
            <a:cxnSpLocks noChangeShapeType="1"/>
            <a:stCxn id="14370" idx="0"/>
            <a:endCxn id="14347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AutoShape 5"/>
          <p:cNvCxnSpPr>
            <a:cxnSpLocks noChangeShapeType="1"/>
            <a:stCxn id="14371" idx="0"/>
            <a:endCxn id="1434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6"/>
          <p:cNvCxnSpPr>
            <a:cxnSpLocks noChangeShapeType="1"/>
            <a:stCxn id="14362" idx="0"/>
            <a:endCxn id="14370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7"/>
          <p:cNvCxnSpPr>
            <a:cxnSpLocks noChangeShapeType="1"/>
            <a:stCxn id="14364" idx="0"/>
            <a:endCxn id="1437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8"/>
          <p:cNvCxnSpPr>
            <a:cxnSpLocks noChangeShapeType="1"/>
            <a:stCxn id="14370" idx="2"/>
            <a:endCxn id="14363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/>
          <p:cNvCxnSpPr>
            <a:cxnSpLocks noChangeShapeType="1"/>
            <a:stCxn id="14371" idx="2"/>
            <a:endCxn id="143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370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371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372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373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4350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362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363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364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365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367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368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369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351" name="AutoShape 27"/>
          <p:cNvCxnSpPr>
            <a:cxnSpLocks noChangeShapeType="1"/>
            <a:stCxn id="14372" idx="0"/>
            <a:endCxn id="1434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28"/>
          <p:cNvCxnSpPr>
            <a:cxnSpLocks noChangeShapeType="1"/>
            <a:stCxn id="14373" idx="0"/>
            <a:endCxn id="1434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29"/>
          <p:cNvCxnSpPr>
            <a:cxnSpLocks noChangeShapeType="1"/>
            <a:stCxn id="14366" idx="0"/>
            <a:endCxn id="1437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30"/>
          <p:cNvCxnSpPr>
            <a:cxnSpLocks noChangeShapeType="1"/>
            <a:stCxn id="14368" idx="0"/>
            <a:endCxn id="1437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31"/>
          <p:cNvCxnSpPr>
            <a:cxnSpLocks noChangeShapeType="1"/>
            <a:stCxn id="14372" idx="2"/>
            <a:endCxn id="1436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32"/>
          <p:cNvCxnSpPr>
            <a:cxnSpLocks noChangeShapeType="1"/>
            <a:stCxn id="14373" idx="2"/>
            <a:endCxn id="1436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358" name="AutoShape 34"/>
          <p:cNvCxnSpPr>
            <a:cxnSpLocks noChangeShapeType="1"/>
            <a:stCxn id="14347" idx="0"/>
            <a:endCxn id="1435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35"/>
          <p:cNvCxnSpPr>
            <a:cxnSpLocks noChangeShapeType="1"/>
            <a:stCxn id="14348" idx="0"/>
            <a:endCxn id="1435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536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94E9924-F4E4-4F13-8126-9A8291D2B2FD}" type="slidenum">
              <a:rPr lang="en-US" altLang="en-US" sz="1400"/>
              <a:pPr algn="r" eaLnBrk="1" hangingPunct="1"/>
              <a:t>11</a:t>
            </a:fld>
            <a:endParaRPr lang="en-US" altLang="en-US" sz="1400"/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cxnSp>
        <p:nvCxnSpPr>
          <p:cNvPr id="15365" name="AutoShape 4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AutoShape 5"/>
          <p:cNvCxnSpPr>
            <a:cxnSpLocks noChangeShapeType="1"/>
            <a:stCxn id="15374" idx="0"/>
            <a:endCxn id="1537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6"/>
          <p:cNvCxnSpPr>
            <a:cxnSpLocks noChangeShapeType="1"/>
            <a:stCxn id="15389" idx="0"/>
            <a:endCxn id="15373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7"/>
          <p:cNvCxnSpPr>
            <a:cxnSpLocks noChangeShapeType="1"/>
            <a:stCxn id="15391" idx="0"/>
            <a:endCxn id="1537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8"/>
          <p:cNvCxnSpPr>
            <a:cxnSpLocks noChangeShapeType="1"/>
            <a:stCxn id="15373" idx="2"/>
            <a:endCxn id="15390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9"/>
          <p:cNvCxnSpPr>
            <a:cxnSpLocks noChangeShapeType="1"/>
            <a:stCxn id="15374" idx="2"/>
            <a:endCxn id="1539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389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390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391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392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393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394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395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396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378" name="AutoShape 26"/>
          <p:cNvCxnSpPr>
            <a:cxnSpLocks noChangeShapeType="1"/>
            <a:stCxn id="15375" idx="0"/>
            <a:endCxn id="1537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7"/>
          <p:cNvCxnSpPr>
            <a:cxnSpLocks noChangeShapeType="1"/>
            <a:stCxn id="15376" idx="0"/>
            <a:endCxn id="1537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8"/>
          <p:cNvCxnSpPr>
            <a:cxnSpLocks noChangeShapeType="1"/>
            <a:stCxn id="15393" idx="0"/>
            <a:endCxn id="1537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9"/>
          <p:cNvCxnSpPr>
            <a:cxnSpLocks noChangeShapeType="1"/>
            <a:stCxn id="15395" idx="0"/>
            <a:endCxn id="1537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30"/>
          <p:cNvCxnSpPr>
            <a:cxnSpLocks noChangeShapeType="1"/>
            <a:stCxn id="15375" idx="2"/>
            <a:endCxn id="153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1"/>
          <p:cNvCxnSpPr>
            <a:cxnSpLocks noChangeShapeType="1"/>
            <a:stCxn id="15376" idx="2"/>
            <a:endCxn id="153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85" name="AutoShape 33"/>
          <p:cNvCxnSpPr>
            <a:cxnSpLocks noChangeShapeType="1"/>
            <a:stCxn id="15371" idx="0"/>
            <a:endCxn id="153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4"/>
          <p:cNvCxnSpPr>
            <a:cxnSpLocks noChangeShapeType="1"/>
            <a:stCxn id="15372" idx="0"/>
            <a:endCxn id="153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638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14062E8-8AA4-4F77-B1A6-ECBFF2FCEED8}" type="slidenum">
              <a:rPr lang="en-US" altLang="en-US" sz="1400"/>
              <a:pPr algn="r" eaLnBrk="1" hangingPunct="1"/>
              <a:t>12</a:t>
            </a:fld>
            <a:endParaRPr lang="en-US" altLang="en-US" sz="1400"/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cxnSp>
        <p:nvCxnSpPr>
          <p:cNvPr id="16389" name="AutoShape 4"/>
          <p:cNvCxnSpPr>
            <a:cxnSpLocks noChangeShapeType="1"/>
            <a:stCxn id="16417" idx="0"/>
            <a:endCxn id="1639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5"/>
          <p:cNvCxnSpPr>
            <a:cxnSpLocks noChangeShapeType="1"/>
            <a:stCxn id="16418" idx="0"/>
            <a:endCxn id="1639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6"/>
          <p:cNvCxnSpPr>
            <a:cxnSpLocks noChangeShapeType="1"/>
            <a:stCxn id="16398" idx="0"/>
            <a:endCxn id="16417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7"/>
          <p:cNvCxnSpPr>
            <a:cxnSpLocks noChangeShapeType="1"/>
            <a:stCxn id="16400" idx="0"/>
            <a:endCxn id="164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"/>
          <p:cNvCxnSpPr>
            <a:cxnSpLocks noChangeShapeType="1"/>
            <a:stCxn id="16417" idx="2"/>
            <a:endCxn id="16399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9"/>
          <p:cNvCxnSpPr>
            <a:cxnSpLocks noChangeShapeType="1"/>
            <a:stCxn id="16418" idx="2"/>
            <a:endCxn id="1640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6397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6417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/>
                <a:t> 2</a:t>
              </a:r>
              <a:r>
                <a:rPr lang="en-US" altLang="en-US" sz="1800">
                  <a:solidFill>
                    <a:schemeClr val="accent1"/>
                  </a:solidFill>
                </a:rPr>
                <a:t>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6418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6419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6420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6398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399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6400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6401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6402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6403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6404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6405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6406" name="AutoShape 26"/>
          <p:cNvCxnSpPr>
            <a:cxnSpLocks noChangeShapeType="1"/>
            <a:stCxn id="16419" idx="0"/>
            <a:endCxn id="1639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7"/>
          <p:cNvCxnSpPr>
            <a:cxnSpLocks noChangeShapeType="1"/>
            <a:stCxn id="16420" idx="0"/>
            <a:endCxn id="1639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8"/>
          <p:cNvCxnSpPr>
            <a:cxnSpLocks noChangeShapeType="1"/>
            <a:stCxn id="16402" idx="0"/>
            <a:endCxn id="164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9"/>
          <p:cNvCxnSpPr>
            <a:cxnSpLocks noChangeShapeType="1"/>
            <a:stCxn id="16404" idx="0"/>
            <a:endCxn id="164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30"/>
          <p:cNvCxnSpPr>
            <a:cxnSpLocks noChangeShapeType="1"/>
            <a:stCxn id="16419" idx="2"/>
            <a:endCxn id="1640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31"/>
          <p:cNvCxnSpPr>
            <a:cxnSpLocks noChangeShapeType="1"/>
            <a:stCxn id="16420" idx="2"/>
            <a:endCxn id="1640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6413" name="AutoShape 33"/>
          <p:cNvCxnSpPr>
            <a:cxnSpLocks noChangeShapeType="1"/>
            <a:stCxn id="16395" idx="0"/>
            <a:endCxn id="1641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34"/>
          <p:cNvCxnSpPr>
            <a:cxnSpLocks noChangeShapeType="1"/>
            <a:stCxn id="16396" idx="0"/>
            <a:endCxn id="1641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1648BC4-8F79-44EB-833E-5AA354476ED3}" type="slidenum">
              <a:rPr lang="en-US" altLang="en-US" sz="1400"/>
              <a:pPr algn="r" eaLnBrk="1" hangingPunct="1"/>
              <a:t>13</a:t>
            </a:fld>
            <a:endParaRPr lang="en-US" altLang="en-US" sz="1400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cxnSp>
        <p:nvCxnSpPr>
          <p:cNvPr id="17413" name="AutoShape 4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5"/>
          <p:cNvCxnSpPr>
            <a:cxnSpLocks noChangeShapeType="1"/>
            <a:stCxn id="17422" idx="0"/>
            <a:endCxn id="1741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6"/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7"/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8"/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9"/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7425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7426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427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7428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7429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7430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7431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7432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7433" name="AutoShape 26"/>
          <p:cNvCxnSpPr>
            <a:cxnSpLocks noChangeShapeType="1"/>
            <a:stCxn id="17423" idx="0"/>
            <a:endCxn id="1742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7"/>
          <p:cNvCxnSpPr>
            <a:cxnSpLocks noChangeShapeType="1"/>
            <a:stCxn id="17424" idx="0"/>
            <a:endCxn id="1742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8"/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29"/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30"/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31"/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9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7440" name="AutoShape 33"/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AutoShape 34"/>
          <p:cNvCxnSpPr>
            <a:cxnSpLocks noChangeShapeType="1"/>
            <a:stCxn id="17420" idx="0"/>
            <a:endCxn id="1743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2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61C81B7-7889-4C3A-901E-A6A2A5F89E13}" type="slidenum">
              <a:rPr lang="en-US" altLang="en-US" sz="1400"/>
              <a:pPr algn="r" eaLnBrk="1" hangingPunct="1"/>
              <a:t>14</a:t>
            </a:fld>
            <a:endParaRPr lang="en-US" altLang="en-US" sz="140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18437" name="AutoShape 4"/>
          <p:cNvCxnSpPr>
            <a:cxnSpLocks noChangeShapeType="1"/>
            <a:stCxn id="18445" idx="0"/>
            <a:endCxn id="18443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AutoShape 5"/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AutoShape 6"/>
          <p:cNvCxnSpPr>
            <a:cxnSpLocks noChangeShapeType="1"/>
            <a:stCxn id="18449" idx="0"/>
            <a:endCxn id="18445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7"/>
          <p:cNvCxnSpPr>
            <a:cxnSpLocks noChangeShapeType="1"/>
            <a:stCxn id="18451" idx="0"/>
            <a:endCxn id="1844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/>
          <p:cNvCxnSpPr>
            <a:cxnSpLocks noChangeShapeType="1"/>
            <a:stCxn id="18445" idx="2"/>
            <a:endCxn id="18450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/>
          <p:cNvCxnSpPr>
            <a:cxnSpLocks noChangeShapeType="1"/>
            <a:stCxn id="18446" idx="2"/>
            <a:endCxn id="1845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844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8457" name="AutoShape 25"/>
          <p:cNvCxnSpPr>
            <a:cxnSpLocks noChangeShapeType="1"/>
            <a:stCxn id="18447" idx="0"/>
            <a:endCxn id="1844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6"/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7"/>
          <p:cNvCxnSpPr>
            <a:cxnSpLocks noChangeShapeType="1"/>
            <a:stCxn id="18453" idx="0"/>
            <a:endCxn id="1844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8"/>
          <p:cNvCxnSpPr>
            <a:cxnSpLocks noChangeShapeType="1"/>
            <a:stCxn id="18455" idx="0"/>
            <a:endCxn id="1844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9"/>
          <p:cNvCxnSpPr>
            <a:cxnSpLocks noChangeShapeType="1"/>
            <a:stCxn id="18447" idx="2"/>
            <a:endCxn id="1845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30"/>
          <p:cNvCxnSpPr>
            <a:cxnSpLocks noChangeShapeType="1"/>
            <a:stCxn id="18448" idx="2"/>
            <a:endCxn id="1845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8464" name="AutoShape 32"/>
          <p:cNvCxnSpPr>
            <a:cxnSpLocks noChangeShapeType="1"/>
            <a:stCxn id="18443" idx="0"/>
            <a:endCxn id="1846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AutoShape 33"/>
          <p:cNvCxnSpPr>
            <a:cxnSpLocks noChangeShapeType="1"/>
            <a:stCxn id="18444" idx="0"/>
            <a:endCxn id="1846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6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945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E68D9A0-B955-4DDB-8233-1562D13F3F01}" type="slidenum">
              <a:rPr lang="en-US" altLang="en-US" sz="1400"/>
              <a:pPr algn="r" eaLnBrk="1" hangingPunct="1"/>
              <a:t>15</a:t>
            </a:fld>
            <a:endParaRPr lang="en-US" altLang="en-US" sz="1400"/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base case, merge</a:t>
            </a:r>
          </a:p>
        </p:txBody>
      </p:sp>
      <p:cxnSp>
        <p:nvCxnSpPr>
          <p:cNvPr id="19461" name="AutoShape 4"/>
          <p:cNvCxnSpPr>
            <a:cxnSpLocks noChangeShapeType="1"/>
            <a:stCxn id="19469" idx="0"/>
            <a:endCxn id="19467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AutoShape 5"/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6"/>
          <p:cNvCxnSpPr>
            <a:cxnSpLocks noChangeShapeType="1"/>
            <a:stCxn id="19473" idx="0"/>
            <a:endCxn id="19469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AutoShape 7"/>
          <p:cNvCxnSpPr>
            <a:cxnSpLocks noChangeShapeType="1"/>
            <a:endCxn id="19470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8"/>
          <p:cNvCxnSpPr>
            <a:cxnSpLocks noChangeShapeType="1"/>
            <a:stCxn id="19469" idx="2"/>
            <a:endCxn id="19474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9"/>
          <p:cNvCxnSpPr>
            <a:cxnSpLocks noChangeShapeType="1"/>
            <a:stCxn id="19470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947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947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947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7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7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947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947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947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9479" name="AutoShape 24"/>
          <p:cNvCxnSpPr>
            <a:cxnSpLocks noChangeShapeType="1"/>
            <a:stCxn id="19471" idx="0"/>
            <a:endCxn id="1946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5"/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6"/>
          <p:cNvCxnSpPr>
            <a:cxnSpLocks noChangeShapeType="1"/>
            <a:stCxn id="19475" idx="0"/>
            <a:endCxn id="1947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7"/>
          <p:cNvCxnSpPr>
            <a:cxnSpLocks noChangeShapeType="1"/>
            <a:stCxn id="19477" idx="0"/>
            <a:endCxn id="1947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8"/>
          <p:cNvCxnSpPr>
            <a:cxnSpLocks noChangeShapeType="1"/>
            <a:stCxn id="19471" idx="2"/>
            <a:endCxn id="1947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9"/>
          <p:cNvCxnSpPr>
            <a:cxnSpLocks noChangeShapeType="1"/>
            <a:stCxn id="19472" idx="2"/>
            <a:endCxn id="1947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9486" name="AutoShape 31"/>
          <p:cNvCxnSpPr>
            <a:cxnSpLocks noChangeShapeType="1"/>
            <a:stCxn id="19467" idx="0"/>
            <a:endCxn id="1948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AutoShape 32"/>
          <p:cNvCxnSpPr>
            <a:cxnSpLocks noChangeShapeType="1"/>
            <a:stCxn id="19468" idx="0"/>
            <a:endCxn id="1948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9491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C07F712-F2A3-484E-82B7-E1A6076570B0}" type="slidenum">
              <a:rPr lang="en-US" altLang="en-US" sz="1400"/>
              <a:pPr algn="r" eaLnBrk="1" hangingPunct="1"/>
              <a:t>16</a:t>
            </a:fld>
            <a:endParaRPr lang="en-US" altLang="en-US" sz="1400"/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20485" name="AutoShape 4"/>
          <p:cNvCxnSpPr>
            <a:cxnSpLocks noChangeShapeType="1"/>
            <a:stCxn id="20493" idx="0"/>
            <a:endCxn id="20491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AutoShape 5"/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7" idx="0"/>
            <a:endCxn id="2049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7"/>
          <p:cNvCxnSpPr>
            <a:cxnSpLocks noChangeShapeType="1"/>
            <a:stCxn id="20499" idx="0"/>
            <a:endCxn id="2049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8"/>
          <p:cNvCxnSpPr>
            <a:cxnSpLocks noChangeShapeType="1"/>
            <a:stCxn id="20493" idx="2"/>
            <a:endCxn id="2049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9"/>
          <p:cNvCxnSpPr>
            <a:cxnSpLocks noChangeShapeType="1"/>
            <a:stCxn id="20494" idx="2"/>
            <a:endCxn id="2050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0505" name="AutoShape 25"/>
          <p:cNvCxnSpPr>
            <a:cxnSpLocks noChangeShapeType="1"/>
            <a:stCxn id="20495" idx="0"/>
            <a:endCxn id="2049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6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7"/>
          <p:cNvCxnSpPr>
            <a:cxnSpLocks noChangeShapeType="1"/>
            <a:stCxn id="20501" idx="0"/>
            <a:endCxn id="2049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8"/>
          <p:cNvCxnSpPr>
            <a:cxnSpLocks noChangeShapeType="1"/>
            <a:stCxn id="20503" idx="0"/>
            <a:endCxn id="2049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9"/>
          <p:cNvCxnSpPr>
            <a:cxnSpLocks noChangeShapeType="1"/>
            <a:stCxn id="20495" idx="2"/>
            <a:endCxn id="2050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0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512" name="AutoShape 32"/>
          <p:cNvCxnSpPr>
            <a:cxnSpLocks noChangeShapeType="1"/>
            <a:stCxn id="20491" idx="0"/>
            <a:endCxn id="2051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3"/>
          <p:cNvCxnSpPr>
            <a:cxnSpLocks noChangeShapeType="1"/>
            <a:stCxn id="20492" idx="0"/>
            <a:endCxn id="2051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96CF415-4701-423B-BF83-0D3777141A3F}" type="slidenum">
              <a:rPr lang="en-US" altLang="en-US" sz="1400"/>
              <a:pPr algn="r" eaLnBrk="1" hangingPunct="1"/>
              <a:t>17</a:t>
            </a:fld>
            <a:endParaRPr lang="en-US" altLang="en-US" sz="1400"/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merge, merge</a:t>
            </a:r>
          </a:p>
        </p:txBody>
      </p:sp>
      <p:cxnSp>
        <p:nvCxnSpPr>
          <p:cNvPr id="21509" name="AutoShape 4"/>
          <p:cNvCxnSpPr>
            <a:cxnSpLocks noChangeShapeType="1"/>
            <a:stCxn id="21517" idx="0"/>
            <a:endCxn id="21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3" idx="0"/>
            <a:endCxn id="21518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17" idx="2"/>
            <a:endCxn id="21522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18" idx="2"/>
            <a:endCxn id="21524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151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1517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1518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1519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1521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1522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1523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1524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152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152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152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152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1529" name="AutoShape 24"/>
          <p:cNvCxnSpPr>
            <a:cxnSpLocks noChangeShapeType="1"/>
            <a:stCxn id="21519" idx="0"/>
            <a:endCxn id="21516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5"/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6"/>
          <p:cNvCxnSpPr>
            <a:cxnSpLocks noChangeShapeType="1"/>
            <a:stCxn id="21525" idx="0"/>
            <a:endCxn id="215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7"/>
          <p:cNvCxnSpPr>
            <a:cxnSpLocks noChangeShapeType="1"/>
            <a:stCxn id="21527" idx="0"/>
            <a:endCxn id="215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8"/>
          <p:cNvCxnSpPr>
            <a:cxnSpLocks noChangeShapeType="1"/>
            <a:stCxn id="21519" idx="2"/>
            <a:endCxn id="2152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ShapeType="1"/>
            <a:stCxn id="21520" idx="2"/>
            <a:endCxn id="2152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36" name="AutoShape 31"/>
          <p:cNvCxnSpPr>
            <a:cxnSpLocks noChangeShapeType="1"/>
            <a:stCxn id="21515" idx="0"/>
            <a:endCxn id="2153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2"/>
          <p:cNvCxnSpPr>
            <a:cxnSpLocks noChangeShapeType="1"/>
            <a:stCxn id="21516" idx="0"/>
            <a:endCxn id="21535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253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116DE2-BDC1-4DBD-A94A-C392FA311D83}" type="slidenum">
              <a:rPr lang="en-US" altLang="en-US" sz="1400"/>
              <a:pPr algn="r" eaLnBrk="1" hangingPunct="1"/>
              <a:t>18</a:t>
            </a:fld>
            <a:endParaRPr lang="en-US" altLang="en-US" sz="1400"/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22533" name="AutoShape 4"/>
          <p:cNvCxnSpPr>
            <a:cxnSpLocks noChangeShapeType="1"/>
            <a:stCxn id="22541" idx="0"/>
            <a:endCxn id="22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47" idx="0"/>
            <a:endCxn id="2254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41" idx="2"/>
            <a:endCxn id="2254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42" idx="2"/>
            <a:endCxn id="2254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254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2541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2542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254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254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254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54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2547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548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2549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2550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2551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2552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2553" name="AutoShape 24"/>
          <p:cNvCxnSpPr>
            <a:cxnSpLocks noChangeShapeType="1"/>
            <a:stCxn id="2254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5"/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6"/>
          <p:cNvCxnSpPr>
            <a:cxnSpLocks noChangeShapeType="1"/>
            <a:stCxn id="22549" idx="0"/>
            <a:endCxn id="2254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7"/>
          <p:cNvCxnSpPr>
            <a:cxnSpLocks noChangeShapeType="1"/>
            <a:stCxn id="22551" idx="0"/>
            <a:endCxn id="2254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8"/>
          <p:cNvCxnSpPr>
            <a:cxnSpLocks noChangeShapeType="1"/>
            <a:stCxn id="22543" idx="2"/>
            <a:endCxn id="2255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9"/>
          <p:cNvCxnSpPr>
            <a:cxnSpLocks noChangeShapeType="1"/>
            <a:stCxn id="22544" idx="2"/>
            <a:endCxn id="2255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9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22560" name="AutoShape 31"/>
          <p:cNvCxnSpPr>
            <a:cxnSpLocks noChangeShapeType="1"/>
            <a:stCxn id="22539" idx="0"/>
            <a:endCxn id="22559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2"/>
          <p:cNvCxnSpPr>
            <a:cxnSpLocks noChangeShapeType="1"/>
            <a:stCxn id="22540" idx="0"/>
            <a:endCxn id="22559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84213" y="1196975"/>
            <a:ext cx="748823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The recurrence for the worst-case running time T(n) is 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T(n) =   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(1)                       if n = 1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2T(n/2) + (n)       if n &gt; 1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b="1">
                <a:latin typeface="Times New Roman" panose="02020603050405020304" pitchFamily="18" charset="0"/>
              </a:rPr>
              <a:t>equivalently</a:t>
            </a:r>
          </a:p>
          <a:p>
            <a:pPr algn="l" eaLnBrk="1" hangingPunct="1"/>
            <a:endParaRPr lang="en-US" altLang="en-US" b="1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T(n) =   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b                            if n = 1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2T(n/2) + bn          if n &gt; 1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Solve this recurrence by 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(1) iteratively expansion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(2) using the recursion tree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Merge Sort: Running Time</a:t>
            </a:r>
          </a:p>
        </p:txBody>
      </p:sp>
      <p:sp>
        <p:nvSpPr>
          <p:cNvPr id="23556" name="AutoShape 9"/>
          <p:cNvSpPr>
            <a:spLocks/>
          </p:cNvSpPr>
          <p:nvPr/>
        </p:nvSpPr>
        <p:spPr bwMode="auto">
          <a:xfrm>
            <a:off x="1763713" y="2047875"/>
            <a:ext cx="76200" cy="6604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AutoShape 10"/>
          <p:cNvSpPr>
            <a:spLocks/>
          </p:cNvSpPr>
          <p:nvPr/>
        </p:nvSpPr>
        <p:spPr bwMode="auto">
          <a:xfrm>
            <a:off x="1763713" y="3860800"/>
            <a:ext cx="76200" cy="6604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171575"/>
            <a:ext cx="5113338" cy="49530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Divide-and-Conquer</a:t>
            </a:r>
            <a:r>
              <a:rPr lang="en-US" altLang="en-US" sz="220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Divide</a:t>
            </a:r>
            <a:r>
              <a:rPr lang="en-US" altLang="en-US" sz="2200"/>
              <a:t> the problem into a number of subproblems that are smaller instances of the same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Conquer</a:t>
            </a:r>
            <a:r>
              <a:rPr lang="en-US" altLang="en-US" sz="2200"/>
              <a:t> the subproblems by solving them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Combine</a:t>
            </a:r>
            <a:r>
              <a:rPr lang="en-US" altLang="en-US" sz="2200"/>
              <a:t> the solutions to the subproblems into the solution for the original problem</a:t>
            </a:r>
            <a:endParaRPr lang="en-US" altLang="en-US" sz="2200" b="1" i="1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base case for the recursion are subproblems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Analysis can be done using </a:t>
            </a:r>
            <a:r>
              <a:rPr lang="en-US" altLang="en-US" sz="2200" b="1">
                <a:solidFill>
                  <a:schemeClr val="tx2"/>
                </a:solidFill>
              </a:rPr>
              <a:t>recurrence equations</a:t>
            </a:r>
          </a:p>
        </p:txBody>
      </p:sp>
      <p:grpSp>
        <p:nvGrpSpPr>
          <p:cNvPr id="8196" name="Group 54"/>
          <p:cNvGrpSpPr>
            <a:grpSpLocks/>
          </p:cNvGrpSpPr>
          <p:nvPr/>
        </p:nvGrpSpPr>
        <p:grpSpPr bwMode="auto">
          <a:xfrm>
            <a:off x="5535613" y="2286000"/>
            <a:ext cx="3429000" cy="1676400"/>
            <a:chOff x="3342" y="1584"/>
            <a:chExt cx="1698" cy="816"/>
          </a:xfrm>
        </p:grpSpPr>
        <p:sp>
          <p:nvSpPr>
            <p:cNvPr id="8197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8198" name="AutoShape 16"/>
            <p:cNvCxnSpPr>
              <a:cxnSpLocks noChangeShapeType="1"/>
              <a:stCxn id="8202" idx="7"/>
              <a:endCxn id="8197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AutoShape 17"/>
            <p:cNvCxnSpPr>
              <a:cxnSpLocks noChangeShapeType="1"/>
              <a:stCxn id="8209" idx="0"/>
              <a:endCxn id="8197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" name="AutoShape 18"/>
            <p:cNvCxnSpPr>
              <a:cxnSpLocks noChangeShapeType="1"/>
              <a:stCxn id="8203" idx="0"/>
              <a:endCxn id="8202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AutoShape 19"/>
            <p:cNvCxnSpPr>
              <a:cxnSpLocks noChangeShapeType="1"/>
              <a:stCxn id="8204" idx="0"/>
              <a:endCxn id="8202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03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5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06" name="AutoShape 38"/>
            <p:cNvCxnSpPr>
              <a:cxnSpLocks noChangeShapeType="1"/>
              <a:stCxn id="8205" idx="0"/>
              <a:endCxn id="8202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7" name="AutoShape 39"/>
            <p:cNvCxnSpPr>
              <a:cxnSpLocks noChangeShapeType="1"/>
              <a:stCxn id="8210" idx="0"/>
              <a:endCxn id="8209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40"/>
            <p:cNvCxnSpPr>
              <a:cxnSpLocks noChangeShapeType="1"/>
              <a:stCxn id="8211" idx="0"/>
              <a:endCxn id="8209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0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13" name="AutoShape 45"/>
            <p:cNvCxnSpPr>
              <a:cxnSpLocks noChangeShapeType="1"/>
              <a:stCxn id="8212" idx="0"/>
              <a:endCxn id="8209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46"/>
            <p:cNvCxnSpPr>
              <a:cxnSpLocks noChangeShapeType="1"/>
              <a:stCxn id="8217" idx="0"/>
              <a:endCxn id="8216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47"/>
            <p:cNvCxnSpPr>
              <a:cxnSpLocks noChangeShapeType="1"/>
              <a:stCxn id="8218" idx="0"/>
              <a:endCxn id="8216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7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8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9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20" name="AutoShape 52"/>
            <p:cNvCxnSpPr>
              <a:cxnSpLocks noChangeShapeType="1"/>
              <a:stCxn id="8219" idx="0"/>
              <a:endCxn id="8216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AutoShape 53"/>
            <p:cNvCxnSpPr>
              <a:cxnSpLocks noChangeShapeType="1"/>
              <a:stCxn id="8197" idx="5"/>
              <a:endCxn id="8216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Merge Sort: Running Time (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Iterative Expansion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84300" y="1079500"/>
          <a:ext cx="390842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120" imgH="1663560" progId="Equation.3">
                  <p:embed/>
                </p:oleObj>
              </mc:Choice>
              <mc:Fallback>
                <p:oleObj name="Equation" r:id="rId3" imgW="2184120" imgH="1663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079500"/>
                        <a:ext cx="390842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827088" y="4357688"/>
            <a:ext cx="6697662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Note that base,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=b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, case occurs when 2</a:t>
            </a:r>
            <a:r>
              <a:rPr lang="en-US" altLang="en-US" i="1" baseline="30000">
                <a:solidFill>
                  <a:srgbClr val="40458C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		That is,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 = log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So,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endParaRPr lang="en-US" altLang="en-US">
              <a:solidFill>
                <a:srgbClr val="40458C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Thus,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 is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 log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89125" y="5180013"/>
          <a:ext cx="26114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203040" progId="Equation.3">
                  <p:embed/>
                </p:oleObj>
              </mc:Choice>
              <mc:Fallback>
                <p:oleObj name="Equation" r:id="rId6" imgW="12571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80013"/>
                        <a:ext cx="26114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196975"/>
            <a:ext cx="7924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000">
                <a:cs typeface="Tahoma" panose="020B0604030504040204" pitchFamily="34" charset="0"/>
              </a:rPr>
              <a:t>Draw the recursion tree for the recurrence relation and look for a pattern: </a:t>
            </a:r>
          </a:p>
        </p:txBody>
      </p:sp>
      <p:grpSp>
        <p:nvGrpSpPr>
          <p:cNvPr id="2052" name="Group 36"/>
          <p:cNvGrpSpPr>
            <a:grpSpLocks/>
          </p:cNvGrpSpPr>
          <p:nvPr/>
        </p:nvGrpSpPr>
        <p:grpSpPr bwMode="auto">
          <a:xfrm>
            <a:off x="3124200" y="3225800"/>
            <a:ext cx="4191000" cy="1785938"/>
            <a:chOff x="384" y="1632"/>
            <a:chExt cx="5184" cy="2208"/>
          </a:xfrm>
        </p:grpSpPr>
        <p:cxnSp>
          <p:nvCxnSpPr>
            <p:cNvPr id="2078" name="AutoShape 4"/>
            <p:cNvCxnSpPr>
              <a:cxnSpLocks noChangeShapeType="1"/>
              <a:stCxn id="2105" idx="0"/>
              <a:endCxn id="2084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9" name="AutoShape 5"/>
            <p:cNvCxnSpPr>
              <a:cxnSpLocks noChangeShapeType="1"/>
              <a:stCxn id="2106" idx="0"/>
              <a:endCxn id="2084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0" name="AutoShape 6"/>
            <p:cNvCxnSpPr>
              <a:cxnSpLocks noChangeShapeType="1"/>
              <a:stCxn id="2097" idx="0"/>
              <a:endCxn id="21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1" name="AutoShape 7"/>
            <p:cNvCxnSpPr>
              <a:cxnSpLocks noChangeShapeType="1"/>
              <a:stCxn id="2099" idx="0"/>
              <a:endCxn id="21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2" name="AutoShape 8"/>
            <p:cNvCxnSpPr>
              <a:cxnSpLocks noChangeShapeType="1"/>
              <a:stCxn id="2105" idx="2"/>
              <a:endCxn id="2098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3" name="AutoShape 9"/>
            <p:cNvCxnSpPr>
              <a:cxnSpLocks noChangeShapeType="1"/>
              <a:stCxn id="2106" idx="2"/>
              <a:endCxn id="2100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4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5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2086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1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87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097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098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099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0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1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2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3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4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2088" name="AutoShape 26"/>
            <p:cNvCxnSpPr>
              <a:cxnSpLocks noChangeShapeType="1"/>
              <a:stCxn id="2107" idx="0"/>
              <a:endCxn id="2085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9" name="AutoShape 27"/>
            <p:cNvCxnSpPr>
              <a:cxnSpLocks noChangeShapeType="1"/>
              <a:stCxn id="2108" idx="0"/>
              <a:endCxn id="2085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0" name="AutoShape 28"/>
            <p:cNvCxnSpPr>
              <a:cxnSpLocks noChangeShapeType="1"/>
              <a:stCxn id="2101" idx="0"/>
              <a:endCxn id="21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1" name="AutoShape 29"/>
            <p:cNvCxnSpPr>
              <a:cxnSpLocks noChangeShapeType="1"/>
              <a:stCxn id="2103" idx="0"/>
              <a:endCxn id="21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2" name="AutoShape 30"/>
            <p:cNvCxnSpPr>
              <a:cxnSpLocks noChangeShapeType="1"/>
              <a:stCxn id="2107" idx="2"/>
              <a:endCxn id="2102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3" name="AutoShape 31"/>
            <p:cNvCxnSpPr>
              <a:cxnSpLocks noChangeShapeType="1"/>
              <a:stCxn id="2108" idx="2"/>
              <a:endCxn id="2104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2095" name="AutoShape 33"/>
            <p:cNvCxnSpPr>
              <a:cxnSpLocks noChangeShapeType="1"/>
              <a:stCxn id="2084" idx="0"/>
              <a:endCxn id="209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6" name="AutoShape 34"/>
            <p:cNvCxnSpPr>
              <a:cxnSpLocks noChangeShapeType="1"/>
              <a:stCxn id="2085" idx="0"/>
              <a:endCxn id="209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914400" y="2778125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T’s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50" name="Object 167"/>
          <p:cNvGraphicFramePr>
            <a:graphicFrameLocks noChangeAspect="1"/>
          </p:cNvGraphicFramePr>
          <p:nvPr/>
        </p:nvGraphicFramePr>
        <p:xfrm>
          <a:off x="2925763" y="1806575"/>
          <a:ext cx="3140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57200" progId="Equation.3">
                  <p:embed/>
                </p:oleObj>
              </mc:Choice>
              <mc:Fallback>
                <p:oleObj name="Equation" r:id="rId2" imgW="1993680" imgH="457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806575"/>
                        <a:ext cx="3140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7772400" y="2644775"/>
          <a:ext cx="685800" cy="24384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5" name="Text Box 202"/>
          <p:cNvSpPr txBox="1">
            <a:spLocks noChangeArrowheads="1"/>
          </p:cNvSpPr>
          <p:nvPr/>
        </p:nvSpPr>
        <p:spPr bwMode="auto">
          <a:xfrm>
            <a:off x="5181600" y="5226050"/>
            <a:ext cx="363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Total time = </a:t>
            </a:r>
            <a:r>
              <a:rPr lang="en-US" altLang="en-US" b="1" i="1">
                <a:latin typeface="Times New Roman" panose="02020603050405020304" pitchFamily="18" charset="0"/>
              </a:rPr>
              <a:t>bn</a:t>
            </a:r>
            <a:r>
              <a:rPr lang="en-US" altLang="en-US">
                <a:latin typeface="Times New Roman" panose="02020603050405020304" pitchFamily="18" charset="0"/>
              </a:rPr>
              <a:t> + </a:t>
            </a:r>
            <a:r>
              <a:rPr lang="en-US" altLang="en-US" b="1" i="1">
                <a:latin typeface="Times New Roman" panose="02020603050405020304" pitchFamily="18" charset="0"/>
              </a:rPr>
              <a:t>bn</a:t>
            </a:r>
            <a:r>
              <a:rPr lang="en-US" altLang="en-US">
                <a:latin typeface="Times New Roman" panose="02020603050405020304" pitchFamily="18" charset="0"/>
              </a:rPr>
              <a:t> log </a:t>
            </a:r>
            <a:r>
              <a:rPr lang="en-US" altLang="en-US" b="1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76" name="Text Box 203"/>
          <p:cNvSpPr txBox="1">
            <a:spLocks noChangeArrowheads="1"/>
          </p:cNvSpPr>
          <p:nvPr/>
        </p:nvSpPr>
        <p:spPr bwMode="auto">
          <a:xfrm>
            <a:off x="5257800" y="5683250"/>
            <a:ext cx="357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(last level plus all previous levels)</a:t>
            </a:r>
          </a:p>
        </p:txBody>
      </p:sp>
      <p:sp>
        <p:nvSpPr>
          <p:cNvPr id="2077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Merge Sort: Running Time (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Recursion Tree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3960">
              <a:lnSpc>
                <a:spcPct val="100000"/>
              </a:lnSpc>
              <a:spcBef>
                <a:spcPts val="100"/>
              </a:spcBef>
            </a:pPr>
            <a:r>
              <a:rPr lang="en-GB" spc="-10" dirty="0"/>
              <a:t>D</a:t>
            </a:r>
            <a:r>
              <a:rPr spc="-10" dirty="0" err="1"/>
              <a:t>ivide</a:t>
            </a:r>
            <a:r>
              <a:rPr spc="-10" dirty="0"/>
              <a:t>-and-Conquer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556250" y="2355850"/>
            <a:ext cx="2298700" cy="850900"/>
            <a:chOff x="5556250" y="2355850"/>
            <a:chExt cx="2298700" cy="850900"/>
          </a:xfrm>
        </p:grpSpPr>
        <p:sp>
          <p:nvSpPr>
            <p:cNvPr id="10" name="object 10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3830" y="2479675"/>
            <a:ext cx="133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7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2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2850" y="2355850"/>
            <a:ext cx="2298700" cy="850900"/>
            <a:chOff x="1212850" y="2355850"/>
            <a:chExt cx="2298700" cy="850900"/>
          </a:xfrm>
        </p:grpSpPr>
        <p:sp>
          <p:nvSpPr>
            <p:cNvPr id="14" name="object 14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69542" y="2479675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1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070" marR="551815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9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22650" y="5403850"/>
            <a:ext cx="2527300" cy="698500"/>
            <a:chOff x="3422650" y="5403850"/>
            <a:chExt cx="2527300" cy="698500"/>
          </a:xfrm>
        </p:grpSpPr>
        <p:sp>
          <p:nvSpPr>
            <p:cNvPr id="19" name="object 19"/>
            <p:cNvSpPr/>
            <p:nvPr/>
          </p:nvSpPr>
          <p:spPr>
            <a:xfrm>
              <a:off x="3429000" y="54102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514600" y="685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9000" y="54102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0" y="685800"/>
                  </a:moveTo>
                  <a:lnTo>
                    <a:pt x="2514600" y="6858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705" marR="548640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67000" y="1289050"/>
            <a:ext cx="3810000" cy="1110615"/>
            <a:chOff x="2667000" y="1289050"/>
            <a:chExt cx="3810000" cy="1110615"/>
          </a:xfrm>
        </p:grpSpPr>
        <p:sp>
          <p:nvSpPr>
            <p:cNvPr id="23" name="object 23"/>
            <p:cNvSpPr/>
            <p:nvPr/>
          </p:nvSpPr>
          <p:spPr>
            <a:xfrm>
              <a:off x="2667000" y="2044953"/>
              <a:ext cx="3810000" cy="354965"/>
            </a:xfrm>
            <a:custGeom>
              <a:avLst/>
              <a:gdLst/>
              <a:ahLst/>
              <a:cxnLst/>
              <a:rect l="l" t="t" r="r" b="b"/>
              <a:pathLst>
                <a:path w="3810000" h="354964">
                  <a:moveTo>
                    <a:pt x="1450467" y="24892"/>
                  </a:moveTo>
                  <a:lnTo>
                    <a:pt x="1445133" y="0"/>
                  </a:lnTo>
                  <a:lnTo>
                    <a:pt x="81826" y="287121"/>
                  </a:lnTo>
                  <a:lnTo>
                    <a:pt x="111252" y="228981"/>
                  </a:lnTo>
                  <a:lnTo>
                    <a:pt x="0" y="317246"/>
                  </a:lnTo>
                  <a:lnTo>
                    <a:pt x="137414" y="353187"/>
                  </a:lnTo>
                  <a:lnTo>
                    <a:pt x="89674" y="313944"/>
                  </a:lnTo>
                  <a:lnTo>
                    <a:pt x="87134" y="311861"/>
                  </a:lnTo>
                  <a:lnTo>
                    <a:pt x="1450467" y="24892"/>
                  </a:lnTo>
                  <a:close/>
                </a:path>
                <a:path w="3810000" h="354964">
                  <a:moveTo>
                    <a:pt x="3810000" y="317246"/>
                  </a:moveTo>
                  <a:lnTo>
                    <a:pt x="3806723" y="314706"/>
                  </a:lnTo>
                  <a:lnTo>
                    <a:pt x="3735273" y="259194"/>
                  </a:lnTo>
                  <a:lnTo>
                    <a:pt x="3735273" y="302196"/>
                  </a:lnTo>
                  <a:lnTo>
                    <a:pt x="3735235" y="302336"/>
                  </a:lnTo>
                  <a:lnTo>
                    <a:pt x="3729240" y="290576"/>
                  </a:lnTo>
                  <a:lnTo>
                    <a:pt x="3735273" y="302196"/>
                  </a:lnTo>
                  <a:lnTo>
                    <a:pt x="3735273" y="259194"/>
                  </a:lnTo>
                  <a:lnTo>
                    <a:pt x="3697859" y="230124"/>
                  </a:lnTo>
                  <a:lnTo>
                    <a:pt x="3727831" y="287845"/>
                  </a:lnTo>
                  <a:lnTo>
                    <a:pt x="2288540" y="0"/>
                  </a:lnTo>
                  <a:lnTo>
                    <a:pt x="2283460" y="24892"/>
                  </a:lnTo>
                  <a:lnTo>
                    <a:pt x="3722852" y="312724"/>
                  </a:lnTo>
                  <a:lnTo>
                    <a:pt x="3672967" y="354584"/>
                  </a:lnTo>
                  <a:lnTo>
                    <a:pt x="3810000" y="3172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64711" y="1549349"/>
            <a:ext cx="18186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r>
              <a:rPr sz="18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50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2500" y="3200399"/>
            <a:ext cx="4546600" cy="457200"/>
          </a:xfrm>
          <a:custGeom>
            <a:avLst/>
            <a:gdLst/>
            <a:ahLst/>
            <a:cxnLst/>
            <a:rect l="l" t="t" r="r" b="b"/>
            <a:pathLst>
              <a:path w="4546600" h="457200">
                <a:moveTo>
                  <a:pt x="127000" y="330200"/>
                </a:moveTo>
                <a:lnTo>
                  <a:pt x="76200" y="370840"/>
                </a:lnTo>
                <a:lnTo>
                  <a:pt x="76200" y="0"/>
                </a:lnTo>
                <a:lnTo>
                  <a:pt x="50800" y="0"/>
                </a:lnTo>
                <a:lnTo>
                  <a:pt x="50800" y="370840"/>
                </a:lnTo>
                <a:lnTo>
                  <a:pt x="0" y="330200"/>
                </a:lnTo>
                <a:lnTo>
                  <a:pt x="63500" y="457200"/>
                </a:lnTo>
                <a:lnTo>
                  <a:pt x="101600" y="381000"/>
                </a:lnTo>
                <a:lnTo>
                  <a:pt x="127000" y="330200"/>
                </a:lnTo>
                <a:close/>
              </a:path>
              <a:path w="4546600" h="457200">
                <a:moveTo>
                  <a:pt x="4546600" y="330200"/>
                </a:moveTo>
                <a:lnTo>
                  <a:pt x="4495800" y="370840"/>
                </a:lnTo>
                <a:lnTo>
                  <a:pt x="4495800" y="0"/>
                </a:lnTo>
                <a:lnTo>
                  <a:pt x="4470400" y="0"/>
                </a:lnTo>
                <a:lnTo>
                  <a:pt x="4470400" y="370840"/>
                </a:lnTo>
                <a:lnTo>
                  <a:pt x="4419600" y="330200"/>
                </a:lnTo>
                <a:lnTo>
                  <a:pt x="4483100" y="457200"/>
                </a:lnTo>
                <a:lnTo>
                  <a:pt x="4521200" y="381000"/>
                </a:lnTo>
                <a:lnTo>
                  <a:pt x="4546600" y="330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222500" y="4343400"/>
            <a:ext cx="4546600" cy="1066800"/>
            <a:chOff x="2222500" y="4343400"/>
            <a:chExt cx="4546600" cy="1066800"/>
          </a:xfrm>
        </p:grpSpPr>
        <p:sp>
          <p:nvSpPr>
            <p:cNvPr id="29" name="object 29"/>
            <p:cNvSpPr/>
            <p:nvPr/>
          </p:nvSpPr>
          <p:spPr>
            <a:xfrm>
              <a:off x="2222500" y="4343399"/>
              <a:ext cx="4546600" cy="533400"/>
            </a:xfrm>
            <a:custGeom>
              <a:avLst/>
              <a:gdLst/>
              <a:ahLst/>
              <a:cxnLst/>
              <a:rect l="l" t="t" r="r" b="b"/>
              <a:pathLst>
                <a:path w="45466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447040"/>
                  </a:lnTo>
                  <a:lnTo>
                    <a:pt x="0" y="406400"/>
                  </a:lnTo>
                  <a:lnTo>
                    <a:pt x="63500" y="5334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  <a:path w="4546600" h="533400">
                  <a:moveTo>
                    <a:pt x="4546600" y="406400"/>
                  </a:moveTo>
                  <a:lnTo>
                    <a:pt x="4495800" y="4470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447040"/>
                  </a:lnTo>
                  <a:lnTo>
                    <a:pt x="4419600" y="406400"/>
                  </a:lnTo>
                  <a:lnTo>
                    <a:pt x="4483100" y="533400"/>
                  </a:lnTo>
                  <a:lnTo>
                    <a:pt x="4521200" y="457200"/>
                  </a:lnTo>
                  <a:lnTo>
                    <a:pt x="45466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86000" y="4876800"/>
              <a:ext cx="4419600" cy="0"/>
            </a:xfrm>
            <a:custGeom>
              <a:avLst/>
              <a:gdLst/>
              <a:ahLst/>
              <a:cxnLst/>
              <a:rect l="l" t="t" r="r" b="b"/>
              <a:pathLst>
                <a:path w="4419600">
                  <a:moveTo>
                    <a:pt x="0" y="0"/>
                  </a:moveTo>
                  <a:lnTo>
                    <a:pt x="44196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8500" y="4876800"/>
              <a:ext cx="127000" cy="533400"/>
            </a:xfrm>
            <a:custGeom>
              <a:avLst/>
              <a:gdLst/>
              <a:ahLst/>
              <a:cxnLst/>
              <a:rect l="l" t="t" r="r" b="b"/>
              <a:pathLst>
                <a:path w="127000" h="533400">
                  <a:moveTo>
                    <a:pt x="0" y="406400"/>
                  </a:moveTo>
                  <a:lnTo>
                    <a:pt x="63500" y="533400"/>
                  </a:lnTo>
                  <a:lnTo>
                    <a:pt x="101600" y="457200"/>
                  </a:lnTo>
                  <a:lnTo>
                    <a:pt x="50800" y="457200"/>
                  </a:lnTo>
                  <a:lnTo>
                    <a:pt x="50800" y="447040"/>
                  </a:lnTo>
                  <a:lnTo>
                    <a:pt x="0" y="406400"/>
                  </a:lnTo>
                  <a:close/>
                </a:path>
                <a:path w="127000" h="533400">
                  <a:moveTo>
                    <a:pt x="50800" y="447040"/>
                  </a:moveTo>
                  <a:lnTo>
                    <a:pt x="50800" y="457200"/>
                  </a:lnTo>
                  <a:lnTo>
                    <a:pt x="63500" y="457200"/>
                  </a:lnTo>
                  <a:lnTo>
                    <a:pt x="50800" y="447040"/>
                  </a:lnTo>
                  <a:close/>
                </a:path>
                <a:path w="127000" h="533400">
                  <a:moveTo>
                    <a:pt x="76200" y="0"/>
                  </a:moveTo>
                  <a:lnTo>
                    <a:pt x="50800" y="0"/>
                  </a:lnTo>
                  <a:lnTo>
                    <a:pt x="50800" y="447040"/>
                  </a:lnTo>
                  <a:lnTo>
                    <a:pt x="63500" y="457200"/>
                  </a:lnTo>
                  <a:lnTo>
                    <a:pt x="76200" y="447040"/>
                  </a:lnTo>
                  <a:lnTo>
                    <a:pt x="76200" y="0"/>
                  </a:lnTo>
                  <a:close/>
                </a:path>
                <a:path w="127000" h="533400">
                  <a:moveTo>
                    <a:pt x="76200" y="447040"/>
                  </a:moveTo>
                  <a:lnTo>
                    <a:pt x="63500" y="457200"/>
                  </a:lnTo>
                  <a:lnTo>
                    <a:pt x="76200" y="457200"/>
                  </a:lnTo>
                  <a:lnTo>
                    <a:pt x="76200" y="447040"/>
                  </a:lnTo>
                  <a:close/>
                </a:path>
                <a:path w="1270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4572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812285" y="5536260"/>
            <a:ext cx="174942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the</a:t>
            </a:r>
            <a:r>
              <a:rPr sz="1600" b="1" spc="-3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original</a:t>
            </a:r>
            <a:r>
              <a:rPr sz="16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0CD896C6-EA28-7084-E197-A8CE77B60FE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39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Divide-and-Conquer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556250" y="2355850"/>
            <a:ext cx="2298700" cy="850900"/>
            <a:chOff x="5556250" y="2355850"/>
            <a:chExt cx="2298700" cy="850900"/>
          </a:xfrm>
        </p:grpSpPr>
        <p:sp>
          <p:nvSpPr>
            <p:cNvPr id="10" name="object 10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3830" y="2479675"/>
            <a:ext cx="133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7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2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2850" y="2355850"/>
            <a:ext cx="2298700" cy="850900"/>
            <a:chOff x="1212850" y="2355850"/>
            <a:chExt cx="2298700" cy="850900"/>
          </a:xfrm>
        </p:grpSpPr>
        <p:sp>
          <p:nvSpPr>
            <p:cNvPr id="14" name="object 14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69542" y="2479675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1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070" marR="551815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9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22650" y="5403850"/>
            <a:ext cx="2527300" cy="698500"/>
            <a:chOff x="3422650" y="5403850"/>
            <a:chExt cx="2527300" cy="698500"/>
          </a:xfrm>
        </p:grpSpPr>
        <p:sp>
          <p:nvSpPr>
            <p:cNvPr id="19" name="object 19"/>
            <p:cNvSpPr/>
            <p:nvPr/>
          </p:nvSpPr>
          <p:spPr>
            <a:xfrm>
              <a:off x="3429000" y="54102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514600" y="685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9000" y="5410200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0" y="685800"/>
                  </a:moveTo>
                  <a:lnTo>
                    <a:pt x="2514600" y="685800"/>
                  </a:lnTo>
                  <a:lnTo>
                    <a:pt x="2514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705" marR="548640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67000" y="1289050"/>
            <a:ext cx="3810000" cy="1110615"/>
            <a:chOff x="2667000" y="1289050"/>
            <a:chExt cx="3810000" cy="1110615"/>
          </a:xfrm>
        </p:grpSpPr>
        <p:sp>
          <p:nvSpPr>
            <p:cNvPr id="23" name="object 23"/>
            <p:cNvSpPr/>
            <p:nvPr/>
          </p:nvSpPr>
          <p:spPr>
            <a:xfrm>
              <a:off x="2667000" y="2044953"/>
              <a:ext cx="3810000" cy="354965"/>
            </a:xfrm>
            <a:custGeom>
              <a:avLst/>
              <a:gdLst/>
              <a:ahLst/>
              <a:cxnLst/>
              <a:rect l="l" t="t" r="r" b="b"/>
              <a:pathLst>
                <a:path w="3810000" h="354964">
                  <a:moveTo>
                    <a:pt x="1450467" y="24892"/>
                  </a:moveTo>
                  <a:lnTo>
                    <a:pt x="1445133" y="0"/>
                  </a:lnTo>
                  <a:lnTo>
                    <a:pt x="81826" y="287121"/>
                  </a:lnTo>
                  <a:lnTo>
                    <a:pt x="111252" y="228981"/>
                  </a:lnTo>
                  <a:lnTo>
                    <a:pt x="0" y="317246"/>
                  </a:lnTo>
                  <a:lnTo>
                    <a:pt x="137414" y="353187"/>
                  </a:lnTo>
                  <a:lnTo>
                    <a:pt x="89674" y="313944"/>
                  </a:lnTo>
                  <a:lnTo>
                    <a:pt x="87134" y="311861"/>
                  </a:lnTo>
                  <a:lnTo>
                    <a:pt x="1450467" y="24892"/>
                  </a:lnTo>
                  <a:close/>
                </a:path>
                <a:path w="3810000" h="354964">
                  <a:moveTo>
                    <a:pt x="3810000" y="317246"/>
                  </a:moveTo>
                  <a:lnTo>
                    <a:pt x="3806723" y="314706"/>
                  </a:lnTo>
                  <a:lnTo>
                    <a:pt x="3735273" y="259194"/>
                  </a:lnTo>
                  <a:lnTo>
                    <a:pt x="3735273" y="302196"/>
                  </a:lnTo>
                  <a:lnTo>
                    <a:pt x="3735235" y="302336"/>
                  </a:lnTo>
                  <a:lnTo>
                    <a:pt x="3729240" y="290576"/>
                  </a:lnTo>
                  <a:lnTo>
                    <a:pt x="3735273" y="302196"/>
                  </a:lnTo>
                  <a:lnTo>
                    <a:pt x="3735273" y="259194"/>
                  </a:lnTo>
                  <a:lnTo>
                    <a:pt x="3697859" y="230124"/>
                  </a:lnTo>
                  <a:lnTo>
                    <a:pt x="3727831" y="287845"/>
                  </a:lnTo>
                  <a:lnTo>
                    <a:pt x="2288540" y="0"/>
                  </a:lnTo>
                  <a:lnTo>
                    <a:pt x="2283460" y="24892"/>
                  </a:lnTo>
                  <a:lnTo>
                    <a:pt x="3722852" y="312724"/>
                  </a:lnTo>
                  <a:lnTo>
                    <a:pt x="3672967" y="354584"/>
                  </a:lnTo>
                  <a:lnTo>
                    <a:pt x="3810000" y="3172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64711" y="1549349"/>
            <a:ext cx="18186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r>
              <a:rPr sz="18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50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22500" y="4343400"/>
            <a:ext cx="4546600" cy="1066800"/>
            <a:chOff x="2222500" y="4343400"/>
            <a:chExt cx="4546600" cy="1066800"/>
          </a:xfrm>
        </p:grpSpPr>
        <p:sp>
          <p:nvSpPr>
            <p:cNvPr id="28" name="object 28"/>
            <p:cNvSpPr/>
            <p:nvPr/>
          </p:nvSpPr>
          <p:spPr>
            <a:xfrm>
              <a:off x="2222500" y="4343399"/>
              <a:ext cx="4546600" cy="533400"/>
            </a:xfrm>
            <a:custGeom>
              <a:avLst/>
              <a:gdLst/>
              <a:ahLst/>
              <a:cxnLst/>
              <a:rect l="l" t="t" r="r" b="b"/>
              <a:pathLst>
                <a:path w="45466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447040"/>
                  </a:lnTo>
                  <a:lnTo>
                    <a:pt x="0" y="406400"/>
                  </a:lnTo>
                  <a:lnTo>
                    <a:pt x="63500" y="5334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  <a:path w="4546600" h="533400">
                  <a:moveTo>
                    <a:pt x="4546600" y="406400"/>
                  </a:moveTo>
                  <a:lnTo>
                    <a:pt x="4495800" y="4470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447040"/>
                  </a:lnTo>
                  <a:lnTo>
                    <a:pt x="4419600" y="406400"/>
                  </a:lnTo>
                  <a:lnTo>
                    <a:pt x="4483100" y="533400"/>
                  </a:lnTo>
                  <a:lnTo>
                    <a:pt x="4521200" y="457200"/>
                  </a:lnTo>
                  <a:lnTo>
                    <a:pt x="45466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6000" y="4876800"/>
              <a:ext cx="4419600" cy="0"/>
            </a:xfrm>
            <a:custGeom>
              <a:avLst/>
              <a:gdLst/>
              <a:ahLst/>
              <a:cxnLst/>
              <a:rect l="l" t="t" r="r" b="b"/>
              <a:pathLst>
                <a:path w="4419600">
                  <a:moveTo>
                    <a:pt x="0" y="0"/>
                  </a:moveTo>
                  <a:lnTo>
                    <a:pt x="44196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08500" y="4876800"/>
              <a:ext cx="127000" cy="533400"/>
            </a:xfrm>
            <a:custGeom>
              <a:avLst/>
              <a:gdLst/>
              <a:ahLst/>
              <a:cxnLst/>
              <a:rect l="l" t="t" r="r" b="b"/>
              <a:pathLst>
                <a:path w="127000" h="533400">
                  <a:moveTo>
                    <a:pt x="0" y="406400"/>
                  </a:moveTo>
                  <a:lnTo>
                    <a:pt x="63500" y="533400"/>
                  </a:lnTo>
                  <a:lnTo>
                    <a:pt x="101600" y="457200"/>
                  </a:lnTo>
                  <a:lnTo>
                    <a:pt x="50800" y="457200"/>
                  </a:lnTo>
                  <a:lnTo>
                    <a:pt x="50800" y="447040"/>
                  </a:lnTo>
                  <a:lnTo>
                    <a:pt x="0" y="406400"/>
                  </a:lnTo>
                  <a:close/>
                </a:path>
                <a:path w="127000" h="533400">
                  <a:moveTo>
                    <a:pt x="50800" y="447040"/>
                  </a:moveTo>
                  <a:lnTo>
                    <a:pt x="50800" y="457200"/>
                  </a:lnTo>
                  <a:lnTo>
                    <a:pt x="63500" y="457200"/>
                  </a:lnTo>
                  <a:lnTo>
                    <a:pt x="50800" y="447040"/>
                  </a:lnTo>
                  <a:close/>
                </a:path>
                <a:path w="127000" h="533400">
                  <a:moveTo>
                    <a:pt x="76200" y="0"/>
                  </a:moveTo>
                  <a:lnTo>
                    <a:pt x="50800" y="0"/>
                  </a:lnTo>
                  <a:lnTo>
                    <a:pt x="50800" y="447040"/>
                  </a:lnTo>
                  <a:lnTo>
                    <a:pt x="63500" y="457200"/>
                  </a:lnTo>
                  <a:lnTo>
                    <a:pt x="76200" y="447040"/>
                  </a:lnTo>
                  <a:lnTo>
                    <a:pt x="76200" y="0"/>
                  </a:lnTo>
                  <a:close/>
                </a:path>
                <a:path w="127000" h="533400">
                  <a:moveTo>
                    <a:pt x="76200" y="447040"/>
                  </a:moveTo>
                  <a:lnTo>
                    <a:pt x="63500" y="457200"/>
                  </a:lnTo>
                  <a:lnTo>
                    <a:pt x="76200" y="457200"/>
                  </a:lnTo>
                  <a:lnTo>
                    <a:pt x="76200" y="447040"/>
                  </a:lnTo>
                  <a:close/>
                </a:path>
                <a:path w="1270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4572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22500" y="2654300"/>
            <a:ext cx="4546600" cy="1003300"/>
            <a:chOff x="2222500" y="2654300"/>
            <a:chExt cx="4546600" cy="1003300"/>
          </a:xfrm>
        </p:grpSpPr>
        <p:sp>
          <p:nvSpPr>
            <p:cNvPr id="32" name="object 32"/>
            <p:cNvSpPr/>
            <p:nvPr/>
          </p:nvSpPr>
          <p:spPr>
            <a:xfrm>
              <a:off x="2222500" y="3200399"/>
              <a:ext cx="4546600" cy="457200"/>
            </a:xfrm>
            <a:custGeom>
              <a:avLst/>
              <a:gdLst/>
              <a:ahLst/>
              <a:cxnLst/>
              <a:rect l="l" t="t" r="r" b="b"/>
              <a:pathLst>
                <a:path w="4546600" h="457200">
                  <a:moveTo>
                    <a:pt x="127000" y="330200"/>
                  </a:moveTo>
                  <a:lnTo>
                    <a:pt x="76200" y="3708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370840"/>
                  </a:lnTo>
                  <a:lnTo>
                    <a:pt x="0" y="330200"/>
                  </a:lnTo>
                  <a:lnTo>
                    <a:pt x="63500" y="457200"/>
                  </a:lnTo>
                  <a:lnTo>
                    <a:pt x="101600" y="381000"/>
                  </a:lnTo>
                  <a:lnTo>
                    <a:pt x="127000" y="330200"/>
                  </a:lnTo>
                  <a:close/>
                </a:path>
                <a:path w="4546600" h="457200">
                  <a:moveTo>
                    <a:pt x="4546600" y="330200"/>
                  </a:moveTo>
                  <a:lnTo>
                    <a:pt x="4495800" y="3708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370840"/>
                  </a:lnTo>
                  <a:lnTo>
                    <a:pt x="4419600" y="330200"/>
                  </a:lnTo>
                  <a:lnTo>
                    <a:pt x="4483100" y="457200"/>
                  </a:lnTo>
                  <a:lnTo>
                    <a:pt x="4521200" y="381000"/>
                  </a:lnTo>
                  <a:lnTo>
                    <a:pt x="4546600" y="330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2400" y="26670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11303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130300" y="533400"/>
                  </a:lnTo>
                  <a:lnTo>
                    <a:pt x="1164925" y="526420"/>
                  </a:lnTo>
                  <a:lnTo>
                    <a:pt x="1193180" y="507380"/>
                  </a:lnTo>
                  <a:lnTo>
                    <a:pt x="1212220" y="479125"/>
                  </a:lnTo>
                  <a:lnTo>
                    <a:pt x="1219200" y="444500"/>
                  </a:lnTo>
                  <a:lnTo>
                    <a:pt x="1219200" y="88900"/>
                  </a:lnTo>
                  <a:lnTo>
                    <a:pt x="1212220" y="54274"/>
                  </a:lnTo>
                  <a:lnTo>
                    <a:pt x="1193180" y="26019"/>
                  </a:lnTo>
                  <a:lnTo>
                    <a:pt x="1164925" y="6979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2400" y="26670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130300" y="0"/>
                  </a:lnTo>
                  <a:lnTo>
                    <a:pt x="1164925" y="6979"/>
                  </a:lnTo>
                  <a:lnTo>
                    <a:pt x="1193180" y="26019"/>
                  </a:lnTo>
                  <a:lnTo>
                    <a:pt x="1212220" y="54274"/>
                  </a:lnTo>
                  <a:lnTo>
                    <a:pt x="1219200" y="88900"/>
                  </a:lnTo>
                  <a:lnTo>
                    <a:pt x="1219200" y="444500"/>
                  </a:lnTo>
                  <a:lnTo>
                    <a:pt x="1212220" y="479125"/>
                  </a:lnTo>
                  <a:lnTo>
                    <a:pt x="1193180" y="507380"/>
                  </a:lnTo>
                  <a:lnTo>
                    <a:pt x="1164925" y="526420"/>
                  </a:lnTo>
                  <a:lnTo>
                    <a:pt x="11303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268215" y="2769234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Divide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81400" y="2209799"/>
            <a:ext cx="1905000" cy="468630"/>
          </a:xfrm>
          <a:custGeom>
            <a:avLst/>
            <a:gdLst/>
            <a:ahLst/>
            <a:cxnLst/>
            <a:rect l="l" t="t" r="r" b="b"/>
            <a:pathLst>
              <a:path w="1905000" h="468630">
                <a:moveTo>
                  <a:pt x="541655" y="447548"/>
                </a:moveTo>
                <a:lnTo>
                  <a:pt x="62928" y="37274"/>
                </a:lnTo>
                <a:lnTo>
                  <a:pt x="110490" y="45974"/>
                </a:lnTo>
                <a:lnTo>
                  <a:pt x="117094" y="41402"/>
                </a:lnTo>
                <a:lnTo>
                  <a:pt x="119634" y="27559"/>
                </a:lnTo>
                <a:lnTo>
                  <a:pt x="115062" y="20955"/>
                </a:lnTo>
                <a:lnTo>
                  <a:pt x="36995" y="6731"/>
                </a:lnTo>
                <a:lnTo>
                  <a:pt x="0" y="0"/>
                </a:lnTo>
                <a:lnTo>
                  <a:pt x="38354" y="110490"/>
                </a:lnTo>
                <a:lnTo>
                  <a:pt x="45593" y="114046"/>
                </a:lnTo>
                <a:lnTo>
                  <a:pt x="52197" y="111760"/>
                </a:lnTo>
                <a:lnTo>
                  <a:pt x="58801" y="109347"/>
                </a:lnTo>
                <a:lnTo>
                  <a:pt x="62357" y="102108"/>
                </a:lnTo>
                <a:lnTo>
                  <a:pt x="46570" y="56705"/>
                </a:lnTo>
                <a:lnTo>
                  <a:pt x="525145" y="466852"/>
                </a:lnTo>
                <a:lnTo>
                  <a:pt x="541655" y="447548"/>
                </a:lnTo>
                <a:close/>
              </a:path>
              <a:path w="1905000" h="468630">
                <a:moveTo>
                  <a:pt x="1905000" y="0"/>
                </a:moveTo>
                <a:lnTo>
                  <a:pt x="1784019" y="1397"/>
                </a:lnTo>
                <a:lnTo>
                  <a:pt x="1788033" y="1397"/>
                </a:lnTo>
                <a:lnTo>
                  <a:pt x="1782686" y="6858"/>
                </a:lnTo>
                <a:lnTo>
                  <a:pt x="1782572" y="21209"/>
                </a:lnTo>
                <a:lnTo>
                  <a:pt x="1788363" y="26758"/>
                </a:lnTo>
                <a:lnTo>
                  <a:pt x="1836661" y="26200"/>
                </a:lnTo>
                <a:lnTo>
                  <a:pt x="1136523" y="446278"/>
                </a:lnTo>
                <a:lnTo>
                  <a:pt x="1149477" y="468122"/>
                </a:lnTo>
                <a:lnTo>
                  <a:pt x="1849691" y="48069"/>
                </a:lnTo>
                <a:lnTo>
                  <a:pt x="1829816" y="84201"/>
                </a:lnTo>
                <a:lnTo>
                  <a:pt x="1826514" y="90297"/>
                </a:lnTo>
                <a:lnTo>
                  <a:pt x="1828673" y="98044"/>
                </a:lnTo>
                <a:lnTo>
                  <a:pt x="1834896" y="101346"/>
                </a:lnTo>
                <a:lnTo>
                  <a:pt x="1840992" y="104775"/>
                </a:lnTo>
                <a:lnTo>
                  <a:pt x="1848739" y="102489"/>
                </a:lnTo>
                <a:lnTo>
                  <a:pt x="1852041" y="96393"/>
                </a:lnTo>
                <a:lnTo>
                  <a:pt x="1903882" y="2032"/>
                </a:lnTo>
                <a:lnTo>
                  <a:pt x="190500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812285" y="5536260"/>
            <a:ext cx="174942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the</a:t>
            </a:r>
            <a:r>
              <a:rPr sz="1600" b="1" spc="-3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original</a:t>
            </a:r>
            <a:r>
              <a:rPr sz="16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00017719-38D1-73C3-A092-4FF843E72BB9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 and Quick Sort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218487" cy="505142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Two well-known sorting algorithms adopt this divide-and-conquer strategy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Merge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step is trivial – just split the list into two equal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Work is carried out in the conquer step by merging two sorted lists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Quick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Work is carried out in the divide step using a pivot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Conquer step is trivial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Algorithm</a:t>
            </a:r>
          </a:p>
        </p:txBody>
      </p:sp>
      <p:pic>
        <p:nvPicPr>
          <p:cNvPr id="10244" name="Picture 5" descr="merge_sor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60500"/>
            <a:ext cx="6737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Algorithm</a:t>
            </a:r>
          </a:p>
        </p:txBody>
      </p:sp>
      <p:pic>
        <p:nvPicPr>
          <p:cNvPr id="11268" name="Picture 5" descr="merge_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942975"/>
            <a:ext cx="5581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Example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196975"/>
            <a:ext cx="8024812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331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1B854D8-FB66-4939-A78A-EBF2B5FD7297}" type="slidenum">
              <a:rPr lang="en-US" altLang="en-US" sz="1400"/>
              <a:pPr algn="r" eaLnBrk="1" hangingPunct="1"/>
              <a:t>9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47675"/>
            <a:ext cx="7772400" cy="5524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Example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Partition</a:t>
            </a:r>
          </a:p>
        </p:txBody>
      </p:sp>
      <p:cxnSp>
        <p:nvCxnSpPr>
          <p:cNvPr id="13318" name="AutoShape 4"/>
          <p:cNvCxnSpPr>
            <a:cxnSpLocks noChangeShapeType="1"/>
            <a:stCxn id="13344" idx="0"/>
            <a:endCxn id="13348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/>
          <p:cNvCxnSpPr>
            <a:cxnSpLocks noChangeShapeType="1"/>
            <a:stCxn id="13345" idx="0"/>
            <a:endCxn id="133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6"/>
          <p:cNvCxnSpPr>
            <a:cxnSpLocks noChangeShapeType="1"/>
            <a:stCxn id="13336" idx="0"/>
            <a:endCxn id="1334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7"/>
          <p:cNvCxnSpPr>
            <a:cxnSpLocks noChangeShapeType="1"/>
            <a:stCxn id="13338" idx="0"/>
            <a:endCxn id="1334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8"/>
          <p:cNvCxnSpPr>
            <a:cxnSpLocks noChangeShapeType="1"/>
            <a:stCxn id="13344" idx="2"/>
            <a:endCxn id="13337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9"/>
          <p:cNvCxnSpPr>
            <a:cxnSpLocks noChangeShapeType="1"/>
            <a:stCxn id="13345" idx="2"/>
            <a:endCxn id="1333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4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3348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3349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3344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3345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3346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3347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332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3336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3337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3338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3339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3340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3341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3342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3343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3327" name="AutoShape 27"/>
          <p:cNvCxnSpPr>
            <a:cxnSpLocks noChangeShapeType="1"/>
            <a:stCxn id="13346" idx="0"/>
            <a:endCxn id="1334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28"/>
          <p:cNvCxnSpPr>
            <a:cxnSpLocks noChangeShapeType="1"/>
            <a:stCxn id="13347" idx="0"/>
            <a:endCxn id="1334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29"/>
          <p:cNvCxnSpPr>
            <a:cxnSpLocks noChangeShapeType="1"/>
            <a:stCxn id="13340" idx="0"/>
            <a:endCxn id="1334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30"/>
          <p:cNvCxnSpPr>
            <a:cxnSpLocks noChangeShapeType="1"/>
            <a:stCxn id="13342" idx="0"/>
            <a:endCxn id="1334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31"/>
          <p:cNvCxnSpPr>
            <a:cxnSpLocks noChangeShapeType="1"/>
            <a:stCxn id="13346" idx="2"/>
            <a:endCxn id="133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32"/>
          <p:cNvCxnSpPr>
            <a:cxnSpLocks noChangeShapeType="1"/>
            <a:stCxn id="13347" idx="2"/>
            <a:endCxn id="133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3334" name="AutoShape 34"/>
          <p:cNvCxnSpPr>
            <a:cxnSpLocks noChangeShapeType="1"/>
            <a:stCxn id="13348" idx="0"/>
            <a:endCxn id="1333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5"/>
          <p:cNvCxnSpPr>
            <a:cxnSpLocks noChangeShapeType="1"/>
            <a:stCxn id="13349" idx="0"/>
            <a:endCxn id="1333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11710</TotalTime>
  <Words>1354</Words>
  <Application>Microsoft Office PowerPoint</Application>
  <PresentationFormat>On-screen Show (4:3)</PresentationFormat>
  <Paragraphs>273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Aptos Display</vt:lpstr>
      <vt:lpstr>Arial</vt:lpstr>
      <vt:lpstr>Arial Narrow</vt:lpstr>
      <vt:lpstr>Calibri</vt:lpstr>
      <vt:lpstr>Monotype Sorts</vt:lpstr>
      <vt:lpstr>Symbol</vt:lpstr>
      <vt:lpstr>Tahoma</vt:lpstr>
      <vt:lpstr>Times New Roman</vt:lpstr>
      <vt:lpstr>Wingdings</vt:lpstr>
      <vt:lpstr>1_computer-bunny.blue</vt:lpstr>
      <vt:lpstr>1_Default Design</vt:lpstr>
      <vt:lpstr>Blueprint</vt:lpstr>
      <vt:lpstr>Equation</vt:lpstr>
      <vt:lpstr>Divide-and-Conquer Technique:  Merge Sort</vt:lpstr>
      <vt:lpstr>Divide-and-Conquer</vt:lpstr>
      <vt:lpstr>Divide-and-Conquer</vt:lpstr>
      <vt:lpstr>Divide-and-Conquer</vt:lpstr>
      <vt:lpstr>Merge Sort and Quick Sort</vt:lpstr>
      <vt:lpstr>Merge Sort: Algorithm</vt:lpstr>
      <vt:lpstr>Merge Sort: Algorithm</vt:lpstr>
      <vt:lpstr>Merge Sort: Example</vt:lpstr>
      <vt:lpstr>Execution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Saifur Rahman</cp:lastModifiedBy>
  <cp:revision>1731</cp:revision>
  <dcterms:created xsi:type="dcterms:W3CDTF">2002-01-21T02:22:10Z</dcterms:created>
  <dcterms:modified xsi:type="dcterms:W3CDTF">2025-03-14T22:41:28Z</dcterms:modified>
</cp:coreProperties>
</file>