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14146"/>
            <a:ext cx="37668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292353"/>
            <a:ext cx="8319770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684756"/>
            <a:ext cx="9958705" cy="3918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8452" y="1849958"/>
            <a:ext cx="6993255" cy="228219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z="8000" spc="-70" dirty="0">
                <a:solidFill>
                  <a:srgbClr val="252525"/>
                </a:solidFill>
              </a:rPr>
              <a:t>Nondeterministic </a:t>
            </a:r>
            <a:r>
              <a:rPr sz="8000" spc="-20" dirty="0">
                <a:solidFill>
                  <a:srgbClr val="252525"/>
                </a:solidFill>
              </a:rPr>
              <a:t>Finite</a:t>
            </a:r>
            <a:r>
              <a:rPr sz="8000" spc="-395" dirty="0">
                <a:solidFill>
                  <a:srgbClr val="252525"/>
                </a:solidFill>
              </a:rPr>
              <a:t> </a:t>
            </a:r>
            <a:r>
              <a:rPr sz="8000" spc="-10" dirty="0">
                <a:solidFill>
                  <a:srgbClr val="252525"/>
                </a:solidFill>
              </a:rPr>
              <a:t>Automata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1338452" y="4656582"/>
            <a:ext cx="3919348" cy="1351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100"/>
              </a:spcBef>
            </a:pPr>
            <a:r>
              <a:rPr lang="en-US" sz="2200" dirty="0">
                <a:latin typeface="Calibri Light"/>
                <a:cs typeface="Calibri Light"/>
              </a:rPr>
              <a:t>Shekh. Md. Saifur Rahman</a:t>
            </a:r>
          </a:p>
          <a:p>
            <a:pPr marL="12700" marR="5080">
              <a:lnSpc>
                <a:spcPct val="133200"/>
              </a:lnSpc>
              <a:spcBef>
                <a:spcPts val="100"/>
              </a:spcBef>
            </a:pPr>
            <a:r>
              <a:rPr lang="en-US" sz="2200" dirty="0">
                <a:latin typeface="Calibri Light"/>
                <a:cs typeface="Calibri Light"/>
              </a:rPr>
              <a:t>Lecturer, CSE Department</a:t>
            </a:r>
          </a:p>
          <a:p>
            <a:pPr marL="12700" marR="5080">
              <a:lnSpc>
                <a:spcPct val="133200"/>
              </a:lnSpc>
              <a:spcBef>
                <a:spcPts val="100"/>
              </a:spcBef>
            </a:pPr>
            <a:r>
              <a:rPr lang="en-US" sz="2200" dirty="0">
                <a:latin typeface="Calibri Light"/>
                <a:cs typeface="Calibri Light"/>
              </a:rPr>
              <a:t>UIU</a:t>
            </a:r>
            <a:endParaRPr sz="22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54" dirty="0"/>
              <a:t> </a:t>
            </a:r>
            <a:r>
              <a:rPr spc="-20" dirty="0"/>
              <a:t>does</a:t>
            </a:r>
            <a:r>
              <a:rPr spc="-180" dirty="0"/>
              <a:t> </a:t>
            </a:r>
            <a:r>
              <a:rPr dirty="0"/>
              <a:t>a</a:t>
            </a:r>
            <a:r>
              <a:rPr spc="-175" dirty="0"/>
              <a:t> </a:t>
            </a:r>
            <a:r>
              <a:rPr spc="-120" dirty="0"/>
              <a:t>DFA</a:t>
            </a:r>
            <a:r>
              <a:rPr spc="-155" dirty="0"/>
              <a:t> </a:t>
            </a:r>
            <a:r>
              <a:rPr spc="-40" dirty="0"/>
              <a:t>compute?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6716" y="1895068"/>
            <a:ext cx="4416425" cy="330009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0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state,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mbria Math"/>
                <a:cs typeface="Cambria Math"/>
              </a:rPr>
              <a:t>𝑞</a:t>
            </a:r>
            <a:r>
              <a:rPr sz="2175" spc="-37" baseline="-15325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endParaRPr sz="2175" baseline="-15325">
              <a:latin typeface="Cambria Math"/>
              <a:cs typeface="Cambria Math"/>
            </a:endParaRPr>
          </a:p>
          <a:p>
            <a:pPr marL="38100" marR="30480" indent="55880">
              <a:lnSpc>
                <a:spcPct val="90000"/>
              </a:lnSpc>
              <a:spcBef>
                <a:spcPts val="139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take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right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consecutively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traverse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next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accordingly.</a:t>
            </a:r>
            <a:endParaRPr sz="2000">
              <a:latin typeface="Calibri"/>
              <a:cs typeface="Calibri"/>
            </a:endParaRPr>
          </a:p>
          <a:p>
            <a:pPr marL="38100" marR="37465">
              <a:lnSpc>
                <a:spcPct val="90000"/>
              </a:lnSpc>
              <a:spcBef>
                <a:spcPts val="139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reaching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no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left,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will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otherwise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can’t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accept/reject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6632" y="2052827"/>
            <a:ext cx="5455810" cy="39669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75" dirty="0"/>
              <a:t> </a:t>
            </a:r>
            <a:r>
              <a:rPr spc="-20" dirty="0"/>
              <a:t>does</a:t>
            </a:r>
            <a:r>
              <a:rPr spc="-215" dirty="0"/>
              <a:t> </a:t>
            </a:r>
            <a:r>
              <a:rPr dirty="0"/>
              <a:t>an</a:t>
            </a:r>
            <a:r>
              <a:rPr spc="-190" dirty="0"/>
              <a:t> </a:t>
            </a:r>
            <a:r>
              <a:rPr spc="-120" dirty="0"/>
              <a:t>NFA</a:t>
            </a:r>
            <a:r>
              <a:rPr spc="-155" dirty="0"/>
              <a:t> </a:t>
            </a:r>
            <a:r>
              <a:rPr spc="-35" dirty="0"/>
              <a:t>compute?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09116" y="2830195"/>
            <a:ext cx="8130540" cy="3332479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8100" marR="208279">
              <a:lnSpc>
                <a:spcPct val="89700"/>
              </a:lnSpc>
              <a:spcBef>
                <a:spcPts val="35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Suppose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𝑞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After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splits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copies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itself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follows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possibilities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parallel.</a:t>
            </a:r>
            <a:endParaRPr sz="2000">
              <a:latin typeface="Calibri"/>
              <a:cs typeface="Calibri"/>
            </a:endParaRPr>
          </a:p>
          <a:p>
            <a:pPr marL="38100" marR="30480" algn="just">
              <a:lnSpc>
                <a:spcPts val="216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copy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takes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ways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proceed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continues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before.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subsequent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choices,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splits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again.</a:t>
            </a:r>
            <a:endParaRPr sz="2000">
              <a:latin typeface="Calibri"/>
              <a:cs typeface="Calibri"/>
            </a:endParaRPr>
          </a:p>
          <a:p>
            <a:pPr marL="38100" marR="64769" indent="55880" algn="just">
              <a:lnSpc>
                <a:spcPts val="2160"/>
              </a:lnSpc>
              <a:spcBef>
                <a:spcPts val="139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doesn’t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appear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occupied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dies,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along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with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branch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computation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associated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38100" marR="328930">
              <a:lnSpc>
                <a:spcPts val="2160"/>
              </a:lnSpc>
              <a:spcBef>
                <a:spcPts val="1405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Finally,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copies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0844" y="1857755"/>
            <a:ext cx="5756148" cy="10607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275" dirty="0"/>
              <a:t> </a:t>
            </a:r>
            <a:r>
              <a:rPr spc="-20" dirty="0"/>
              <a:t>does</a:t>
            </a:r>
            <a:r>
              <a:rPr spc="-215" dirty="0"/>
              <a:t> </a:t>
            </a:r>
            <a:r>
              <a:rPr dirty="0"/>
              <a:t>an</a:t>
            </a:r>
            <a:r>
              <a:rPr spc="-190" dirty="0"/>
              <a:t> </a:t>
            </a:r>
            <a:r>
              <a:rPr spc="-120" dirty="0"/>
              <a:t>NFA</a:t>
            </a:r>
            <a:r>
              <a:rPr spc="-155" dirty="0"/>
              <a:t> </a:t>
            </a:r>
            <a:r>
              <a:rPr spc="-35" dirty="0"/>
              <a:t>compute?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3257803"/>
            <a:ext cx="8607425" cy="1330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1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encountered,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something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happens.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splits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copies,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one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–labeled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staying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115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proceeds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nondeterministically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before.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80788" y="1861914"/>
            <a:ext cx="5215351" cy="10068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NFA</a:t>
            </a:r>
            <a:r>
              <a:rPr spc="-150" dirty="0"/>
              <a:t> </a:t>
            </a:r>
            <a:r>
              <a:rPr spc="-65" dirty="0"/>
              <a:t>Simulation</a:t>
            </a:r>
            <a:r>
              <a:rPr spc="-114" dirty="0"/>
              <a:t> </a:t>
            </a:r>
            <a:r>
              <a:rPr spc="-3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0700" y="2239598"/>
            <a:ext cx="4344019" cy="39076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804" y="3876803"/>
            <a:ext cx="4291396" cy="12942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Computing</a:t>
            </a:r>
            <a:r>
              <a:rPr spc="-204" dirty="0"/>
              <a:t> </a:t>
            </a:r>
            <a:r>
              <a:rPr spc="-6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725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Let’s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010110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497" y="3256292"/>
            <a:ext cx="4491669" cy="1309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428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∑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01.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2948" y="3396579"/>
            <a:ext cx="6944465" cy="11427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75965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∑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double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'1'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double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'0'.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2120" y="3464450"/>
            <a:ext cx="8195654" cy="9735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588962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01.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6970" y="3464963"/>
            <a:ext cx="6789476" cy="134570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CCDDE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4" name="object 4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04690" y="5606592"/>
            <a:ext cx="35210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Simulating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00101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automata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2215" y="3095244"/>
            <a:ext cx="6201155" cy="2514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9059" y="1972055"/>
            <a:ext cx="4887468" cy="101803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Example-</a:t>
            </a:r>
            <a:r>
              <a:rPr spc="-50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0924" y="1684756"/>
            <a:ext cx="8448040" cy="1205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50" i="1" baseline="2564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1950" i="1" spc="150" baseline="2564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k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0000,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000000,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00000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6298" y="3051048"/>
            <a:ext cx="3780186" cy="28621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Nondeterminism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892020"/>
            <a:ext cx="10666730" cy="256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0290">
              <a:lnSpc>
                <a:spcPct val="1485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Nondeterminism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useful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concept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great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impact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theory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computation. Nondeterminism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0000"/>
                </a:solidFill>
                <a:latin typeface="Calibri"/>
                <a:cs typeface="Calibri"/>
              </a:rPr>
              <a:t>inessential</a:t>
            </a:r>
            <a:r>
              <a:rPr sz="2000" i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feature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automata.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nondeterministic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equivalent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deterministic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Thus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shall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profit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powerful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notation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nondeterministic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43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know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must,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redo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everything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terms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lower-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ordinary,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down-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to-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earth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deterministic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CF9FC9F5-1ECC-9022-2301-16D77413B42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07591"/>
            <a:ext cx="8976360" cy="3948429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5080">
              <a:lnSpc>
                <a:spcPts val="1920"/>
              </a:lnSpc>
              <a:spcBef>
                <a:spcPts val="565"/>
              </a:spcBef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diagram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following languages:</a:t>
            </a:r>
            <a:endParaRPr sz="2000">
              <a:latin typeface="Calibri"/>
              <a:cs typeface="Calibri"/>
            </a:endParaRPr>
          </a:p>
          <a:p>
            <a:pPr marL="160655" marR="4210050" indent="-56515">
              <a:lnSpc>
                <a:spcPct val="138400"/>
              </a:lnSpc>
              <a:spcBef>
                <a:spcPts val="2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begins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∑={0,1}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begins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abb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∑={a,b}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∑={0,1}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∑={a,b}</a:t>
            </a:r>
            <a:endParaRPr sz="2000">
              <a:latin typeface="Calibri"/>
              <a:cs typeface="Calibri"/>
            </a:endParaRPr>
          </a:p>
          <a:p>
            <a:pPr marL="160655" indent="-56515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110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substring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∑={0,1}</a:t>
            </a:r>
            <a:endParaRPr sz="2000">
              <a:latin typeface="Calibri"/>
              <a:cs typeface="Calibri"/>
            </a:endParaRPr>
          </a:p>
          <a:p>
            <a:pPr marL="160655" marR="3244850">
              <a:lnSpc>
                <a:spcPct val="1385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substring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∑={a,b}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exactly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101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L(M)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3rd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position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∑={0,1}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6452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Regular</a:t>
            </a:r>
            <a:r>
              <a:rPr spc="-180" dirty="0"/>
              <a:t> </a:t>
            </a:r>
            <a:r>
              <a:rPr spc="-70" dirty="0"/>
              <a:t>Operations</a:t>
            </a:r>
            <a:r>
              <a:rPr spc="-165" dirty="0"/>
              <a:t> </a:t>
            </a:r>
            <a:r>
              <a:rPr dirty="0"/>
              <a:t>on</a:t>
            </a:r>
            <a:r>
              <a:rPr spc="-165" dirty="0"/>
              <a:t> </a:t>
            </a:r>
            <a:r>
              <a:rPr spc="-2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0200" y="1861016"/>
            <a:ext cx="9244330" cy="380746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325"/>
              </a:spcBef>
            </a:pPr>
            <a:r>
              <a:rPr sz="1900" spc="-10" dirty="0">
                <a:solidFill>
                  <a:srgbClr val="FFC000"/>
                </a:solidFill>
                <a:latin typeface="Calibri"/>
                <a:cs typeface="Calibri"/>
              </a:rPr>
              <a:t>UNION:</a:t>
            </a:r>
            <a:endParaRPr sz="19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215"/>
              </a:spcBef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r>
              <a:rPr sz="17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closed</a:t>
            </a:r>
            <a:r>
              <a:rPr sz="17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under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operation.</a:t>
            </a:r>
            <a:endParaRPr sz="1700">
              <a:latin typeface="Calibri"/>
              <a:cs typeface="Calibri"/>
            </a:endParaRPr>
          </a:p>
          <a:p>
            <a:pPr marL="63500">
              <a:lnSpc>
                <a:spcPts val="2170"/>
              </a:lnSpc>
              <a:spcBef>
                <a:spcPts val="1360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means,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7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4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languages,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6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language.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Here,</a:t>
            </a:r>
            <a:endParaRPr sz="1900">
              <a:latin typeface="Calibri"/>
              <a:cs typeface="Calibri"/>
            </a:endParaRPr>
          </a:p>
          <a:p>
            <a:pPr marL="63500">
              <a:lnSpc>
                <a:spcPts val="2170"/>
              </a:lnSpc>
            </a:pP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 x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𝜖</a:t>
            </a:r>
            <a:r>
              <a:rPr sz="1900" spc="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32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x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𝜖</a:t>
            </a:r>
            <a:r>
              <a:rPr sz="1900" spc="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A2</a:t>
            </a:r>
            <a:r>
              <a:rPr sz="19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63500" marR="6553200">
              <a:lnSpc>
                <a:spcPts val="3460"/>
              </a:lnSpc>
              <a:spcBef>
                <a:spcPts val="29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good,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bad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8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boy,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girl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850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Then,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8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good, bad,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boy,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girl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900">
              <a:latin typeface="Calibri"/>
              <a:cs typeface="Calibri"/>
            </a:endParaRPr>
          </a:p>
          <a:p>
            <a:pPr marL="63500" marR="175895">
              <a:lnSpc>
                <a:spcPts val="2050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case,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1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3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NFAs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5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1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3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17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40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spc="-37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115" y="1983149"/>
            <a:ext cx="5654917" cy="42345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21138" y="2145358"/>
            <a:ext cx="4549734" cy="396999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6452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Regular</a:t>
            </a:r>
            <a:r>
              <a:rPr spc="-180" dirty="0"/>
              <a:t> </a:t>
            </a:r>
            <a:r>
              <a:rPr spc="-70" dirty="0"/>
              <a:t>Operations</a:t>
            </a:r>
            <a:r>
              <a:rPr spc="-165" dirty="0"/>
              <a:t> </a:t>
            </a:r>
            <a:r>
              <a:rPr dirty="0"/>
              <a:t>on</a:t>
            </a:r>
            <a:r>
              <a:rPr spc="-165" dirty="0"/>
              <a:t> </a:t>
            </a:r>
            <a:r>
              <a:rPr spc="-2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6480" y="1685061"/>
            <a:ext cx="10069830" cy="405574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75"/>
              </a:spcBef>
            </a:pPr>
            <a:r>
              <a:rPr sz="1900" spc="-10" dirty="0">
                <a:solidFill>
                  <a:srgbClr val="FFC000"/>
                </a:solidFill>
                <a:latin typeface="Calibri"/>
                <a:cs typeface="Calibri"/>
              </a:rPr>
              <a:t>Concatenation:</a:t>
            </a:r>
            <a:endParaRPr sz="1900">
              <a:latin typeface="Calibri"/>
              <a:cs typeface="Calibri"/>
            </a:endParaRPr>
          </a:p>
          <a:p>
            <a:pPr marL="965200">
              <a:lnSpc>
                <a:spcPct val="100000"/>
              </a:lnSpc>
              <a:spcBef>
                <a:spcPts val="117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class</a:t>
            </a:r>
            <a:r>
              <a:rPr sz="1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closed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under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concatenation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operation.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ts val="2175"/>
              </a:lnSpc>
              <a:spcBef>
                <a:spcPts val="117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means,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8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5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languages,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6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language.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Here,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spc="-37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ts val="2175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xy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𝜖</a:t>
            </a:r>
            <a:r>
              <a:rPr sz="1900" spc="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9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y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𝜖 </a:t>
            </a:r>
            <a:r>
              <a:rPr sz="1900" spc="-2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spc="-37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50800" marR="7392034">
              <a:lnSpc>
                <a:spcPts val="3440"/>
              </a:lnSpc>
              <a:spcBef>
                <a:spcPts val="31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Example: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good,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bad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84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boy,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girl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87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goodboy,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 goodgirl,</a:t>
            </a:r>
            <a:r>
              <a:rPr sz="19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badboy,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badgirl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1900">
              <a:latin typeface="Calibri"/>
              <a:cs typeface="Calibri"/>
            </a:endParaRPr>
          </a:p>
          <a:p>
            <a:pPr marL="50800" marR="121285">
              <a:lnSpc>
                <a:spcPts val="2050"/>
              </a:lnSpc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case,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25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40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NFAs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recognize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62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25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machine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25" spc="225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𝑁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25" spc="240" baseline="-1646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recognize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baseline="-16460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mbria Math"/>
                <a:cs typeface="Cambria Math"/>
              </a:rPr>
              <a:t>𝐴</a:t>
            </a:r>
            <a:r>
              <a:rPr sz="2025" spc="-37" baseline="-16460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endParaRPr sz="2025" baseline="-1646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6018" y="2070861"/>
            <a:ext cx="8421151" cy="372423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5220" y="2034709"/>
            <a:ext cx="8688266" cy="41246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4572" y="1996366"/>
            <a:ext cx="8402116" cy="415016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8050" y="1998581"/>
            <a:ext cx="9041480" cy="427667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solidFill>
                  <a:srgbClr val="FF0000"/>
                </a:solidFill>
              </a:rPr>
              <a:t>Concatenation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956" y="1908234"/>
            <a:ext cx="5162465" cy="42067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6664" y="2227957"/>
            <a:ext cx="5611810" cy="38065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6452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Regular</a:t>
            </a:r>
            <a:r>
              <a:rPr spc="-180" dirty="0"/>
              <a:t> </a:t>
            </a:r>
            <a:r>
              <a:rPr spc="-70" dirty="0"/>
              <a:t>Operations</a:t>
            </a:r>
            <a:r>
              <a:rPr spc="-165" dirty="0"/>
              <a:t> </a:t>
            </a:r>
            <a:r>
              <a:rPr dirty="0"/>
              <a:t>on</a:t>
            </a:r>
            <a:r>
              <a:rPr spc="-165" dirty="0"/>
              <a:t> </a:t>
            </a:r>
            <a:r>
              <a:rPr spc="-20" dirty="0"/>
              <a:t>NFA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pc="-10" dirty="0">
                <a:solidFill>
                  <a:srgbClr val="FFC000"/>
                </a:solidFill>
              </a:rPr>
              <a:t>Star:</a:t>
            </a:r>
          </a:p>
          <a:p>
            <a:pPr marL="927100">
              <a:lnSpc>
                <a:spcPct val="100000"/>
              </a:lnSpc>
              <a:spcBef>
                <a:spcPts val="1165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class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regular</a:t>
            </a:r>
            <a:r>
              <a:rPr spc="-35" dirty="0"/>
              <a:t> </a:t>
            </a:r>
            <a:r>
              <a:rPr dirty="0"/>
              <a:t>languages</a:t>
            </a:r>
            <a:r>
              <a:rPr spc="-7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closed</a:t>
            </a:r>
            <a:r>
              <a:rPr spc="-40" dirty="0"/>
              <a:t> </a:t>
            </a:r>
            <a:r>
              <a:rPr dirty="0"/>
              <a:t>under</a:t>
            </a:r>
            <a:r>
              <a:rPr spc="-5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star</a:t>
            </a:r>
            <a:r>
              <a:rPr spc="-25" dirty="0"/>
              <a:t> </a:t>
            </a:r>
            <a:r>
              <a:rPr spc="-10" dirty="0"/>
              <a:t>operation.</a:t>
            </a:r>
          </a:p>
          <a:p>
            <a:pPr marL="12700">
              <a:lnSpc>
                <a:spcPts val="2285"/>
              </a:lnSpc>
              <a:spcBef>
                <a:spcPts val="1165"/>
              </a:spcBef>
            </a:pP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means,</a:t>
            </a:r>
            <a:r>
              <a:rPr spc="-25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277" baseline="-15325" dirty="0">
                <a:latin typeface="Cambria Math"/>
                <a:cs typeface="Cambria Math"/>
              </a:rPr>
              <a:t> </a:t>
            </a:r>
            <a:r>
              <a:rPr sz="2000" dirty="0"/>
              <a:t>is</a:t>
            </a:r>
            <a:r>
              <a:rPr sz="2000" spc="-20" dirty="0"/>
              <a:t> </a:t>
            </a:r>
            <a:r>
              <a:rPr sz="2000" dirty="0"/>
              <a:t>a</a:t>
            </a:r>
            <a:r>
              <a:rPr sz="2000" spc="-35" dirty="0"/>
              <a:t> </a:t>
            </a:r>
            <a:r>
              <a:rPr sz="2000" dirty="0"/>
              <a:t>regular</a:t>
            </a:r>
            <a:r>
              <a:rPr sz="2000" spc="-25" dirty="0"/>
              <a:t> </a:t>
            </a:r>
            <a:r>
              <a:rPr sz="2000" dirty="0"/>
              <a:t>language,</a:t>
            </a:r>
            <a:r>
              <a:rPr sz="2000" spc="-55" dirty="0"/>
              <a:t> </a:t>
            </a:r>
            <a:r>
              <a:rPr sz="2000" dirty="0"/>
              <a:t>then</a:t>
            </a:r>
            <a:r>
              <a:rPr sz="2000" spc="-25" dirty="0"/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/>
              <a:t>*</a:t>
            </a:r>
            <a:r>
              <a:rPr sz="2000" spc="-20" dirty="0"/>
              <a:t> </a:t>
            </a:r>
            <a:r>
              <a:rPr sz="2000" dirty="0"/>
              <a:t>is</a:t>
            </a:r>
            <a:r>
              <a:rPr sz="2000" spc="-20" dirty="0"/>
              <a:t> </a:t>
            </a:r>
            <a:r>
              <a:rPr sz="2000" dirty="0"/>
              <a:t>also</a:t>
            </a:r>
            <a:r>
              <a:rPr sz="2000" spc="-25" dirty="0"/>
              <a:t> </a:t>
            </a:r>
            <a:r>
              <a:rPr sz="2000" dirty="0"/>
              <a:t>a</a:t>
            </a:r>
            <a:r>
              <a:rPr sz="2000" spc="-25" dirty="0"/>
              <a:t> </a:t>
            </a:r>
            <a:r>
              <a:rPr sz="2000" dirty="0"/>
              <a:t>regular</a:t>
            </a:r>
            <a:r>
              <a:rPr sz="2000" spc="-35" dirty="0"/>
              <a:t> </a:t>
            </a:r>
            <a:r>
              <a:rPr sz="2000" dirty="0"/>
              <a:t>language.</a:t>
            </a:r>
            <a:r>
              <a:rPr sz="2000" spc="-65" dirty="0"/>
              <a:t> </a:t>
            </a:r>
            <a:r>
              <a:rPr sz="2000" dirty="0"/>
              <a:t>Here,</a:t>
            </a:r>
            <a:r>
              <a:rPr sz="2000" spc="-5" dirty="0"/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/>
              <a:t>*</a:t>
            </a:r>
            <a:r>
              <a:rPr sz="2000" spc="-25" dirty="0"/>
              <a:t> </a:t>
            </a:r>
            <a:r>
              <a:rPr sz="2000" spc="-50" dirty="0"/>
              <a:t>=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285"/>
              </a:lnSpc>
            </a:pPr>
            <a:r>
              <a:rPr dirty="0"/>
              <a:t>{</a:t>
            </a:r>
            <a:r>
              <a:rPr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2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3</a:t>
            </a:r>
            <a:r>
              <a:rPr sz="2175" spc="14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…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𝑥</a:t>
            </a:r>
            <a:r>
              <a:rPr sz="2175" spc="82" baseline="-15325" dirty="0">
                <a:latin typeface="Cambria Math"/>
                <a:cs typeface="Cambria Math"/>
              </a:rPr>
              <a:t>𝑘</a:t>
            </a:r>
            <a:r>
              <a:rPr sz="2000" spc="55" dirty="0"/>
              <a:t>|</a:t>
            </a:r>
            <a:r>
              <a:rPr sz="2000" spc="-5" dirty="0"/>
              <a:t> </a:t>
            </a:r>
            <a:r>
              <a:rPr sz="2000" dirty="0"/>
              <a:t>k&gt;=0 and</a:t>
            </a:r>
            <a:r>
              <a:rPr sz="2000" spc="10" dirty="0"/>
              <a:t> </a:t>
            </a:r>
            <a:r>
              <a:rPr sz="2000" dirty="0"/>
              <a:t>each</a:t>
            </a:r>
            <a:r>
              <a:rPr sz="2000" spc="5" dirty="0"/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175" baseline="-15325" dirty="0">
                <a:latin typeface="Cambria Math"/>
                <a:cs typeface="Cambria Math"/>
              </a:rPr>
              <a:t>𝑖</a:t>
            </a:r>
            <a:r>
              <a:rPr sz="2175" spc="43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𝜖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307" baseline="-15325" dirty="0">
                <a:latin typeface="Cambria Math"/>
                <a:cs typeface="Cambria Math"/>
              </a:rPr>
              <a:t> </a:t>
            </a:r>
            <a:r>
              <a:rPr sz="2000" spc="-50" dirty="0"/>
              <a:t>}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pc="-10" dirty="0"/>
              <a:t>Example:</a:t>
            </a:r>
            <a:r>
              <a:rPr spc="-15" dirty="0"/>
              <a:t> </a:t>
            </a:r>
            <a:r>
              <a:rPr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/>
              <a:t>=</a:t>
            </a:r>
            <a:r>
              <a:rPr sz="2000" spc="5" dirty="0"/>
              <a:t> </a:t>
            </a:r>
            <a:r>
              <a:rPr sz="2000" dirty="0"/>
              <a:t>{</a:t>
            </a:r>
            <a:r>
              <a:rPr sz="2000" spc="-5" dirty="0"/>
              <a:t> </a:t>
            </a:r>
            <a:r>
              <a:rPr sz="2000" dirty="0"/>
              <a:t>good,</a:t>
            </a:r>
            <a:r>
              <a:rPr sz="2000" spc="-35" dirty="0"/>
              <a:t> </a:t>
            </a:r>
            <a:r>
              <a:rPr sz="2000" dirty="0"/>
              <a:t>bad</a:t>
            </a:r>
            <a:r>
              <a:rPr sz="2000" spc="-5" dirty="0"/>
              <a:t> </a:t>
            </a:r>
            <a:r>
              <a:rPr sz="2000" spc="-50" dirty="0"/>
              <a:t>}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275"/>
              </a:lnSpc>
              <a:spcBef>
                <a:spcPts val="1165"/>
              </a:spcBef>
            </a:pPr>
            <a:r>
              <a:rPr dirty="0"/>
              <a:t>Then,</a:t>
            </a:r>
            <a:r>
              <a:rPr spc="-15" dirty="0"/>
              <a:t> </a:t>
            </a:r>
            <a:r>
              <a:rPr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/>
              <a:t>*</a:t>
            </a:r>
            <a:r>
              <a:rPr sz="2000" spc="-10" dirty="0"/>
              <a:t> </a:t>
            </a:r>
            <a:r>
              <a:rPr sz="2000" dirty="0"/>
              <a:t>=</a:t>
            </a:r>
            <a:r>
              <a:rPr sz="2000" spc="-20" dirty="0"/>
              <a:t> </a:t>
            </a:r>
            <a:r>
              <a:rPr sz="2000" dirty="0"/>
              <a:t>{</a:t>
            </a:r>
            <a:r>
              <a:rPr sz="2000" spc="-10" dirty="0"/>
              <a:t> </a:t>
            </a:r>
            <a:r>
              <a:rPr sz="2000" dirty="0">
                <a:latin typeface="Cambria Math"/>
                <a:cs typeface="Cambria Math"/>
              </a:rPr>
              <a:t>𝜀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/>
              <a:t>,</a:t>
            </a:r>
            <a:r>
              <a:rPr sz="2000" spc="-10" dirty="0"/>
              <a:t> </a:t>
            </a:r>
            <a:r>
              <a:rPr sz="2000" dirty="0"/>
              <a:t>good,</a:t>
            </a:r>
            <a:r>
              <a:rPr sz="2000" spc="-45" dirty="0"/>
              <a:t> </a:t>
            </a:r>
            <a:r>
              <a:rPr sz="2000" dirty="0"/>
              <a:t>bad,</a:t>
            </a:r>
            <a:r>
              <a:rPr sz="2000" spc="-15" dirty="0"/>
              <a:t> </a:t>
            </a:r>
            <a:r>
              <a:rPr sz="2000" dirty="0"/>
              <a:t>goodgood,</a:t>
            </a:r>
            <a:r>
              <a:rPr sz="2000" spc="-55" dirty="0"/>
              <a:t> </a:t>
            </a:r>
            <a:r>
              <a:rPr sz="2000" dirty="0"/>
              <a:t>goodbad,</a:t>
            </a:r>
            <a:r>
              <a:rPr sz="2000" spc="-50" dirty="0"/>
              <a:t> </a:t>
            </a:r>
            <a:r>
              <a:rPr sz="2000" dirty="0"/>
              <a:t>badgood,</a:t>
            </a:r>
            <a:r>
              <a:rPr sz="2000" spc="-55" dirty="0"/>
              <a:t> </a:t>
            </a:r>
            <a:r>
              <a:rPr sz="2000" dirty="0"/>
              <a:t>badbad,</a:t>
            </a:r>
            <a:r>
              <a:rPr sz="2000" spc="-35" dirty="0"/>
              <a:t> </a:t>
            </a:r>
            <a:r>
              <a:rPr sz="2000" spc="-10" dirty="0"/>
              <a:t>goodgoodgood,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275"/>
              </a:lnSpc>
            </a:pPr>
            <a:r>
              <a:rPr spc="-10" dirty="0"/>
              <a:t>goodgoodbad,</a:t>
            </a:r>
            <a:r>
              <a:rPr spc="-60" dirty="0"/>
              <a:t> </a:t>
            </a:r>
            <a:r>
              <a:rPr dirty="0"/>
              <a:t>goodbadgood,</a:t>
            </a:r>
            <a:r>
              <a:rPr spc="-55" dirty="0"/>
              <a:t> </a:t>
            </a:r>
            <a:r>
              <a:rPr dirty="0"/>
              <a:t>goodbadbad,</a:t>
            </a:r>
            <a:r>
              <a:rPr spc="-55" dirty="0"/>
              <a:t> </a:t>
            </a:r>
            <a:r>
              <a:rPr dirty="0"/>
              <a:t>…</a:t>
            </a:r>
            <a:r>
              <a:rPr spc="-30" dirty="0"/>
              <a:t> </a:t>
            </a:r>
            <a:r>
              <a:rPr dirty="0"/>
              <a:t>…</a:t>
            </a:r>
            <a:r>
              <a:rPr spc="-25" dirty="0"/>
              <a:t> </a:t>
            </a:r>
            <a:r>
              <a:rPr dirty="0"/>
              <a:t>}</a:t>
            </a:r>
            <a:r>
              <a:rPr spc="-10" dirty="0"/>
              <a:t> </a:t>
            </a:r>
            <a:r>
              <a:rPr spc="-50" dirty="0"/>
              <a:t>.</a:t>
            </a:r>
          </a:p>
          <a:p>
            <a:pPr marL="12700" marR="43180">
              <a:lnSpc>
                <a:spcPts val="2160"/>
              </a:lnSpc>
              <a:spcBef>
                <a:spcPts val="1435"/>
              </a:spcBef>
            </a:pPr>
            <a:r>
              <a:rPr dirty="0"/>
              <a:t>In</a:t>
            </a:r>
            <a:r>
              <a:rPr spc="-45" dirty="0"/>
              <a:t> </a:t>
            </a:r>
            <a:r>
              <a:rPr dirty="0"/>
              <a:t>this</a:t>
            </a:r>
            <a:r>
              <a:rPr spc="-40" dirty="0"/>
              <a:t> </a:t>
            </a:r>
            <a:r>
              <a:rPr dirty="0"/>
              <a:t>case,</a:t>
            </a:r>
            <a:r>
              <a:rPr spc="-40" dirty="0"/>
              <a:t> </a:t>
            </a:r>
            <a:r>
              <a:rPr dirty="0"/>
              <a:t>if</a:t>
            </a:r>
            <a:r>
              <a:rPr spc="-50" dirty="0"/>
              <a:t> </a:t>
            </a:r>
            <a:r>
              <a:rPr dirty="0">
                <a:latin typeface="Cambria Math"/>
                <a:cs typeface="Cambria Math"/>
              </a:rPr>
              <a:t>𝑁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247" baseline="-15325" dirty="0">
                <a:latin typeface="Cambria Math"/>
                <a:cs typeface="Cambria Math"/>
              </a:rPr>
              <a:t> </a:t>
            </a:r>
            <a:r>
              <a:rPr sz="2000" spc="-10" dirty="0"/>
              <a:t>represent </a:t>
            </a:r>
            <a:r>
              <a:rPr sz="2000" dirty="0"/>
              <a:t>the</a:t>
            </a:r>
            <a:r>
              <a:rPr sz="2000" spc="-55" dirty="0"/>
              <a:t> </a:t>
            </a:r>
            <a:r>
              <a:rPr sz="2000" spc="-20" dirty="0"/>
              <a:t>NFA</a:t>
            </a:r>
            <a:r>
              <a:rPr sz="2000" spc="-45" dirty="0"/>
              <a:t> </a:t>
            </a:r>
            <a:r>
              <a:rPr sz="2000" dirty="0"/>
              <a:t>to</a:t>
            </a:r>
            <a:r>
              <a:rPr sz="2000" spc="-50" dirty="0"/>
              <a:t> </a:t>
            </a:r>
            <a:r>
              <a:rPr sz="2000" spc="-10" dirty="0"/>
              <a:t>recognize</a:t>
            </a:r>
            <a:r>
              <a:rPr sz="2000" spc="-55" dirty="0"/>
              <a:t> </a:t>
            </a:r>
            <a:r>
              <a:rPr sz="2000" dirty="0">
                <a:latin typeface="Cambria Math"/>
                <a:cs typeface="Cambria Math"/>
              </a:rPr>
              <a:t>𝐴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175" spc="247" baseline="-15325" dirty="0">
                <a:latin typeface="Cambria Math"/>
                <a:cs typeface="Cambria Math"/>
              </a:rPr>
              <a:t> </a:t>
            </a:r>
            <a:r>
              <a:rPr sz="2000" dirty="0"/>
              <a:t>then</a:t>
            </a:r>
            <a:r>
              <a:rPr sz="2000" spc="-40" dirty="0"/>
              <a:t> </a:t>
            </a:r>
            <a:r>
              <a:rPr sz="2000" dirty="0"/>
              <a:t>we</a:t>
            </a:r>
            <a:r>
              <a:rPr sz="2000" spc="-50" dirty="0"/>
              <a:t> </a:t>
            </a:r>
            <a:r>
              <a:rPr sz="2000" dirty="0"/>
              <a:t>need</a:t>
            </a:r>
            <a:r>
              <a:rPr sz="2000" spc="-45" dirty="0"/>
              <a:t> </a:t>
            </a:r>
            <a:r>
              <a:rPr sz="2000" dirty="0"/>
              <a:t>to</a:t>
            </a:r>
            <a:r>
              <a:rPr sz="2000" spc="-40" dirty="0"/>
              <a:t> </a:t>
            </a:r>
            <a:r>
              <a:rPr sz="2000" dirty="0"/>
              <a:t>build</a:t>
            </a:r>
            <a:r>
              <a:rPr sz="2000" spc="-50" dirty="0"/>
              <a:t> </a:t>
            </a:r>
            <a:r>
              <a:rPr sz="2000" dirty="0"/>
              <a:t>a</a:t>
            </a:r>
            <a:r>
              <a:rPr sz="2000" spc="-40" dirty="0"/>
              <a:t> </a:t>
            </a:r>
            <a:r>
              <a:rPr sz="2000" dirty="0"/>
              <a:t>machine</a:t>
            </a:r>
            <a:r>
              <a:rPr sz="2000" spc="-55" dirty="0"/>
              <a:t> </a:t>
            </a:r>
            <a:r>
              <a:rPr sz="2000" dirty="0"/>
              <a:t>N</a:t>
            </a:r>
            <a:r>
              <a:rPr sz="2000" spc="-55" dirty="0"/>
              <a:t> </a:t>
            </a:r>
            <a:r>
              <a:rPr sz="2000" dirty="0"/>
              <a:t>from</a:t>
            </a:r>
            <a:r>
              <a:rPr sz="2000" spc="-30" dirty="0"/>
              <a:t> </a:t>
            </a:r>
            <a:r>
              <a:rPr sz="2000" spc="-25" dirty="0">
                <a:latin typeface="Cambria Math"/>
                <a:cs typeface="Cambria Math"/>
              </a:rPr>
              <a:t>𝑁</a:t>
            </a:r>
            <a:r>
              <a:rPr sz="2175" spc="-37" baseline="-15325" dirty="0">
                <a:latin typeface="Cambria Math"/>
                <a:cs typeface="Cambria Math"/>
              </a:rPr>
              <a:t>1 </a:t>
            </a:r>
            <a:r>
              <a:rPr sz="2000" dirty="0"/>
              <a:t>so</a:t>
            </a:r>
            <a:r>
              <a:rPr sz="2000" spc="-30" dirty="0"/>
              <a:t> </a:t>
            </a:r>
            <a:r>
              <a:rPr sz="2000" dirty="0"/>
              <a:t>that</a:t>
            </a:r>
            <a:r>
              <a:rPr sz="2000" spc="-30" dirty="0"/>
              <a:t> </a:t>
            </a:r>
            <a:r>
              <a:rPr sz="2000" dirty="0"/>
              <a:t>N</a:t>
            </a:r>
            <a:r>
              <a:rPr sz="2000" spc="-30" dirty="0"/>
              <a:t> </a:t>
            </a:r>
            <a:r>
              <a:rPr sz="2000" dirty="0"/>
              <a:t>can</a:t>
            </a:r>
            <a:r>
              <a:rPr sz="2000" spc="-50" dirty="0"/>
              <a:t> </a:t>
            </a:r>
            <a:r>
              <a:rPr sz="2000" dirty="0"/>
              <a:t>also</a:t>
            </a:r>
            <a:r>
              <a:rPr sz="2000" spc="-15" dirty="0"/>
              <a:t> </a:t>
            </a:r>
            <a:r>
              <a:rPr sz="2000" spc="-10" dirty="0"/>
              <a:t>recognize</a:t>
            </a:r>
            <a:r>
              <a:rPr sz="2000" spc="-40" dirty="0"/>
              <a:t> </a:t>
            </a:r>
            <a:r>
              <a:rPr sz="2000" spc="-25" dirty="0">
                <a:latin typeface="Cambria Math"/>
                <a:cs typeface="Cambria Math"/>
              </a:rPr>
              <a:t>𝐴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000" spc="-25" dirty="0"/>
              <a:t>*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68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DFA</a:t>
            </a:r>
            <a:r>
              <a:rPr spc="-160" dirty="0"/>
              <a:t> </a:t>
            </a:r>
            <a:r>
              <a:rPr dirty="0"/>
              <a:t>vs</a:t>
            </a:r>
            <a:r>
              <a:rPr spc="-204" dirty="0"/>
              <a:t> </a:t>
            </a:r>
            <a:r>
              <a:rPr spc="-9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26020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exactly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324" y="4819650"/>
            <a:ext cx="7891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DFA,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labels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8088" y="3005327"/>
            <a:ext cx="5411252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577088"/>
            <a:ext cx="2729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>
                <a:solidFill>
                  <a:srgbClr val="FF0000"/>
                </a:solidFill>
              </a:rPr>
              <a:t>Kleene</a:t>
            </a:r>
            <a:r>
              <a:rPr spc="-180" dirty="0">
                <a:solidFill>
                  <a:srgbClr val="FF0000"/>
                </a:solidFill>
              </a:rPr>
              <a:t> </a:t>
            </a:r>
            <a:r>
              <a:rPr spc="-20" dirty="0">
                <a:solidFill>
                  <a:srgbClr val="FF0000"/>
                </a:solidFill>
              </a:rPr>
              <a:t>Star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9362" y="2802448"/>
            <a:ext cx="4652911" cy="232495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5968" y="1828800"/>
            <a:ext cx="5309615" cy="442874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7311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NFA</a:t>
            </a:r>
            <a:r>
              <a:rPr spc="-145" dirty="0"/>
              <a:t> </a:t>
            </a:r>
            <a:r>
              <a:rPr spc="-35" dirty="0"/>
              <a:t>Design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dirty="0"/>
              <a:t>Design</a:t>
            </a:r>
            <a:r>
              <a:rPr spc="-60" dirty="0"/>
              <a:t> </a:t>
            </a:r>
            <a:r>
              <a:rPr dirty="0"/>
              <a:t>Draw</a:t>
            </a:r>
            <a:r>
              <a:rPr spc="-8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state</a:t>
            </a:r>
            <a:r>
              <a:rPr spc="-35" dirty="0"/>
              <a:t> </a:t>
            </a:r>
            <a:r>
              <a:rPr dirty="0"/>
              <a:t>diagram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20" dirty="0"/>
              <a:t>NFA</a:t>
            </a:r>
            <a:r>
              <a:rPr spc="-75" dirty="0"/>
              <a:t> </a:t>
            </a:r>
            <a:r>
              <a:rPr dirty="0"/>
              <a:t>machines</a:t>
            </a:r>
            <a:r>
              <a:rPr spc="-45" dirty="0"/>
              <a:t> </a:t>
            </a:r>
            <a:r>
              <a:rPr dirty="0"/>
              <a:t>that</a:t>
            </a:r>
            <a:r>
              <a:rPr spc="-55" dirty="0"/>
              <a:t> </a:t>
            </a:r>
            <a:r>
              <a:rPr dirty="0"/>
              <a:t>can</a:t>
            </a:r>
            <a:r>
              <a:rPr spc="-65" dirty="0"/>
              <a:t> </a:t>
            </a:r>
            <a:r>
              <a:rPr spc="-10" dirty="0"/>
              <a:t>recognize</a:t>
            </a:r>
            <a:r>
              <a:rPr spc="-7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following</a:t>
            </a:r>
            <a:r>
              <a:rPr spc="-60" dirty="0"/>
              <a:t> </a:t>
            </a:r>
            <a:r>
              <a:rPr spc="-10" dirty="0"/>
              <a:t>languages:</a:t>
            </a:r>
          </a:p>
          <a:p>
            <a:pPr marL="239395" indent="-227329">
              <a:lnSpc>
                <a:spcPts val="228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Union:</a:t>
            </a:r>
            <a:r>
              <a:rPr spc="-2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language</a:t>
            </a:r>
            <a:r>
              <a:rPr spc="-45" dirty="0"/>
              <a:t> </a:t>
            </a:r>
            <a:r>
              <a:rPr spc="-10" dirty="0"/>
              <a:t>consisting</a:t>
            </a:r>
            <a:r>
              <a:rPr spc="-2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all</a:t>
            </a:r>
            <a:r>
              <a:rPr spc="-15" dirty="0"/>
              <a:t> </a:t>
            </a:r>
            <a:r>
              <a:rPr dirty="0"/>
              <a:t>strings</a:t>
            </a:r>
            <a:r>
              <a:rPr spc="-2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form</a:t>
            </a:r>
            <a:r>
              <a:rPr spc="-35" dirty="0"/>
              <a:t> </a:t>
            </a:r>
            <a:r>
              <a:rPr dirty="0"/>
              <a:t>0^k</a:t>
            </a:r>
            <a:r>
              <a:rPr spc="-25" dirty="0"/>
              <a:t> </a:t>
            </a:r>
            <a:r>
              <a:rPr dirty="0"/>
              <a:t>over</a:t>
            </a:r>
            <a:r>
              <a:rPr spc="-15" dirty="0"/>
              <a:t> </a:t>
            </a:r>
            <a:r>
              <a:rPr dirty="0"/>
              <a:t>{0}</a:t>
            </a:r>
            <a:r>
              <a:rPr spc="-45" dirty="0"/>
              <a:t> </a:t>
            </a:r>
            <a:r>
              <a:rPr dirty="0"/>
              <a:t>where</a:t>
            </a:r>
            <a:r>
              <a:rPr spc="-30" dirty="0"/>
              <a:t> </a:t>
            </a:r>
            <a:r>
              <a:rPr dirty="0"/>
              <a:t>k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10" dirty="0"/>
              <a:t>multiple</a:t>
            </a:r>
          </a:p>
          <a:p>
            <a:pPr marL="104139">
              <a:lnSpc>
                <a:spcPts val="2280"/>
              </a:lnSpc>
            </a:pPr>
            <a:r>
              <a:rPr dirty="0"/>
              <a:t>of</a:t>
            </a:r>
            <a:r>
              <a:rPr spc="-15" dirty="0"/>
              <a:t> </a:t>
            </a:r>
            <a:r>
              <a:rPr dirty="0"/>
              <a:t>2</a:t>
            </a:r>
            <a:r>
              <a:rPr spc="-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50" dirty="0"/>
              <a:t>3</a:t>
            </a:r>
          </a:p>
          <a:p>
            <a:pPr marL="239395" indent="-227329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Union:</a:t>
            </a:r>
            <a:r>
              <a:rPr spc="-25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strings</a:t>
            </a:r>
            <a:r>
              <a:rPr spc="-15" dirty="0"/>
              <a:t> </a:t>
            </a:r>
            <a:r>
              <a:rPr dirty="0"/>
              <a:t>beginning</a:t>
            </a:r>
            <a:r>
              <a:rPr spc="-5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101</a:t>
            </a:r>
            <a:r>
              <a:rPr spc="-40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25" dirty="0"/>
              <a:t>110</a:t>
            </a:r>
          </a:p>
          <a:p>
            <a:pPr marL="239395" indent="-227329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spc="-10" dirty="0"/>
              <a:t>Concatenation:</a:t>
            </a:r>
            <a:r>
              <a:rPr spc="-2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strings</a:t>
            </a:r>
            <a:r>
              <a:rPr spc="-10" dirty="0"/>
              <a:t> </a:t>
            </a:r>
            <a:r>
              <a:rPr dirty="0"/>
              <a:t>beginning</a:t>
            </a:r>
            <a:r>
              <a:rPr spc="-45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101</a:t>
            </a:r>
            <a:r>
              <a:rPr spc="-4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ending</a:t>
            </a:r>
            <a:r>
              <a:rPr spc="-3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25" dirty="0"/>
              <a:t>101</a:t>
            </a:r>
          </a:p>
          <a:p>
            <a:pPr marL="239395" indent="-227329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Star:</a:t>
            </a:r>
            <a:r>
              <a:rPr spc="-30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dirty="0"/>
              <a:t>strings</a:t>
            </a:r>
            <a:r>
              <a:rPr spc="-35" dirty="0"/>
              <a:t> </a:t>
            </a:r>
            <a:r>
              <a:rPr dirty="0"/>
              <a:t>consisting</a:t>
            </a:r>
            <a:r>
              <a:rPr spc="-3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0</a:t>
            </a:r>
            <a:r>
              <a:rPr spc="-50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more</a:t>
            </a:r>
            <a:r>
              <a:rPr spc="-35" dirty="0"/>
              <a:t> </a:t>
            </a:r>
            <a:r>
              <a:rPr spc="-10" dirty="0"/>
              <a:t>repetitions</a:t>
            </a:r>
            <a:r>
              <a:rPr spc="-2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25" dirty="0"/>
              <a:t>101</a:t>
            </a:r>
          </a:p>
          <a:p>
            <a:pPr marL="239395" indent="-227329">
              <a:lnSpc>
                <a:spcPct val="100000"/>
              </a:lnSpc>
              <a:spcBef>
                <a:spcPts val="115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Plus:</a:t>
            </a:r>
            <a:r>
              <a:rPr spc="-20" dirty="0"/>
              <a:t> </a:t>
            </a:r>
            <a:r>
              <a:rPr dirty="0"/>
              <a:t>All</a:t>
            </a:r>
            <a:r>
              <a:rPr spc="-20" dirty="0"/>
              <a:t> </a:t>
            </a:r>
            <a:r>
              <a:rPr dirty="0"/>
              <a:t>strings</a:t>
            </a:r>
            <a:r>
              <a:rPr spc="-15" dirty="0"/>
              <a:t> </a:t>
            </a:r>
            <a:r>
              <a:rPr spc="-10" dirty="0"/>
              <a:t>consisting</a:t>
            </a:r>
            <a:r>
              <a:rPr spc="-2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1</a:t>
            </a:r>
            <a:r>
              <a:rPr spc="-25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more</a:t>
            </a:r>
            <a:r>
              <a:rPr spc="-25" dirty="0"/>
              <a:t> </a:t>
            </a:r>
            <a:r>
              <a:rPr spc="-10" dirty="0"/>
              <a:t>repetitions</a:t>
            </a:r>
            <a:r>
              <a:rPr spc="-1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5" dirty="0"/>
              <a:t>101</a:t>
            </a:r>
          </a:p>
          <a:p>
            <a:pPr marL="239395" indent="-227329">
              <a:lnSpc>
                <a:spcPct val="100000"/>
              </a:lnSpc>
              <a:spcBef>
                <a:spcPts val="1160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Complement:</a:t>
            </a:r>
            <a:r>
              <a:rPr spc="-50" dirty="0"/>
              <a:t> </a:t>
            </a:r>
            <a:r>
              <a:rPr dirty="0"/>
              <a:t>All</a:t>
            </a:r>
            <a:r>
              <a:rPr spc="-55" dirty="0"/>
              <a:t> </a:t>
            </a:r>
            <a:r>
              <a:rPr dirty="0"/>
              <a:t>strings</a:t>
            </a:r>
            <a:r>
              <a:rPr spc="-4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doesn't</a:t>
            </a:r>
            <a:r>
              <a:rPr spc="-60" dirty="0"/>
              <a:t> </a:t>
            </a:r>
            <a:r>
              <a:rPr spc="-10" dirty="0"/>
              <a:t>contain</a:t>
            </a:r>
            <a:r>
              <a:rPr spc="-60" dirty="0"/>
              <a:t> </a:t>
            </a:r>
            <a:r>
              <a:rPr dirty="0"/>
              <a:t>substring</a:t>
            </a:r>
            <a:r>
              <a:rPr spc="-45" dirty="0"/>
              <a:t> </a:t>
            </a:r>
            <a:r>
              <a:rPr spc="-25" dirty="0"/>
              <a:t>101</a:t>
            </a:r>
          </a:p>
          <a:p>
            <a:pPr marL="239395" indent="-227329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SzPct val="95000"/>
              <a:buFont typeface="Wingdings"/>
              <a:buChar char=""/>
              <a:tabLst>
                <a:tab pos="239395" algn="l"/>
              </a:tabLst>
            </a:pPr>
            <a:r>
              <a:rPr dirty="0"/>
              <a:t>Concat</a:t>
            </a:r>
            <a:r>
              <a:rPr spc="-55" dirty="0"/>
              <a:t> </a:t>
            </a:r>
            <a:r>
              <a:rPr dirty="0"/>
              <a:t>+</a:t>
            </a:r>
            <a:r>
              <a:rPr spc="-35" dirty="0"/>
              <a:t> </a:t>
            </a:r>
            <a:r>
              <a:rPr dirty="0"/>
              <a:t>Complement:</a:t>
            </a:r>
            <a:r>
              <a:rPr spc="-25" dirty="0"/>
              <a:t> </a:t>
            </a:r>
            <a:r>
              <a:rPr dirty="0"/>
              <a:t>All</a:t>
            </a:r>
            <a:r>
              <a:rPr spc="-30" dirty="0"/>
              <a:t> </a:t>
            </a:r>
            <a:r>
              <a:rPr dirty="0"/>
              <a:t>strings</a:t>
            </a:r>
            <a:r>
              <a:rPr spc="-30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spc="-10" dirty="0"/>
              <a:t>exactly</a:t>
            </a:r>
            <a:r>
              <a:rPr spc="-30" dirty="0"/>
              <a:t> </a:t>
            </a:r>
            <a:r>
              <a:rPr dirty="0"/>
              <a:t>1</a:t>
            </a:r>
            <a:r>
              <a:rPr spc="-30" dirty="0"/>
              <a:t> </a:t>
            </a:r>
            <a:r>
              <a:rPr spc="-10" dirty="0"/>
              <a:t>occurrence</a:t>
            </a:r>
            <a:r>
              <a:rPr spc="-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25" dirty="0"/>
              <a:t>101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Equivalence</a:t>
            </a:r>
            <a:r>
              <a:rPr spc="-204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120" dirty="0"/>
              <a:t>NFA</a:t>
            </a:r>
            <a:r>
              <a:rPr spc="-15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213995">
              <a:lnSpc>
                <a:spcPct val="148500"/>
              </a:lnSpc>
              <a:spcBef>
                <a:spcPts val="100"/>
              </a:spcBef>
            </a:pPr>
            <a:r>
              <a:rPr spc="-10" dirty="0"/>
              <a:t>Deterministic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nondeterministic</a:t>
            </a:r>
            <a:r>
              <a:rPr spc="-20" dirty="0"/>
              <a:t> </a:t>
            </a:r>
            <a:r>
              <a:rPr dirty="0"/>
              <a:t>finite</a:t>
            </a:r>
            <a:r>
              <a:rPr spc="-25" dirty="0"/>
              <a:t> </a:t>
            </a:r>
            <a:r>
              <a:rPr spc="-10" dirty="0"/>
              <a:t>automata</a:t>
            </a:r>
            <a:r>
              <a:rPr spc="-30" dirty="0"/>
              <a:t> </a:t>
            </a:r>
            <a:r>
              <a:rPr spc="-10" dirty="0"/>
              <a:t>recognize</a:t>
            </a:r>
            <a:r>
              <a:rPr spc="-3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same</a:t>
            </a:r>
            <a:r>
              <a:rPr spc="-30" dirty="0"/>
              <a:t> </a:t>
            </a:r>
            <a:r>
              <a:rPr dirty="0"/>
              <a:t>class</a:t>
            </a:r>
            <a:r>
              <a:rPr spc="-3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languages. </a:t>
            </a:r>
            <a:r>
              <a:rPr dirty="0"/>
              <a:t>Such</a:t>
            </a:r>
            <a:r>
              <a:rPr spc="-60" dirty="0"/>
              <a:t> </a:t>
            </a:r>
            <a:r>
              <a:rPr dirty="0"/>
              <a:t>equivalence</a:t>
            </a:r>
            <a:r>
              <a:rPr spc="-3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both</a:t>
            </a:r>
            <a:r>
              <a:rPr spc="-55" dirty="0"/>
              <a:t> </a:t>
            </a:r>
            <a:r>
              <a:rPr dirty="0"/>
              <a:t>surprising</a:t>
            </a:r>
            <a:r>
              <a:rPr spc="-3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useful.</a:t>
            </a:r>
          </a:p>
          <a:p>
            <a:pPr marL="104139" marR="5080">
              <a:lnSpc>
                <a:spcPts val="2160"/>
              </a:lnSpc>
              <a:spcBef>
                <a:spcPts val="1425"/>
              </a:spcBef>
            </a:pPr>
            <a:r>
              <a:rPr dirty="0"/>
              <a:t>It</a:t>
            </a:r>
            <a:r>
              <a:rPr spc="-6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surprising</a:t>
            </a:r>
            <a:r>
              <a:rPr spc="-40" dirty="0"/>
              <a:t> </a:t>
            </a:r>
            <a:r>
              <a:rPr dirty="0"/>
              <a:t>because</a:t>
            </a:r>
            <a:r>
              <a:rPr spc="-50" dirty="0"/>
              <a:t> </a:t>
            </a:r>
            <a:r>
              <a:rPr spc="-20" dirty="0"/>
              <a:t>NFAs</a:t>
            </a:r>
            <a:r>
              <a:rPr spc="-55" dirty="0"/>
              <a:t> </a:t>
            </a:r>
            <a:r>
              <a:rPr dirty="0"/>
              <a:t>appear</a:t>
            </a:r>
            <a:r>
              <a:rPr spc="-6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have</a:t>
            </a:r>
            <a:r>
              <a:rPr spc="-50" dirty="0"/>
              <a:t> </a:t>
            </a:r>
            <a:r>
              <a:rPr dirty="0"/>
              <a:t>more</a:t>
            </a:r>
            <a:r>
              <a:rPr spc="-40" dirty="0"/>
              <a:t> </a:t>
            </a:r>
            <a:r>
              <a:rPr dirty="0"/>
              <a:t>power</a:t>
            </a:r>
            <a:r>
              <a:rPr spc="-65" dirty="0"/>
              <a:t> </a:t>
            </a:r>
            <a:r>
              <a:rPr dirty="0"/>
              <a:t>than</a:t>
            </a:r>
            <a:r>
              <a:rPr spc="-45" dirty="0"/>
              <a:t> </a:t>
            </a:r>
            <a:r>
              <a:rPr spc="-20" dirty="0"/>
              <a:t>DFAs,</a:t>
            </a:r>
            <a:r>
              <a:rPr spc="-65" dirty="0"/>
              <a:t> </a:t>
            </a:r>
            <a:r>
              <a:rPr dirty="0"/>
              <a:t>so</a:t>
            </a:r>
            <a:r>
              <a:rPr spc="-50" dirty="0"/>
              <a:t> </a:t>
            </a:r>
            <a:r>
              <a:rPr dirty="0"/>
              <a:t>we</a:t>
            </a:r>
            <a:r>
              <a:rPr spc="-55" dirty="0"/>
              <a:t> </a:t>
            </a:r>
            <a:r>
              <a:rPr dirty="0"/>
              <a:t>might</a:t>
            </a:r>
            <a:r>
              <a:rPr spc="-50" dirty="0"/>
              <a:t> </a:t>
            </a:r>
            <a:r>
              <a:rPr dirty="0"/>
              <a:t>expect</a:t>
            </a:r>
            <a:r>
              <a:rPr spc="-50" dirty="0"/>
              <a:t> </a:t>
            </a:r>
            <a:r>
              <a:rPr spc="-20" dirty="0"/>
              <a:t>that NFAs</a:t>
            </a:r>
            <a:r>
              <a:rPr spc="-65" dirty="0"/>
              <a:t> </a:t>
            </a:r>
            <a:r>
              <a:rPr spc="-10" dirty="0"/>
              <a:t>recognize</a:t>
            </a:r>
            <a:r>
              <a:rPr spc="-65" dirty="0"/>
              <a:t> </a:t>
            </a:r>
            <a:r>
              <a:rPr dirty="0"/>
              <a:t>more</a:t>
            </a:r>
            <a:r>
              <a:rPr spc="-50" dirty="0"/>
              <a:t> </a:t>
            </a:r>
            <a:r>
              <a:rPr spc="-10" dirty="0"/>
              <a:t>languages.</a:t>
            </a:r>
          </a:p>
          <a:p>
            <a:pPr marL="104139" marR="297815">
              <a:lnSpc>
                <a:spcPts val="2160"/>
              </a:lnSpc>
              <a:spcBef>
                <a:spcPts val="1405"/>
              </a:spcBef>
            </a:pPr>
            <a:r>
              <a:rPr dirty="0"/>
              <a:t>It</a:t>
            </a:r>
            <a:r>
              <a:rPr spc="-5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useful</a:t>
            </a:r>
            <a:r>
              <a:rPr spc="-40" dirty="0"/>
              <a:t> </a:t>
            </a:r>
            <a:r>
              <a:rPr dirty="0"/>
              <a:t>because</a:t>
            </a:r>
            <a:r>
              <a:rPr spc="-50" dirty="0"/>
              <a:t> </a:t>
            </a:r>
            <a:r>
              <a:rPr dirty="0"/>
              <a:t>describing</a:t>
            </a:r>
            <a:r>
              <a:rPr spc="-45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20" dirty="0"/>
              <a:t>NFA</a:t>
            </a:r>
            <a:r>
              <a:rPr spc="-60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given</a:t>
            </a:r>
            <a:r>
              <a:rPr spc="-50" dirty="0"/>
              <a:t> </a:t>
            </a:r>
            <a:r>
              <a:rPr dirty="0"/>
              <a:t>language</a:t>
            </a:r>
            <a:r>
              <a:rPr spc="-55" dirty="0"/>
              <a:t> </a:t>
            </a:r>
            <a:r>
              <a:rPr dirty="0"/>
              <a:t>sometimes</a:t>
            </a:r>
            <a:r>
              <a:rPr spc="-2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much</a:t>
            </a:r>
            <a:r>
              <a:rPr spc="-45" dirty="0"/>
              <a:t> </a:t>
            </a:r>
            <a:r>
              <a:rPr dirty="0"/>
              <a:t>easier</a:t>
            </a:r>
            <a:r>
              <a:rPr spc="-40" dirty="0"/>
              <a:t> </a:t>
            </a:r>
            <a:r>
              <a:rPr spc="-20" dirty="0"/>
              <a:t>than </a:t>
            </a:r>
            <a:r>
              <a:rPr dirty="0"/>
              <a:t>describing</a:t>
            </a:r>
            <a:r>
              <a:rPr spc="-6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spc="-20" dirty="0"/>
              <a:t>DFA</a:t>
            </a:r>
            <a:r>
              <a:rPr spc="-6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spc="-10" dirty="0"/>
              <a:t>language.</a:t>
            </a:r>
          </a:p>
          <a:p>
            <a:pPr marL="104139">
              <a:lnSpc>
                <a:spcPct val="100000"/>
              </a:lnSpc>
              <a:spcBef>
                <a:spcPts val="1130"/>
              </a:spcBef>
            </a:pPr>
            <a:r>
              <a:rPr dirty="0"/>
              <a:t>Say</a:t>
            </a:r>
            <a:r>
              <a:rPr spc="-6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two</a:t>
            </a:r>
            <a:r>
              <a:rPr spc="-60" dirty="0"/>
              <a:t> </a:t>
            </a:r>
            <a:r>
              <a:rPr dirty="0"/>
              <a:t>machines</a:t>
            </a:r>
            <a:r>
              <a:rPr spc="-45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dirty="0"/>
              <a:t>equivalent</a:t>
            </a:r>
            <a:r>
              <a:rPr spc="-50" dirty="0"/>
              <a:t> </a:t>
            </a:r>
            <a:r>
              <a:rPr dirty="0"/>
              <a:t>if</a:t>
            </a:r>
            <a:r>
              <a:rPr spc="-55" dirty="0"/>
              <a:t> </a:t>
            </a:r>
            <a:r>
              <a:rPr dirty="0"/>
              <a:t>they</a:t>
            </a:r>
            <a:r>
              <a:rPr spc="-50" dirty="0"/>
              <a:t> </a:t>
            </a:r>
            <a:r>
              <a:rPr spc="-10" dirty="0"/>
              <a:t>recognize</a:t>
            </a:r>
            <a:r>
              <a:rPr spc="-7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same</a:t>
            </a:r>
            <a:r>
              <a:rPr spc="-45" dirty="0"/>
              <a:t> </a:t>
            </a:r>
            <a:r>
              <a:rPr spc="-10" dirty="0"/>
              <a:t>language.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Equivalence</a:t>
            </a:r>
            <a:r>
              <a:rPr spc="-204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120" dirty="0"/>
              <a:t>NFA</a:t>
            </a:r>
            <a:r>
              <a:rPr spc="-15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25" dirty="0"/>
              <a:t>DFA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9380" y="3318404"/>
            <a:ext cx="7192771" cy="82851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Equivalence</a:t>
            </a:r>
            <a:r>
              <a:rPr spc="-204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120" dirty="0"/>
              <a:t>NFA</a:t>
            </a:r>
            <a:r>
              <a:rPr spc="-15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943" y="1809749"/>
            <a:ext cx="8738870" cy="3429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052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 MT"/>
                <a:cs typeface="Arial MT"/>
              </a:rPr>
              <a:t>If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language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recognized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NFA,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then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must </a:t>
            </a:r>
            <a:r>
              <a:rPr sz="2800" dirty="0">
                <a:latin typeface="Arial MT"/>
                <a:cs typeface="Arial MT"/>
              </a:rPr>
              <a:t>show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existence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70" dirty="0">
                <a:latin typeface="Arial MT"/>
                <a:cs typeface="Arial MT"/>
              </a:rPr>
              <a:t>DFA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also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recognizes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it.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Arial MT"/>
              <a:cs typeface="Arial MT"/>
            </a:endParaRPr>
          </a:p>
          <a:p>
            <a:pPr marL="12700" marR="274955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convert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75" dirty="0">
                <a:latin typeface="Arial MT"/>
                <a:cs typeface="Arial MT"/>
              </a:rPr>
              <a:t>NFA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equivalent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DFA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simulates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NFA.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ts val="3279"/>
              </a:lnSpc>
              <a:spcBef>
                <a:spcPts val="5"/>
              </a:spcBef>
            </a:pPr>
            <a:r>
              <a:rPr sz="2800" dirty="0">
                <a:latin typeface="Arial MT"/>
                <a:cs typeface="Arial MT"/>
              </a:rPr>
              <a:t>Recall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“reader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automaton”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strategy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designing </a:t>
            </a:r>
            <a:r>
              <a:rPr sz="2800" dirty="0">
                <a:latin typeface="Arial MT"/>
                <a:cs typeface="Arial MT"/>
              </a:rPr>
              <a:t>finite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automata.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Equivalence</a:t>
            </a:r>
            <a:r>
              <a:rPr spc="-204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120" dirty="0"/>
              <a:t>NFA</a:t>
            </a:r>
            <a:r>
              <a:rPr spc="-15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750516"/>
            <a:ext cx="897572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would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simulate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NFA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pretending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DFA?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8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processed?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65" dirty="0">
                <a:latin typeface="Calibri"/>
                <a:cs typeface="Calibri"/>
              </a:rPr>
              <a:t>NFA’s,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kept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branches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</a:t>
            </a:r>
            <a:r>
              <a:rPr sz="2400" spc="6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computation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finger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could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active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input.</a:t>
            </a:r>
            <a:endParaRPr sz="2400">
              <a:latin typeface="Calibri"/>
              <a:cs typeface="Calibri"/>
            </a:endParaRPr>
          </a:p>
          <a:p>
            <a:pPr marL="354965" marR="121920" indent="-342900" algn="just">
              <a:lnSpc>
                <a:spcPct val="100000"/>
              </a:lnSpc>
              <a:spcBef>
                <a:spcPts val="288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spc="-45" dirty="0">
                <a:latin typeface="Calibri"/>
                <a:cs typeface="Calibri"/>
              </a:rPr>
              <a:t>You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updated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simulation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moving,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removing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fingers </a:t>
            </a:r>
            <a:r>
              <a:rPr sz="2400" dirty="0">
                <a:latin typeface="Calibri"/>
                <a:cs typeface="Calibri"/>
              </a:rPr>
              <a:t>according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NFA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operates.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track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fingers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Equivalence</a:t>
            </a:r>
            <a:r>
              <a:rPr spc="-204" dirty="0"/>
              <a:t> </a:t>
            </a:r>
            <a:r>
              <a:rPr dirty="0"/>
              <a:t>of</a:t>
            </a:r>
            <a:r>
              <a:rPr spc="-225" dirty="0"/>
              <a:t> </a:t>
            </a:r>
            <a:r>
              <a:rPr spc="-120" dirty="0"/>
              <a:t>NFA</a:t>
            </a:r>
            <a:r>
              <a:rPr spc="-15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888" y="2069719"/>
            <a:ext cx="9071610" cy="277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31165" algn="l"/>
              </a:tabLst>
            </a:pP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states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NFA,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950" baseline="27777" dirty="0">
                <a:latin typeface="Cambria Math"/>
                <a:cs typeface="Cambria Math"/>
              </a:rPr>
              <a:t>𝑘</a:t>
            </a:r>
            <a:r>
              <a:rPr sz="1950" spc="300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subsets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states.</a:t>
            </a:r>
            <a:endParaRPr sz="1800">
              <a:latin typeface="Calibri"/>
              <a:cs typeface="Calibri"/>
            </a:endParaRPr>
          </a:p>
          <a:p>
            <a:pPr marL="431800" marR="93980" indent="-342900">
              <a:lnSpc>
                <a:spcPct val="102200"/>
              </a:lnSpc>
              <a:spcBef>
                <a:spcPts val="2100"/>
              </a:spcBef>
              <a:buFont typeface="Wingdings"/>
              <a:buChar char=""/>
              <a:tabLst>
                <a:tab pos="431800" algn="l"/>
              </a:tabLst>
            </a:pP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subset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corresponds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possibilities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DFA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must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remember,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DFA </a:t>
            </a:r>
            <a:r>
              <a:rPr sz="1800" dirty="0">
                <a:latin typeface="Calibri"/>
                <a:cs typeface="Calibri"/>
              </a:rPr>
              <a:t>simulating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NFA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950" baseline="27777" dirty="0">
                <a:latin typeface="Cambria Math"/>
                <a:cs typeface="Cambria Math"/>
              </a:rPr>
              <a:t>𝑘</a:t>
            </a:r>
            <a:r>
              <a:rPr sz="1950" spc="300" baseline="27777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libri"/>
                <a:cs typeface="Calibri"/>
              </a:rPr>
              <a:t>states.</a:t>
            </a:r>
            <a:endParaRPr sz="1800">
              <a:latin typeface="Calibri"/>
              <a:cs typeface="Calibri"/>
            </a:endParaRPr>
          </a:p>
          <a:p>
            <a:pPr marL="431165" indent="-342265">
              <a:lnSpc>
                <a:spcPct val="100000"/>
              </a:lnSpc>
              <a:spcBef>
                <a:spcPts val="2150"/>
              </a:spcBef>
              <a:buFont typeface="Wingdings"/>
              <a:buChar char=""/>
              <a:tabLst>
                <a:tab pos="431165" algn="l"/>
              </a:tabLst>
            </a:pPr>
            <a:r>
              <a:rPr sz="1800" dirty="0">
                <a:latin typeface="Calibri"/>
                <a:cs typeface="Calibri"/>
              </a:rPr>
              <a:t>Now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figure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DFA.</a:t>
            </a:r>
            <a:endParaRPr sz="1800">
              <a:latin typeface="Calibri"/>
              <a:cs typeface="Calibri"/>
            </a:endParaRPr>
          </a:p>
          <a:p>
            <a:pPr marL="431165" indent="-34226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431165" algn="l"/>
              </a:tabLst>
            </a:pPr>
            <a:r>
              <a:rPr sz="1800" dirty="0">
                <a:latin typeface="Calibri"/>
                <a:cs typeface="Calibri"/>
              </a:rPr>
              <a:t>What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transition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function?</a:t>
            </a:r>
            <a:endParaRPr sz="1800">
              <a:latin typeface="Calibri"/>
              <a:cs typeface="Calibri"/>
            </a:endParaRPr>
          </a:p>
          <a:p>
            <a:pPr marL="431165" indent="-342265">
              <a:lnSpc>
                <a:spcPct val="100000"/>
              </a:lnSpc>
              <a:spcBef>
                <a:spcPts val="2160"/>
              </a:spcBef>
              <a:buFont typeface="Wingdings"/>
              <a:buChar char=""/>
              <a:tabLst>
                <a:tab pos="431165" algn="l"/>
              </a:tabLst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discuss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easily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after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notation.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4916" y="1029665"/>
            <a:ext cx="8485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Converting</a:t>
            </a:r>
            <a:r>
              <a:rPr spc="-195" dirty="0"/>
              <a:t> </a:t>
            </a:r>
            <a:r>
              <a:rPr spc="-120" dirty="0"/>
              <a:t>NFA</a:t>
            </a:r>
            <a:r>
              <a:rPr spc="-155" dirty="0"/>
              <a:t> </a:t>
            </a:r>
            <a:r>
              <a:rPr spc="-45" dirty="0"/>
              <a:t>into</a:t>
            </a:r>
            <a:r>
              <a:rPr spc="-150" dirty="0"/>
              <a:t> </a:t>
            </a:r>
            <a:r>
              <a:rPr spc="-70" dirty="0"/>
              <a:t>Equivalent</a:t>
            </a:r>
            <a:r>
              <a:rPr spc="-150" dirty="0"/>
              <a:t> </a:t>
            </a:r>
            <a:r>
              <a:rPr spc="-25" dirty="0"/>
              <a:t>DFA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9180" y="1686280"/>
            <a:ext cx="7588884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Let 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(Q, Σ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𝛿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𝑞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F)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A.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construct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(Q’,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𝛿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′,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mbria Math"/>
                <a:cs typeface="Cambria Math"/>
              </a:rPr>
              <a:t>𝑞</a:t>
            </a:r>
            <a:r>
              <a:rPr sz="2175" spc="-15" baseline="-15325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’,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F’)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0849" y="3533164"/>
            <a:ext cx="2684106" cy="239709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1684756"/>
            <a:ext cx="7956550" cy="16598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86175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Recall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P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subsets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Q’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P(Q)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 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subsets 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∅</a:t>
            </a:r>
            <a:r>
              <a:rPr sz="20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{1},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{2},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{3},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{1,2},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{1,3},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{2,3},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{1,2,3}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606" y="652017"/>
            <a:ext cx="19545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i="1" dirty="0">
                <a:solidFill>
                  <a:srgbClr val="626F52"/>
                </a:solidFill>
                <a:latin typeface="Calibri Light"/>
                <a:cs typeface="Calibri Light"/>
              </a:rPr>
              <a:t>Q’ </a:t>
            </a:r>
            <a:r>
              <a:rPr sz="4200" dirty="0">
                <a:solidFill>
                  <a:srgbClr val="626F52"/>
                </a:solidFill>
              </a:rPr>
              <a:t>=</a:t>
            </a:r>
            <a:r>
              <a:rPr sz="4200" spc="-10" dirty="0">
                <a:solidFill>
                  <a:srgbClr val="626F52"/>
                </a:solidFill>
              </a:rPr>
              <a:t> </a:t>
            </a:r>
            <a:r>
              <a:rPr sz="4200" i="1" spc="-20" dirty="0">
                <a:solidFill>
                  <a:srgbClr val="626F52"/>
                </a:solidFill>
                <a:latin typeface="Calibri Light"/>
                <a:cs typeface="Calibri Light"/>
              </a:rPr>
              <a:t>P</a:t>
            </a:r>
            <a:r>
              <a:rPr sz="4200" spc="-20" dirty="0">
                <a:solidFill>
                  <a:srgbClr val="626F52"/>
                </a:solidFill>
              </a:rPr>
              <a:t>(</a:t>
            </a:r>
            <a:r>
              <a:rPr sz="4200" i="1" spc="-20" dirty="0">
                <a:solidFill>
                  <a:srgbClr val="626F52"/>
                </a:solidFill>
                <a:latin typeface="Calibri Light"/>
                <a:cs typeface="Calibri Light"/>
              </a:rPr>
              <a:t>Q</a:t>
            </a:r>
            <a:r>
              <a:rPr sz="4200" spc="-20" dirty="0">
                <a:solidFill>
                  <a:srgbClr val="626F52"/>
                </a:solidFill>
              </a:rPr>
              <a:t>)</a:t>
            </a:r>
            <a:endParaRPr sz="42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5054" y="3996025"/>
            <a:ext cx="2174381" cy="194294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mbria Math"/>
                <a:cs typeface="Cambria Math"/>
              </a:rPr>
              <a:t>𝜀</a:t>
            </a:r>
            <a:r>
              <a:rPr spc="-85" dirty="0">
                <a:latin typeface="Cambria Math"/>
                <a:cs typeface="Cambria Math"/>
              </a:rPr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spc="-50" dirty="0"/>
              <a:t>closure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9972040" cy="2482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14090">
              <a:lnSpc>
                <a:spcPct val="148500"/>
              </a:lnSpc>
              <a:spcBef>
                <a:spcPts val="100"/>
              </a:spcBef>
            </a:pP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discuss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further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steps,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ε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arrows.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collection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 marR="4247515">
              <a:lnSpc>
                <a:spcPts val="2160"/>
              </a:lnSpc>
              <a:spcBef>
                <a:spcPts val="30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reached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members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going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along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ε</a:t>
            </a:r>
            <a:r>
              <a:rPr sz="2000" i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arrows,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including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members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50" dirty="0">
                <a:solidFill>
                  <a:srgbClr val="404040"/>
                </a:solidFill>
                <a:latin typeface="Calibri"/>
                <a:cs typeface="Calibri"/>
              </a:rPr>
              <a:t>R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themselves.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42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⊆</a:t>
            </a:r>
            <a:r>
              <a:rPr sz="20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closure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E(R)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reached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members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traveling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along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0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68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DFA</a:t>
            </a:r>
            <a:r>
              <a:rPr spc="-160" dirty="0"/>
              <a:t> </a:t>
            </a:r>
            <a:r>
              <a:rPr dirty="0"/>
              <a:t>vs</a:t>
            </a:r>
            <a:r>
              <a:rPr spc="-204" dirty="0"/>
              <a:t> </a:t>
            </a:r>
            <a:r>
              <a:rPr spc="-9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2039238"/>
            <a:ext cx="961707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i="1" spc="-10" dirty="0">
                <a:solidFill>
                  <a:srgbClr val="404040"/>
                </a:solidFill>
                <a:latin typeface="Calibri"/>
                <a:cs typeface="Calibri"/>
              </a:rPr>
              <a:t>nondeterministic</a:t>
            </a:r>
            <a:r>
              <a:rPr sz="2000" b="1" i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several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choices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point.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NFA,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zero,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symbol.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116" y="5481015"/>
            <a:ext cx="962914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labels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Zero,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many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label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6401" y="3616388"/>
            <a:ext cx="5867400" cy="161895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Start</a:t>
            </a:r>
            <a:r>
              <a:rPr spc="-190" dirty="0"/>
              <a:t> </a:t>
            </a:r>
            <a:r>
              <a:rPr spc="-75" dirty="0"/>
              <a:t>State,</a:t>
            </a:r>
            <a:r>
              <a:rPr spc="-190" dirty="0"/>
              <a:t> </a:t>
            </a:r>
            <a:r>
              <a:rPr spc="-25" dirty="0">
                <a:latin typeface="Cambria Math"/>
                <a:cs typeface="Cambria Math"/>
              </a:rPr>
              <a:t>𝑞</a:t>
            </a:r>
            <a:r>
              <a:rPr sz="5250" spc="-37" baseline="-15873" dirty="0">
                <a:latin typeface="Cambria Math"/>
                <a:cs typeface="Cambria Math"/>
              </a:rPr>
              <a:t>0</a:t>
            </a:r>
            <a:r>
              <a:rPr sz="4800" spc="-25" dirty="0"/>
              <a:t>’</a:t>
            </a:r>
            <a:endParaRPr sz="4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59180" y="1833499"/>
            <a:ext cx="67983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𝑞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’</a:t>
            </a:r>
            <a:r>
              <a:rPr sz="2000" spc="4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(q0)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E(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closure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6263" y="2920399"/>
            <a:ext cx="2824031" cy="252346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Final</a:t>
            </a:r>
            <a:r>
              <a:rPr spc="-210" dirty="0"/>
              <a:t> </a:t>
            </a:r>
            <a:r>
              <a:rPr spc="-70" dirty="0"/>
              <a:t>State,</a:t>
            </a:r>
            <a:r>
              <a:rPr spc="-204" dirty="0"/>
              <a:t> </a:t>
            </a:r>
            <a:r>
              <a:rPr spc="-25" dirty="0"/>
              <a:t>F’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3499"/>
            <a:ext cx="9818370" cy="105664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>
              <a:lnSpc>
                <a:spcPts val="2150"/>
              </a:lnSpc>
              <a:spcBef>
                <a:spcPts val="384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F’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0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Q’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i.e.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machine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possible states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could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case,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F’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{1},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{1,2},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{1,3},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{1,2,3}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}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05300" y="3331456"/>
            <a:ext cx="2530855" cy="226150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Transition</a:t>
            </a:r>
            <a:r>
              <a:rPr spc="-175" dirty="0"/>
              <a:t> </a:t>
            </a:r>
            <a:r>
              <a:rPr spc="-45" dirty="0"/>
              <a:t>Function,</a:t>
            </a:r>
            <a:r>
              <a:rPr spc="-180" dirty="0"/>
              <a:t> </a:t>
            </a:r>
            <a:r>
              <a:rPr dirty="0">
                <a:latin typeface="Cambria Math"/>
                <a:cs typeface="Cambria Math"/>
              </a:rPr>
              <a:t>𝛿</a:t>
            </a:r>
            <a:r>
              <a:rPr dirty="0"/>
              <a:t>’(</a:t>
            </a:r>
            <a:r>
              <a:rPr spc="-195" dirty="0"/>
              <a:t> </a:t>
            </a:r>
            <a:r>
              <a:rPr dirty="0"/>
              <a:t>R,</a:t>
            </a:r>
            <a:r>
              <a:rPr spc="-185" dirty="0"/>
              <a:t> </a:t>
            </a:r>
            <a:r>
              <a:rPr spc="-25" dirty="0"/>
              <a:t>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9178" y="1748408"/>
            <a:ext cx="6431915" cy="127889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8100" marR="30480" indent="48260">
              <a:lnSpc>
                <a:spcPts val="1630"/>
              </a:lnSpc>
              <a:spcBef>
                <a:spcPts val="500"/>
              </a:spcBef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 </a:t>
            </a:r>
            <a:r>
              <a:rPr sz="1700" dirty="0">
                <a:solidFill>
                  <a:srgbClr val="404040"/>
                </a:solidFill>
                <a:latin typeface="Cambria Math"/>
                <a:cs typeface="Cambria Math"/>
              </a:rPr>
              <a:t>⊆</a:t>
            </a:r>
            <a:r>
              <a:rPr sz="17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Q,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mbria Math"/>
                <a:cs typeface="Cambria Math"/>
              </a:rPr>
              <a:t>𝜀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closure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E(R)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17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7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reached</a:t>
            </a:r>
            <a:r>
              <a:rPr sz="17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members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traveling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along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1700" spc="-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700">
              <a:latin typeface="Calibri"/>
              <a:cs typeface="Calibri"/>
            </a:endParaRPr>
          </a:p>
          <a:p>
            <a:pPr marL="86360">
              <a:lnSpc>
                <a:spcPct val="100000"/>
              </a:lnSpc>
              <a:spcBef>
                <a:spcPts val="1010"/>
              </a:spcBef>
            </a:pP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7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17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17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17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17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Calibri"/>
                <a:cs typeface="Calibri"/>
              </a:rPr>
              <a:t>as,</a:t>
            </a:r>
            <a:endParaRPr sz="17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115"/>
              </a:spcBef>
            </a:pP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δ’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R;</a:t>
            </a:r>
            <a:r>
              <a:rPr sz="2550" i="1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550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550" spc="-7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550" spc="-30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550" spc="7" baseline="163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550" spc="-7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550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550" spc="-22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550" spc="15" baseline="163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E(</a:t>
            </a:r>
            <a:r>
              <a:rPr sz="2550" spc="-22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mbria Math"/>
                <a:cs typeface="Cambria Math"/>
              </a:rPr>
              <a:t>𝛿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(R,</a:t>
            </a:r>
            <a:r>
              <a:rPr sz="2550" spc="-30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a)</a:t>
            </a:r>
            <a:r>
              <a:rPr sz="2550" spc="-7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550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550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550" spc="-7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550" spc="-30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550" spc="15" baseline="1633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550" spc="-22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550" i="1" spc="-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i="1" baseline="1633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550" i="1" spc="15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700" spc="70" dirty="0">
                <a:solidFill>
                  <a:srgbClr val="404040"/>
                </a:solidFill>
                <a:latin typeface="Cambria Math"/>
                <a:cs typeface="Cambria Math"/>
              </a:rPr>
              <a:t>∪</a:t>
            </a:r>
            <a:r>
              <a:rPr sz="2550" spc="104" baseline="-16339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550" spc="-7" baseline="-1633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-16339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550" spc="-15" baseline="-16339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550" baseline="-16339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550" spc="405" baseline="-1633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baseline="1633" dirty="0">
                <a:solidFill>
                  <a:srgbClr val="404040"/>
                </a:solidFill>
                <a:latin typeface="Cambria Math"/>
                <a:cs typeface="Cambria Math"/>
              </a:rPr>
              <a:t>𝛿</a:t>
            </a:r>
            <a:r>
              <a:rPr sz="2550" baseline="1633" dirty="0">
                <a:solidFill>
                  <a:srgbClr val="404040"/>
                </a:solidFill>
                <a:latin typeface="Calibri"/>
                <a:cs typeface="Calibri"/>
              </a:rPr>
              <a:t>(R,</a:t>
            </a:r>
            <a:r>
              <a:rPr sz="2550" spc="-22" baseline="16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550" spc="-37" baseline="1633" dirty="0">
                <a:solidFill>
                  <a:srgbClr val="404040"/>
                </a:solidFill>
                <a:latin typeface="Calibri"/>
                <a:cs typeface="Calibri"/>
              </a:rPr>
              <a:t>a).</a:t>
            </a:r>
            <a:endParaRPr sz="2550" baseline="1633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1694" y="2188655"/>
            <a:ext cx="2174381" cy="19442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4578" y="4826000"/>
            <a:ext cx="9203690" cy="140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example,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 =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2,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 = E(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E(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{1} 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 = E(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1 ,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E(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 E(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 =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dirty="0">
                <a:latin typeface="Cambria Math"/>
                <a:cs typeface="Cambria Math"/>
              </a:rPr>
              <a:t>𝑎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E(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{1,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3}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’(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 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b)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, </a:t>
            </a:r>
            <a:r>
              <a:rPr sz="1800" dirty="0">
                <a:latin typeface="Cambria Math"/>
                <a:cs typeface="Cambria Math"/>
              </a:rPr>
              <a:t>𝑏</a:t>
            </a:r>
            <a:r>
              <a:rPr sz="1800" dirty="0">
                <a:latin typeface="Calibri"/>
                <a:cs typeface="Calibri"/>
              </a:rPr>
              <a:t>))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E(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{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6792" y="2453705"/>
            <a:ext cx="5639759" cy="167688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Example</a:t>
            </a:r>
            <a:r>
              <a:rPr spc="-130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35" dirty="0"/>
              <a:t>Continued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7658" y="2386583"/>
            <a:ext cx="4725961" cy="25146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02051" y="5320665"/>
            <a:ext cx="467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Complete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subset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construction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transition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160" y="2515619"/>
            <a:ext cx="3521810" cy="104684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FF0000"/>
                </a:solidFill>
              </a:rPr>
              <a:t>Example</a:t>
            </a:r>
            <a:r>
              <a:rPr spc="-130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-</a:t>
            </a:r>
            <a:r>
              <a:rPr spc="-145" dirty="0">
                <a:solidFill>
                  <a:srgbClr val="FF0000"/>
                </a:solidFill>
              </a:rPr>
              <a:t> </a:t>
            </a:r>
            <a:r>
              <a:rPr spc="-35" dirty="0">
                <a:solidFill>
                  <a:srgbClr val="FF0000"/>
                </a:solidFill>
              </a:rPr>
              <a:t>Continued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136" y="3415207"/>
            <a:ext cx="5228174" cy="11857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16115" y="2804122"/>
            <a:ext cx="4809712" cy="227882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4143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Another</a:t>
            </a:r>
            <a:r>
              <a:rPr spc="-220" dirty="0"/>
              <a:t> </a:t>
            </a:r>
            <a:r>
              <a:rPr spc="-45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544" y="2234299"/>
            <a:ext cx="5404137" cy="328711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Solved?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8277" y="2448011"/>
            <a:ext cx="6493139" cy="28443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493" y="2629571"/>
            <a:ext cx="3657808" cy="270041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71577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Removing</a:t>
            </a:r>
            <a:r>
              <a:rPr spc="-170" dirty="0"/>
              <a:t> </a:t>
            </a:r>
            <a:r>
              <a:rPr spc="-50" dirty="0"/>
              <a:t>Unnecessary</a:t>
            </a:r>
            <a:r>
              <a:rPr spc="-170" dirty="0"/>
              <a:t> </a:t>
            </a:r>
            <a:r>
              <a:rPr spc="-20" dirty="0"/>
              <a:t>States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2879" y="2226002"/>
            <a:ext cx="7730201" cy="394396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35" dirty="0"/>
              <a:t> </a:t>
            </a:r>
            <a:r>
              <a:rPr spc="-50" dirty="0"/>
              <a:t>Extended</a:t>
            </a:r>
            <a:r>
              <a:rPr spc="-204" dirty="0"/>
              <a:t> </a:t>
            </a:r>
            <a:r>
              <a:rPr spc="-100" dirty="0"/>
              <a:t>Transition</a:t>
            </a:r>
            <a:r>
              <a:rPr spc="-17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8777" y="2016633"/>
            <a:ext cx="894969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DFA’s,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extend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transition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δ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NFA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δˆ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that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latin typeface="Calibri"/>
                <a:cs typeface="Calibri"/>
              </a:rPr>
              <a:t>takes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symbols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w,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returns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NFA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w.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1000" y="3732276"/>
            <a:ext cx="3886200" cy="1600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6847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DFA</a:t>
            </a:r>
            <a:r>
              <a:rPr spc="-160" dirty="0"/>
              <a:t> </a:t>
            </a:r>
            <a:r>
              <a:rPr dirty="0"/>
              <a:t>vs</a:t>
            </a:r>
            <a:r>
              <a:rPr spc="-204" dirty="0"/>
              <a:t> </a:t>
            </a:r>
            <a:r>
              <a:rPr spc="-90" dirty="0"/>
              <a:t>NFA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4779" y="2163810"/>
            <a:ext cx="5026065" cy="388358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/>
              <a:t>The</a:t>
            </a:r>
            <a:r>
              <a:rPr spc="-225" dirty="0"/>
              <a:t> </a:t>
            </a:r>
            <a:r>
              <a:rPr spc="-50" dirty="0"/>
              <a:t>Extended</a:t>
            </a:r>
            <a:r>
              <a:rPr spc="-200" dirty="0"/>
              <a:t> </a:t>
            </a:r>
            <a:r>
              <a:rPr spc="-100" dirty="0"/>
              <a:t>Transition</a:t>
            </a:r>
            <a:r>
              <a:rPr spc="-175" dirty="0"/>
              <a:t> </a:t>
            </a:r>
            <a:r>
              <a:rPr spc="-45" dirty="0"/>
              <a:t>Function</a:t>
            </a:r>
            <a:r>
              <a:rPr spc="-210" dirty="0"/>
              <a:t> </a:t>
            </a:r>
            <a:r>
              <a:rPr spc="-50" dirty="0"/>
              <a:t>- </a:t>
            </a:r>
            <a:r>
              <a:rPr spc="-10" dirty="0"/>
              <a:t>continued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5670" y="2399652"/>
            <a:ext cx="5730609" cy="30545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4726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Why</a:t>
            </a:r>
            <a:r>
              <a:rPr spc="-220" dirty="0"/>
              <a:t> </a:t>
            </a:r>
            <a:r>
              <a:rPr spc="-130" dirty="0"/>
              <a:t>NFA?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790192"/>
            <a:ext cx="568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DFA</a:t>
            </a:r>
            <a:r>
              <a:rPr sz="20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4580" y="2096872"/>
            <a:ext cx="3830320" cy="120269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250"/>
              </a:spcBef>
              <a:buClr>
                <a:srgbClr val="E38312"/>
              </a:buClr>
              <a:buAutoNum type="arabicPeriod"/>
              <a:tabLst>
                <a:tab pos="46990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Faster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path.</a:t>
            </a:r>
            <a:endParaRPr sz="2000">
              <a:latin typeface="Calibri"/>
              <a:cs typeface="Calibri"/>
            </a:endParaRPr>
          </a:p>
          <a:p>
            <a:pPr marL="469900" marR="5080" indent="-457834">
              <a:lnSpc>
                <a:spcPts val="2160"/>
              </a:lnSpc>
              <a:spcBef>
                <a:spcPts val="1430"/>
              </a:spcBef>
              <a:buClr>
                <a:srgbClr val="E38312"/>
              </a:buClr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0094" y="5629452"/>
            <a:ext cx="9272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Language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accepts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strings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{0,1}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either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third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495" y="3620949"/>
            <a:ext cx="4032195" cy="19005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7262" y="3934328"/>
            <a:ext cx="4825542" cy="8869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87388" y="1799082"/>
            <a:ext cx="574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NFA</a:t>
            </a:r>
            <a:r>
              <a:rPr sz="2000" b="1" spc="-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5947" y="2106015"/>
            <a:ext cx="4728210" cy="12020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250"/>
              </a:spcBef>
              <a:buClr>
                <a:srgbClr val="E38312"/>
              </a:buClr>
              <a:buAutoNum type="arabicPeriod"/>
              <a:tabLst>
                <a:tab pos="4692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Slower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chooses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paths</a:t>
            </a:r>
            <a:endParaRPr sz="2000">
              <a:latin typeface="Calibri"/>
              <a:cs typeface="Calibri"/>
            </a:endParaRPr>
          </a:p>
          <a:p>
            <a:pPr marL="469900" marR="5080" indent="-457200">
              <a:lnSpc>
                <a:spcPts val="2160"/>
              </a:lnSpc>
              <a:spcBef>
                <a:spcPts val="1425"/>
              </a:spcBef>
              <a:buClr>
                <a:srgbClr val="E38312"/>
              </a:buClr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Easy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express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multiple machines.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58820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Formal</a:t>
            </a:r>
            <a:r>
              <a:rPr spc="-185" dirty="0"/>
              <a:t> </a:t>
            </a:r>
            <a:r>
              <a:rPr spc="-55" dirty="0"/>
              <a:t>Definition</a:t>
            </a:r>
            <a:r>
              <a:rPr spc="-190" dirty="0"/>
              <a:t> </a:t>
            </a:r>
            <a:r>
              <a:rPr dirty="0"/>
              <a:t>of</a:t>
            </a:r>
            <a:r>
              <a:rPr spc="-195" dirty="0"/>
              <a:t> </a:t>
            </a:r>
            <a:r>
              <a:rPr spc="-30" dirty="0"/>
              <a:t>NFA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337" y="2286551"/>
            <a:ext cx="8696834" cy="35588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5173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Comparison</a:t>
            </a:r>
            <a:r>
              <a:rPr spc="-220" dirty="0"/>
              <a:t> </a:t>
            </a:r>
            <a:r>
              <a:rPr spc="-10" dirty="0"/>
              <a:t>with</a:t>
            </a:r>
            <a:r>
              <a:rPr spc="-215" dirty="0"/>
              <a:t> </a:t>
            </a:r>
            <a:r>
              <a:rPr spc="-35" dirty="0"/>
              <a:t>DFA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5553" y="2527662"/>
            <a:ext cx="4835478" cy="22277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0634" y="2531099"/>
            <a:ext cx="4844742" cy="21754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0827" y="2036479"/>
            <a:ext cx="8996641" cy="37546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2477</Words>
  <Application>Microsoft Office PowerPoint</Application>
  <PresentationFormat>Widescreen</PresentationFormat>
  <Paragraphs>159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Aptos Display</vt:lpstr>
      <vt:lpstr>Arial MT</vt:lpstr>
      <vt:lpstr>Calibri</vt:lpstr>
      <vt:lpstr>Calibri Light</vt:lpstr>
      <vt:lpstr>Cambria Math</vt:lpstr>
      <vt:lpstr>Wingdings</vt:lpstr>
      <vt:lpstr>Office Theme</vt:lpstr>
      <vt:lpstr>Nondeterministic Finite Automata</vt:lpstr>
      <vt:lpstr>Nondeterminism</vt:lpstr>
      <vt:lpstr>DFA vs NFA</vt:lpstr>
      <vt:lpstr>DFA vs NFA</vt:lpstr>
      <vt:lpstr>DFA vs NFA</vt:lpstr>
      <vt:lpstr>Why NFA?</vt:lpstr>
      <vt:lpstr>Formal Definition of NFA</vt:lpstr>
      <vt:lpstr>Comparison with DFA</vt:lpstr>
      <vt:lpstr>PowerPoint Presentation</vt:lpstr>
      <vt:lpstr>How does a DFA compute?</vt:lpstr>
      <vt:lpstr>How does an NFA compute?</vt:lpstr>
      <vt:lpstr>How does an NFA compute?</vt:lpstr>
      <vt:lpstr>NFA Simulation Example</vt:lpstr>
      <vt:lpstr>Computing NFA</vt:lpstr>
      <vt:lpstr>Example-2</vt:lpstr>
      <vt:lpstr>Example-3</vt:lpstr>
      <vt:lpstr>Example-4</vt:lpstr>
      <vt:lpstr>PowerPoint Presentation</vt:lpstr>
      <vt:lpstr>Example-5</vt:lpstr>
      <vt:lpstr>Exercise</vt:lpstr>
      <vt:lpstr>Regular Operations on NFA</vt:lpstr>
      <vt:lpstr>PowerPoint Presentation</vt:lpstr>
      <vt:lpstr>Regular Operations on NFA</vt:lpstr>
      <vt:lpstr>PowerPoint Presentation</vt:lpstr>
      <vt:lpstr>PowerPoint Presentation</vt:lpstr>
      <vt:lpstr>PowerPoint Presentation</vt:lpstr>
      <vt:lpstr>PowerPoint Presentation</vt:lpstr>
      <vt:lpstr>Concatenation</vt:lpstr>
      <vt:lpstr>Regular Operations on NFA</vt:lpstr>
      <vt:lpstr>Kleene Star</vt:lpstr>
      <vt:lpstr>NFA Design</vt:lpstr>
      <vt:lpstr>Equivalence of NFA and DFA</vt:lpstr>
      <vt:lpstr>Equivalence of NFA and DFA</vt:lpstr>
      <vt:lpstr>Equivalence of NFA and DFA</vt:lpstr>
      <vt:lpstr>Equivalence of NFA and DFA</vt:lpstr>
      <vt:lpstr>Equivalence of NFA and DFA</vt:lpstr>
      <vt:lpstr>Converting NFA into Equivalent DFA</vt:lpstr>
      <vt:lpstr>Q’ = P(Q)</vt:lpstr>
      <vt:lpstr>𝜀 - closure</vt:lpstr>
      <vt:lpstr>Start State, 𝑞0’</vt:lpstr>
      <vt:lpstr>Final State, F’</vt:lpstr>
      <vt:lpstr>Transition Function, 𝛿’( R, a)</vt:lpstr>
      <vt:lpstr>Example</vt:lpstr>
      <vt:lpstr>Example - Continued</vt:lpstr>
      <vt:lpstr>Example - Continued</vt:lpstr>
      <vt:lpstr>Another Example</vt:lpstr>
      <vt:lpstr>Solved?</vt:lpstr>
      <vt:lpstr>Removing Unnecessary States</vt:lpstr>
      <vt:lpstr>The Extended Transition Function</vt:lpstr>
      <vt:lpstr>The Extended Transition Function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 Operations on DFA (Closure)</dc:title>
  <dc:creator>Shashata Sawmya</dc:creator>
  <cp:lastModifiedBy>Saifur Rahman</cp:lastModifiedBy>
  <cp:revision>1</cp:revision>
  <dcterms:created xsi:type="dcterms:W3CDTF">2025-03-14T23:01:11Z</dcterms:created>
  <dcterms:modified xsi:type="dcterms:W3CDTF">2025-03-15T07:30:45Z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2021-08-03T00:00:00Z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2025-03-14T00:00:00Z</vt:filetime>
  </property>
  <property fmtid="{D5CDD505-2E9C-101B-9397-08002B2CF9AE}" pid="5" name="Producer">
    <vt:lpwstr>Microsoft® PowerPoint® 2013</vt:lpwstr>
  </property>
</Properties>
</file>