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70" r:id="rId13"/>
    <p:sldId id="266" r:id="rId14"/>
    <p:sldId id="272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4" autoAdjust="0"/>
  </p:normalViewPr>
  <p:slideViewPr>
    <p:cSldViewPr snapToGrid="0">
      <p:cViewPr varScale="1">
        <p:scale>
          <a:sx n="60" d="100"/>
          <a:sy n="60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C02-4051-4885-B68C-AEC3B7DC2B3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E2FC-A061-4C17-9AEC-19E7B06B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of flow of current vs flow of electrons is opposite. We follow conventional direction of current.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 and current not constant and can change with time. The classic physics formula we studied comes if we consider current to be constant.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basic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44BD6-95DA-4B58-BCA8-A915478A65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2FF-2A45-490B-91A7-246BBF9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B5A2-7B03-4948-932F-29B7FAC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FCB6-79C4-48DD-B560-DA825F0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9F7F-1058-4A86-9EBA-B9816FC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E8E4-FA08-4DA4-8FD9-060D07D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3B3-4903-4BE0-8A42-F7CC715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7F69-D38C-4AAF-ACF3-E8B12E0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01-5D67-4865-A6BE-BAE5AF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8587-36AB-4333-910C-832DA4E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6A0-668D-4E82-A34F-640CE9D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4951-F498-42F4-81B4-481E9D6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1728-E7B8-4195-BFE3-2598C83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F19F-7C3A-4B35-BC01-CC86C69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EC85-2B53-4C3A-992D-AE76C23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20A-9577-4838-B818-9F771DE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AA3-9E65-4C7A-8C2E-BDA944A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82F-6208-4E8D-83C7-5ADFC284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8296-AE29-43DD-8D93-65424B0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8FC-DD0B-4E55-8623-B896E2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92C3-70A4-4212-AD40-4FA80CD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58A-BAF8-4F3C-BB50-48E85F7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CBAB-CF87-4033-A22B-F26743DC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433-8A59-4269-BD00-8FE621C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0F08-7875-4ADB-9A97-3CCAB4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7C4-EF78-4BFE-9EFA-D2433DA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F00-E352-477D-8D23-F40712E8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09DC-A022-4102-BB3F-4268FCA7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1783-107A-4076-B32E-1B00970E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BD25-5AFA-445A-9B9D-686880E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DD24-F538-4D5B-B3CD-2F9E463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5203-2098-42A6-B894-303183C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2BB-88A8-4D87-8DDB-3BF9542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A27E-EF07-4AF7-944A-745F589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4159-65BB-4AD5-8F80-2B3B3C0F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B0FB-1D5A-4440-97AE-4BD6D882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AAA3-6B45-43D7-B06D-2A652508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70B0-214C-4CB4-A1AC-53777BD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DA3E-1C7C-4679-A778-43686D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DD55-D8E7-4A44-8FCE-5E1F780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0B7-6498-431E-BE15-AF1A3E5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81C4-3531-42FC-9372-6881026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C53A-C173-40C7-9D95-FDC7FE8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4D6-9041-4AF7-BB3A-9549D75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19C4-6E37-4EE0-B8AA-DD020E6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D13C-CC36-40B8-A1B2-E2632F9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2C78-393D-46ED-BFDB-5FB341F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6D7-E22D-47F9-8BEC-D26CC84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9AC5-7352-4227-9DB8-2947738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EF52-0437-4A3F-A68A-058BB34E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E332-60AB-45A0-AC0C-F20A404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572A-887B-4ABC-A469-F1B1307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222-59B4-473B-8072-A1564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4CD-EFC8-4FF2-965B-1507433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22D5F-10F5-4223-A996-14C99E59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A59B-E563-4D71-8805-81D47952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473-C363-4B95-BFAF-F8772CE7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0AEB-2074-415B-92B0-4C59025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2561-C9ED-4EB0-8F32-1377017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3744-584A-4E7D-B228-411EA7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6900-2194-44C9-836C-9F1F1E5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904-BFB5-4A29-A416-80897495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02D-FB6F-4A06-9190-F1FED01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758E-1F33-4299-BF33-02ACC05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F6F-CC4B-41FE-9C7F-21C51E8B1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EEE 2113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Electrical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Basic Concepts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347A71-728A-7D93-D40D-BD097AAE833B}"/>
              </a:ext>
            </a:extLst>
          </p:cNvPr>
          <p:cNvSpPr txBox="1">
            <a:spLocks/>
          </p:cNvSpPr>
          <p:nvPr/>
        </p:nvSpPr>
        <p:spPr>
          <a:xfrm>
            <a:off x="822961" y="4654295"/>
            <a:ext cx="3310128" cy="1348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+mn-lt"/>
              </a:rPr>
              <a:t>Prepared by</a:t>
            </a:r>
          </a:p>
          <a:p>
            <a:pPr algn="l"/>
            <a:endParaRPr lang="en-US" sz="2000" b="1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Lec</a:t>
            </a:r>
            <a:r>
              <a:rPr lang="en-US" sz="2000" dirty="0">
                <a:latin typeface="+mn-lt"/>
              </a:rPr>
              <a:t> Saifur Rahman</a:t>
            </a:r>
          </a:p>
          <a:p>
            <a:pPr algn="l"/>
            <a:r>
              <a:rPr lang="en-US" sz="2000" dirty="0">
                <a:latin typeface="+mn-lt"/>
              </a:rPr>
              <a:t>  Email: </a:t>
            </a:r>
            <a:r>
              <a:rPr lang="en-US" sz="2000" dirty="0">
                <a:latin typeface="+mn-lt"/>
                <a:hlinkClick r:id="rId2"/>
              </a:rPr>
              <a:t>saifur@cse.uiu.ac.bd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Moblie</a:t>
            </a:r>
            <a:r>
              <a:rPr lang="en-US" sz="2000" dirty="0">
                <a:latin typeface="+mn-lt"/>
              </a:rPr>
              <a:t>: 01303529289</a:t>
            </a:r>
          </a:p>
        </p:txBody>
      </p:sp>
    </p:spTree>
    <p:extLst>
      <p:ext uri="{BB962C8B-B14F-4D97-AF65-F5344CB8AC3E}">
        <p14:creationId xmlns:p14="http://schemas.microsoft.com/office/powerpoint/2010/main" val="3887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F211-833B-4A31-886C-88C551E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Electrical Charge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232D10-7C6E-4A42-9A8A-B1FEC2AA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3" y="1847915"/>
            <a:ext cx="10755221" cy="3717998"/>
          </a:xfrm>
        </p:spPr>
      </p:pic>
    </p:spTree>
    <p:extLst>
      <p:ext uri="{BB962C8B-B14F-4D97-AF65-F5344CB8AC3E}">
        <p14:creationId xmlns:p14="http://schemas.microsoft.com/office/powerpoint/2010/main" val="40506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E01758-A377-4AD7-B77E-993DB835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8" y="643467"/>
            <a:ext cx="105612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E6805-F3B7-7A8A-4C1C-7BC25DE6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7" y="1308772"/>
            <a:ext cx="5567364" cy="4734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AA46F-FFF8-D9C4-741C-2D4F7AED2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6"/>
          <a:stretch/>
        </p:blipFill>
        <p:spPr>
          <a:xfrm>
            <a:off x="6305384" y="1396235"/>
            <a:ext cx="5849598" cy="3644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BF37-103C-03E5-2F0E-E094C870A63D}"/>
              </a:ext>
            </a:extLst>
          </p:cNvPr>
          <p:cNvSpPr txBox="1"/>
          <p:nvPr/>
        </p:nvSpPr>
        <p:spPr>
          <a:xfrm>
            <a:off x="373711" y="333954"/>
            <a:ext cx="375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BB56B9-94B0-3D0D-6910-05A3285122FB}"/>
              </a:ext>
            </a:extLst>
          </p:cNvPr>
          <p:cNvCxnSpPr/>
          <p:nvPr/>
        </p:nvCxnSpPr>
        <p:spPr>
          <a:xfrm>
            <a:off x="6096000" y="1253113"/>
            <a:ext cx="0" cy="461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CE65EC-4BE1-4484-937E-64B86D48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643467"/>
            <a:ext cx="1022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C1BF37-103C-03E5-2F0E-E094C870A63D}"/>
              </a:ext>
            </a:extLst>
          </p:cNvPr>
          <p:cNvSpPr txBox="1"/>
          <p:nvPr/>
        </p:nvSpPr>
        <p:spPr>
          <a:xfrm>
            <a:off x="373711" y="333954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F4E32-A21F-8DE0-CF4F-24BABF1E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00"/>
          <a:stretch/>
        </p:blipFill>
        <p:spPr>
          <a:xfrm>
            <a:off x="138297" y="1686087"/>
            <a:ext cx="6059821" cy="2494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E8B38-4C33-31BC-7BD6-3C1854334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5" r="2416" b="10476"/>
          <a:stretch/>
        </p:blipFill>
        <p:spPr>
          <a:xfrm>
            <a:off x="6096000" y="1477152"/>
            <a:ext cx="5886984" cy="36947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07EC0-4165-2CA1-F4FA-3E279F04A6B3}"/>
              </a:ext>
            </a:extLst>
          </p:cNvPr>
          <p:cNvCxnSpPr/>
          <p:nvPr/>
        </p:nvCxnSpPr>
        <p:spPr>
          <a:xfrm>
            <a:off x="6096000" y="795619"/>
            <a:ext cx="0" cy="461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5E2-6007-453A-81FC-C581EF96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/>
              <a:t>Voltage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3A8A729A-6FDB-40E3-B697-25746468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C3F-D875-4B79-92F9-132F0961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To move the electron in a conductor in a particular direction requires some work or energy transfer. </a:t>
            </a:r>
          </a:p>
          <a:p>
            <a:r>
              <a:rPr lang="en-US" dirty="0"/>
              <a:t>This work is performed by an external electromotive force (emf), typically represented by the battery.</a:t>
            </a:r>
          </a:p>
          <a:p>
            <a:r>
              <a:rPr lang="en-US" dirty="0"/>
              <a:t>The voltage between two points a and b in an electric circuit is the energy (or work) needed to move a unit charge from a to b</a:t>
            </a:r>
          </a:p>
        </p:txBody>
      </p:sp>
    </p:spTree>
    <p:extLst>
      <p:ext uri="{BB962C8B-B14F-4D97-AF65-F5344CB8AC3E}">
        <p14:creationId xmlns:p14="http://schemas.microsoft.com/office/powerpoint/2010/main" val="188769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1C8-7138-43BF-A915-5068A4E2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04DA-A4B8-4CEA-9ECE-6D7921D1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(or potential difference) is the energy required to move a unit charge through an element, measured in volts (V).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V = 1 J/C</a:t>
            </a:r>
          </a:p>
        </p:txBody>
      </p:sp>
      <p:pic>
        <p:nvPicPr>
          <p:cNvPr id="5" name="Picture 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FE249D01-0E56-407B-9812-7746E91D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99" y="2757425"/>
            <a:ext cx="2212801" cy="9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002-A643-476B-A1B8-3F45ECAF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Polarity of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F90C-8F59-445F-9675-EB105FF7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Voltage arises due to the difference in electric potential between two points in a circuit. </a:t>
            </a:r>
          </a:p>
          <a:p>
            <a:r>
              <a:rPr lang="en-US" sz="2000"/>
              <a:t>The point which has a higher potential is given a ‘+’ polarity, while the point which is at a lower potential is given a ‘-’ polarity</a:t>
            </a:r>
          </a:p>
          <a:p>
            <a:r>
              <a:rPr lang="en-US" sz="2000" i="1"/>
              <a:t>v</a:t>
            </a:r>
            <a:r>
              <a:rPr lang="en-US" sz="2000" i="1" baseline="-25000"/>
              <a:t>ab </a:t>
            </a:r>
            <a:r>
              <a:rPr lang="en-US" sz="2000" i="1"/>
              <a:t>= -v</a:t>
            </a:r>
            <a:r>
              <a:rPr lang="en-US" sz="2000" i="1" baseline="-25000"/>
              <a:t>ba</a:t>
            </a:r>
            <a:endParaRPr lang="en-US" sz="2000" i="1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E9D527-E7E9-4536-A224-A7C797BF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36" y="807593"/>
            <a:ext cx="505618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23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5AED-C597-4C80-A26C-A73BA012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96082" cy="938380"/>
          </a:xfrm>
        </p:spPr>
        <p:txBody>
          <a:bodyPr/>
          <a:lstStyle/>
          <a:p>
            <a:r>
              <a:rPr lang="en-US"/>
              <a:t>Electrical Power and Energy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C7683-FD17-443E-AA38-10F41C0D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068"/>
          <a:stretch/>
        </p:blipFill>
        <p:spPr>
          <a:xfrm>
            <a:off x="1977027" y="1303506"/>
            <a:ext cx="9245621" cy="12409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95B15-9B19-AFAB-C75D-1A9892CAD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8" t="7075" r="7900" b="4647"/>
          <a:stretch/>
        </p:blipFill>
        <p:spPr>
          <a:xfrm>
            <a:off x="214684" y="3029447"/>
            <a:ext cx="2807701" cy="227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7F096-9D97-FA2B-89C3-4CB39B598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69" r="11558"/>
          <a:stretch/>
        </p:blipFill>
        <p:spPr>
          <a:xfrm>
            <a:off x="3452505" y="2544417"/>
            <a:ext cx="4970107" cy="4111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358DF-7F3E-8164-1242-BAD60C66D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77"/>
          <a:stretch/>
        </p:blipFill>
        <p:spPr>
          <a:xfrm>
            <a:off x="8200907" y="3510628"/>
            <a:ext cx="3712419" cy="14135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4BC6DB-E3B9-8BA8-39B3-C0CDF48ADA8D}"/>
              </a:ext>
            </a:extLst>
          </p:cNvPr>
          <p:cNvCxnSpPr>
            <a:cxnSpLocks/>
          </p:cNvCxnSpPr>
          <p:nvPr/>
        </p:nvCxnSpPr>
        <p:spPr>
          <a:xfrm>
            <a:off x="3175454" y="2662102"/>
            <a:ext cx="0" cy="330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21CC1-A26B-D82E-B6C4-45AFE27ADE14}"/>
              </a:ext>
            </a:extLst>
          </p:cNvPr>
          <p:cNvCxnSpPr>
            <a:cxnSpLocks/>
          </p:cNvCxnSpPr>
          <p:nvPr/>
        </p:nvCxnSpPr>
        <p:spPr>
          <a:xfrm>
            <a:off x="8200907" y="2662102"/>
            <a:ext cx="0" cy="330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CED6-835A-4A15-860B-B32584DB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Sign Convention for Power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6B84FA-CF19-4CC5-A7D5-CFEC41FE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83" y="2443315"/>
            <a:ext cx="447433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If current is entering through the positive terminal of a component, we give it a positive sign</a:t>
            </a:r>
          </a:p>
          <a:p>
            <a:r>
              <a:rPr lang="en-US" sz="1700" dirty="0"/>
              <a:t>A positive power indicates power absorbed by the component</a:t>
            </a:r>
          </a:p>
          <a:p>
            <a:r>
              <a:rPr lang="en-US" sz="1700" dirty="0"/>
              <a:t>If current is entering through the negative terminal of a component, we give it a negative sign</a:t>
            </a:r>
          </a:p>
          <a:p>
            <a:r>
              <a:rPr lang="en-US" sz="1700" dirty="0"/>
              <a:t>A negative power indicates power supplied by the component</a:t>
            </a:r>
          </a:p>
          <a:p>
            <a:r>
              <a:rPr lang="en-US" sz="1700" dirty="0"/>
              <a:t>In an electric circuit, </a:t>
            </a:r>
          </a:p>
          <a:p>
            <a:pPr marL="0" indent="0">
              <a:buNone/>
            </a:pPr>
            <a:r>
              <a:rPr lang="en-US" sz="1700" dirty="0"/>
              <a:t>total power supplied = -total  power absorbed</a:t>
            </a:r>
          </a:p>
          <a:p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B6D37-18DF-452B-8CE9-0214BFB1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36" y="807593"/>
            <a:ext cx="569518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86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DFE-785A-4D60-B0F7-41F2C39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2EAC-E2A4-479B-B5DC-6983B38B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An electric circuit is an interconnection of electrical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727C4D-9A86-4F3F-AE2D-13C3CE393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00" y="807593"/>
            <a:ext cx="595405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155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E3613-53DE-4CA4-95A5-75AB5E71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452" y="1508773"/>
            <a:ext cx="10689837" cy="30072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A52FD-DA7B-A643-F609-8F33F15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56" y="4655651"/>
            <a:ext cx="10032929" cy="1812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C044A-D576-419F-A264-19D74C0D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 of Conservation of Energy in Circuits </a:t>
            </a:r>
          </a:p>
        </p:txBody>
      </p:sp>
    </p:spTree>
    <p:extLst>
      <p:ext uri="{BB962C8B-B14F-4D97-AF65-F5344CB8AC3E}">
        <p14:creationId xmlns:p14="http://schemas.microsoft.com/office/powerpoint/2010/main" val="363618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45604-E6C0-EC31-164A-11D1AFD9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287814"/>
            <a:ext cx="82867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7303F-194C-4F0E-3564-A8BEBE28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3671079"/>
            <a:ext cx="8689179" cy="29064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723604-BCDE-5183-04F3-D86343EB73CC}"/>
              </a:ext>
            </a:extLst>
          </p:cNvPr>
          <p:cNvCxnSpPr/>
          <p:nvPr/>
        </p:nvCxnSpPr>
        <p:spPr>
          <a:xfrm>
            <a:off x="990600" y="3324225"/>
            <a:ext cx="106965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AA90CB-FFDD-AE07-0BBC-C2AC9E0DAF14}"/>
              </a:ext>
            </a:extLst>
          </p:cNvPr>
          <p:cNvSpPr txBox="1"/>
          <p:nvPr/>
        </p:nvSpPr>
        <p:spPr>
          <a:xfrm>
            <a:off x="1419225" y="1466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4613E-921B-9981-F4FC-CAFCCC30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11" y="1255161"/>
            <a:ext cx="8168150" cy="465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E2320-0CCE-AA34-CBFE-A7C7A0AD7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1"/>
          <a:stretch/>
        </p:blipFill>
        <p:spPr>
          <a:xfrm>
            <a:off x="1908911" y="6107319"/>
            <a:ext cx="2938462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4EF2F-BBBF-16EB-4D41-6C01DF93F440}"/>
              </a:ext>
            </a:extLst>
          </p:cNvPr>
          <p:cNvSpPr txBox="1"/>
          <p:nvPr/>
        </p:nvSpPr>
        <p:spPr>
          <a:xfrm>
            <a:off x="1114425" y="6035159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</a:p>
        </p:txBody>
      </p:sp>
    </p:spTree>
    <p:extLst>
      <p:ext uri="{BB962C8B-B14F-4D97-AF65-F5344CB8AC3E}">
        <p14:creationId xmlns:p14="http://schemas.microsoft.com/office/powerpoint/2010/main" val="109825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F96D-BC1F-B1E9-C418-A857BCF6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28750"/>
            <a:ext cx="954405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CEDCA-CFF3-44AA-5199-35EEB79C584B}"/>
              </a:ext>
            </a:extLst>
          </p:cNvPr>
          <p:cNvSpPr txBox="1"/>
          <p:nvPr/>
        </p:nvSpPr>
        <p:spPr>
          <a:xfrm>
            <a:off x="1114425" y="6035159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12818-A32F-50A0-C938-4978DD67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6109339"/>
            <a:ext cx="5715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1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94DEB-61B8-F497-0897-C09228A8C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9" t="33570" r="5703"/>
          <a:stretch/>
        </p:blipFill>
        <p:spPr>
          <a:xfrm>
            <a:off x="6443338" y="595564"/>
            <a:ext cx="5257800" cy="5550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88B94-86F3-5096-0E9B-428037698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42"/>
          <a:stretch/>
        </p:blipFill>
        <p:spPr>
          <a:xfrm>
            <a:off x="95249" y="1873743"/>
            <a:ext cx="6220265" cy="2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F353-392A-4E3F-A83C-A11B9CC0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5FE-C0BA-4EDC-88A0-816A0459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real-life electrical circuit consists of various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C69D292-58E8-46B6-9EBA-CFB11DF0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95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1827-FB5B-485F-83AD-8EB0AEE0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3979" cy="704918"/>
          </a:xfrm>
        </p:spPr>
        <p:txBody>
          <a:bodyPr/>
          <a:lstStyle/>
          <a:p>
            <a:r>
              <a:rPr lang="en-US" dirty="0"/>
              <a:t>System of Units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7190BCB-CD74-4545-9419-DF9E69438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13" y="1334871"/>
            <a:ext cx="3202710" cy="4989257"/>
          </a:xfrm>
        </p:spPr>
      </p:pic>
    </p:spTree>
    <p:extLst>
      <p:ext uri="{BB962C8B-B14F-4D97-AF65-F5344CB8AC3E}">
        <p14:creationId xmlns:p14="http://schemas.microsoft.com/office/powerpoint/2010/main" val="42601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210D-2E26-4134-9048-71CEE7E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601F-4F82-4419-A223-DCF48E80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802282" cy="1925053"/>
          </a:xfrm>
        </p:spPr>
        <p:txBody>
          <a:bodyPr>
            <a:normAutofit/>
          </a:bodyPr>
          <a:lstStyle/>
          <a:p>
            <a:r>
              <a:rPr lang="en-US" sz="2000" dirty="0"/>
              <a:t>Charge is an electrical property of the atomic particles of which matter consists, measured in coulombs (C).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CE89EE92-AD2F-4CB5-AF37-3E9205D9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37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934-08B8-4304-8A15-F462A347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93324-831F-4048-A2FB-B5B24D6AE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Atoms are made up of tiny particles called protons, neutrons, and electrons.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Protons</a:t>
                </a:r>
                <a:r>
                  <a:rPr lang="en-GB" dirty="0"/>
                  <a:t> have a positive charge.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Electrons</a:t>
                </a:r>
                <a:r>
                  <a:rPr lang="en-GB" dirty="0"/>
                  <a:t> have a negative charge.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Neutrons</a:t>
                </a:r>
                <a:r>
                  <a:rPr lang="en-GB" dirty="0"/>
                  <a:t> have no charge.</a:t>
                </a:r>
                <a:endParaRPr lang="en-US" dirty="0"/>
              </a:p>
              <a:p>
                <a:r>
                  <a:rPr lang="en-GB" dirty="0"/>
                  <a:t>Normally, an atom has the same number of protons and electrons, making it neutral.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dirty="0"/>
                  <a:t>If an atom loses electrons, it becomes positively charged.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dirty="0"/>
                  <a:t>If an atom gains electrons, it becomes negatively charged.</a:t>
                </a:r>
                <a:endParaRPr lang="en-US" dirty="0"/>
              </a:p>
              <a:p>
                <a:r>
                  <a:rPr lang="en-GB" dirty="0"/>
                  <a:t>A single electron has a charge of -1.6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GB" dirty="0"/>
                  <a:t> C, while a single proton has a charge of + 1.6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GB" dirty="0"/>
                  <a:t> 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93324-831F-4048-A2FB-B5B24D6AE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  <a:blipFill>
                <a:blip r:embed="rId2"/>
                <a:stretch>
                  <a:fillRect l="-1043" t="-1995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E7DD-F67F-9899-5BBD-59D2CB98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70B9-697C-8CB1-4A10-EDE00209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1694-4E3E-FF65-84DF-DF96146D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410"/>
          </a:xfrm>
        </p:spPr>
        <p:txBody>
          <a:bodyPr>
            <a:normAutofit/>
          </a:bodyPr>
          <a:lstStyle/>
          <a:p>
            <a:r>
              <a:rPr lang="en-GB" dirty="0"/>
              <a:t>The coulomb is a large unit for charges. In 1 C of charge, there are 6.24 x 1018  electrons. Thus, realistic or laboratory values of charges are on the order of </a:t>
            </a:r>
            <a:r>
              <a:rPr lang="en-GB" dirty="0" err="1"/>
              <a:t>pC</a:t>
            </a:r>
            <a:r>
              <a:rPr lang="en-GB" dirty="0"/>
              <a:t>, </a:t>
            </a:r>
            <a:r>
              <a:rPr lang="en-GB" dirty="0" err="1"/>
              <a:t>nC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The Law of conservation of charge: </a:t>
            </a:r>
            <a:r>
              <a:rPr lang="en-GB" dirty="0"/>
              <a:t>states that a charge can neither be created nor destroyed, only transferred. Thus, the algebraic sum of the electric charges in a system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343248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641-0600-47EF-9A86-C9F0FB3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Flow of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235E-2916-49EC-A90D-1A3D949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In electrical circuits, we are concerned with the </a:t>
            </a:r>
            <a:r>
              <a:rPr lang="en-US" sz="2000" b="1"/>
              <a:t>charges that can freely move or flow</a:t>
            </a:r>
          </a:p>
          <a:p>
            <a:r>
              <a:rPr lang="en-US" sz="2000"/>
              <a:t>When we apply an electromotive force (emf) on charges, they gain energy, and start moving</a:t>
            </a:r>
          </a:p>
          <a:p>
            <a:pPr lvl="1"/>
            <a:r>
              <a:rPr lang="en-US" sz="2000"/>
              <a:t>Emf is also known as voltage or potential difference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AFE785-E831-4D78-A98C-3F29934D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087362"/>
            <a:ext cx="6019331" cy="46800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373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08C2-BE2E-483F-BE94-42B31DDF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61D8-4F80-48A0-9F3C-68F8BAD5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2767"/>
          </a:xfrm>
        </p:spPr>
        <p:txBody>
          <a:bodyPr>
            <a:normAutofit fontScale="92500"/>
          </a:bodyPr>
          <a:lstStyle/>
          <a:p>
            <a:r>
              <a:rPr lang="en-US" dirty="0"/>
              <a:t>Electric current is the time rate of change of charge, measured in amperes (A).</a:t>
            </a:r>
          </a:p>
          <a:p>
            <a:r>
              <a:rPr lang="en-US" dirty="0"/>
              <a:t>Mathematically, the relationship between current </a:t>
            </a:r>
            <a:r>
              <a:rPr lang="en-US" dirty="0" err="1"/>
              <a:t>i</a:t>
            </a:r>
            <a:r>
              <a:rPr lang="en-US" dirty="0"/>
              <a:t>, charge q, and time t is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079EBD12-295A-4E90-A1AD-1DF575BE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00" y="3147424"/>
            <a:ext cx="3100797" cy="2385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0EB047-3C92-4012-A070-4B981AA4CF42}"/>
              </a:ext>
            </a:extLst>
          </p:cNvPr>
          <p:cNvSpPr txBox="1">
            <a:spLocks/>
          </p:cNvSpPr>
          <p:nvPr/>
        </p:nvSpPr>
        <p:spPr>
          <a:xfrm>
            <a:off x="894944" y="5532653"/>
            <a:ext cx="10402111" cy="9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current is measured in amperes (A), and 1 A = 1C/s</a:t>
            </a:r>
          </a:p>
        </p:txBody>
      </p:sp>
    </p:spTree>
    <p:extLst>
      <p:ext uri="{BB962C8B-B14F-4D97-AF65-F5344CB8AC3E}">
        <p14:creationId xmlns:p14="http://schemas.microsoft.com/office/powerpoint/2010/main" val="3413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664</Words>
  <Application>Microsoft Office PowerPoint</Application>
  <PresentationFormat>Widescreen</PresentationFormat>
  <Paragraphs>71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EEE 2113 Electrical Circuits Basic Concepts </vt:lpstr>
      <vt:lpstr>Electric Circuit</vt:lpstr>
      <vt:lpstr>Electrical Circuit</vt:lpstr>
      <vt:lpstr>System of Units</vt:lpstr>
      <vt:lpstr>Electrical Charge</vt:lpstr>
      <vt:lpstr>Electrical Charge</vt:lpstr>
      <vt:lpstr>Electrical Charge</vt:lpstr>
      <vt:lpstr>Flow of Charges</vt:lpstr>
      <vt:lpstr>Electric Current</vt:lpstr>
      <vt:lpstr>Quantifying Electrical Charge</vt:lpstr>
      <vt:lpstr>PowerPoint Presentation</vt:lpstr>
      <vt:lpstr>PowerPoint Presentation</vt:lpstr>
      <vt:lpstr>PowerPoint Presentation</vt:lpstr>
      <vt:lpstr>PowerPoint Presentation</vt:lpstr>
      <vt:lpstr>Voltage</vt:lpstr>
      <vt:lpstr>Voltage</vt:lpstr>
      <vt:lpstr>Polarity of voltage</vt:lpstr>
      <vt:lpstr>Electrical Power and Energy</vt:lpstr>
      <vt:lpstr>Sign Convention for Power</vt:lpstr>
      <vt:lpstr>Law of Conservation of Energy in Circuits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2113 Electrical Circuits Basic Concepts </dc:title>
  <dc:creator>Sajeed Mehrab</dc:creator>
  <cp:lastModifiedBy>Saifur Rahman</cp:lastModifiedBy>
  <cp:revision>14</cp:revision>
  <dcterms:created xsi:type="dcterms:W3CDTF">2021-07-02T17:54:33Z</dcterms:created>
  <dcterms:modified xsi:type="dcterms:W3CDTF">2024-11-03T05:58:34Z</dcterms:modified>
</cp:coreProperties>
</file>