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57"/>
  </p:notesMasterIdLst>
  <p:sldIdLst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1" r:id="rId15"/>
    <p:sldId id="268" r:id="rId16"/>
    <p:sldId id="292" r:id="rId17"/>
    <p:sldId id="269" r:id="rId18"/>
    <p:sldId id="293" r:id="rId19"/>
    <p:sldId id="271" r:id="rId20"/>
    <p:sldId id="294" r:id="rId21"/>
    <p:sldId id="272" r:id="rId22"/>
    <p:sldId id="295" r:id="rId23"/>
    <p:sldId id="273" r:id="rId24"/>
    <p:sldId id="296" r:id="rId25"/>
    <p:sldId id="276" r:id="rId26"/>
    <p:sldId id="297" r:id="rId27"/>
    <p:sldId id="277" r:id="rId28"/>
    <p:sldId id="298" r:id="rId29"/>
    <p:sldId id="278" r:id="rId30"/>
    <p:sldId id="299" r:id="rId31"/>
    <p:sldId id="279" r:id="rId32"/>
    <p:sldId id="300" r:id="rId33"/>
    <p:sldId id="280" r:id="rId34"/>
    <p:sldId id="301" r:id="rId35"/>
    <p:sldId id="281" r:id="rId36"/>
    <p:sldId id="302" r:id="rId37"/>
    <p:sldId id="275" r:id="rId38"/>
    <p:sldId id="305" r:id="rId39"/>
    <p:sldId id="286" r:id="rId40"/>
    <p:sldId id="307" r:id="rId41"/>
    <p:sldId id="282" r:id="rId42"/>
    <p:sldId id="306" r:id="rId43"/>
    <p:sldId id="308" r:id="rId44"/>
    <p:sldId id="309" r:id="rId45"/>
    <p:sldId id="310" r:id="rId46"/>
    <p:sldId id="270" r:id="rId47"/>
    <p:sldId id="303" r:id="rId48"/>
    <p:sldId id="274" r:id="rId49"/>
    <p:sldId id="304" r:id="rId50"/>
    <p:sldId id="283" r:id="rId51"/>
    <p:sldId id="284" r:id="rId52"/>
    <p:sldId id="285" r:id="rId53"/>
    <p:sldId id="287" r:id="rId54"/>
    <p:sldId id="288" r:id="rId55"/>
    <p:sldId id="289" r:id="rId5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0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3050-F454-4ECC-82EE-3824B005181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A8023-F521-41C4-9E58-5F64B3195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71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A8023-F521-41C4-9E58-5F64B3195C1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14146"/>
            <a:ext cx="89388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9864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32582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67195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5112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02959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292353"/>
            <a:ext cx="8779510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72545" y="6575247"/>
            <a:ext cx="2006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2000" y="0"/>
                </a:moveTo>
                <a:lnTo>
                  <a:pt x="0" y="0"/>
                </a:lnTo>
                <a:lnTo>
                  <a:pt x="0" y="65532"/>
                </a:lnTo>
                <a:lnTo>
                  <a:pt x="12192000" y="655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14146"/>
            <a:ext cx="89388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823211"/>
            <a:ext cx="5838825" cy="2510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72800" y="6575107"/>
            <a:ext cx="1993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16843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952" y="6400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1207769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1955800"/>
            <a:ext cx="7855584" cy="22809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0"/>
              </a:spcBef>
            </a:pPr>
            <a:r>
              <a:rPr sz="8000" dirty="0">
                <a:solidFill>
                  <a:srgbClr val="252525"/>
                </a:solidFill>
              </a:rPr>
              <a:t>CSE</a:t>
            </a:r>
            <a:r>
              <a:rPr sz="8000" spc="-310" dirty="0">
                <a:solidFill>
                  <a:srgbClr val="252525"/>
                </a:solidFill>
              </a:rPr>
              <a:t> </a:t>
            </a:r>
            <a:r>
              <a:rPr sz="8000" dirty="0">
                <a:solidFill>
                  <a:srgbClr val="252525"/>
                </a:solidFill>
              </a:rPr>
              <a:t>2233</a:t>
            </a:r>
            <a:r>
              <a:rPr sz="8000" spc="-325" dirty="0">
                <a:solidFill>
                  <a:srgbClr val="252525"/>
                </a:solidFill>
              </a:rPr>
              <a:t> </a:t>
            </a:r>
            <a:r>
              <a:rPr sz="8000" spc="-10" dirty="0">
                <a:solidFill>
                  <a:srgbClr val="252525"/>
                </a:solidFill>
              </a:rPr>
              <a:t>Theory</a:t>
            </a:r>
            <a:r>
              <a:rPr sz="8000" spc="-325" dirty="0">
                <a:solidFill>
                  <a:srgbClr val="252525"/>
                </a:solidFill>
              </a:rPr>
              <a:t> </a:t>
            </a:r>
            <a:r>
              <a:rPr sz="8000" spc="-25" dirty="0">
                <a:solidFill>
                  <a:srgbClr val="252525"/>
                </a:solidFill>
              </a:rPr>
              <a:t>of </a:t>
            </a:r>
            <a:r>
              <a:rPr sz="8000" spc="-10" dirty="0">
                <a:solidFill>
                  <a:srgbClr val="252525"/>
                </a:solidFill>
              </a:rPr>
              <a:t>Computing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1178813" y="4309059"/>
            <a:ext cx="3926587" cy="1211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282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15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Shekh. Md. Saifur Rahman</a:t>
            </a:r>
          </a:p>
          <a:p>
            <a:pPr marL="12700" marR="5080" lvl="0" indent="0" defTabSz="914400" eaLnBrk="1" fontAlgn="auto" latinLnBrk="0" hangingPunct="1">
              <a:lnSpc>
                <a:spcPct val="1282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15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Lecturer</a:t>
            </a:r>
            <a:r>
              <a:rPr kumimoji="0" lang="en-US" sz="2000" b="0" i="0" u="none" strike="noStrike" kern="0" cap="none" spc="15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, CSE Department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cs typeface="Calibri Ligh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9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UIU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Apply</a:t>
            </a:r>
            <a:r>
              <a:rPr spc="-229" dirty="0"/>
              <a:t> </a:t>
            </a:r>
            <a:r>
              <a:rPr spc="-80" dirty="0"/>
              <a:t>Transitions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300" y="2535935"/>
            <a:ext cx="5067300" cy="25603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E1EB4B-9AC8-1650-412F-0C4C9231DEE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</a:t>
            </a:r>
            <a:r>
              <a:rPr spc="-254" dirty="0"/>
              <a:t> </a:t>
            </a:r>
            <a:r>
              <a:rPr spc="-35" dirty="0"/>
              <a:t>accept</a:t>
            </a:r>
            <a:r>
              <a:rPr spc="-235" dirty="0"/>
              <a:t> </a:t>
            </a:r>
            <a:r>
              <a:rPr dirty="0"/>
              <a:t>and</a:t>
            </a:r>
            <a:r>
              <a:rPr spc="-220" dirty="0"/>
              <a:t> </a:t>
            </a:r>
            <a:r>
              <a:rPr spc="-50" dirty="0"/>
              <a:t>reject</a:t>
            </a:r>
            <a:r>
              <a:rPr spc="-225" dirty="0"/>
              <a:t> </a:t>
            </a:r>
            <a:r>
              <a:rPr spc="-40" dirty="0"/>
              <a:t>states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408" y="2368295"/>
            <a:ext cx="5570220" cy="28803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8B413AE-FC27-67DF-7826-C7474AFCC9F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3605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EAB82AD-177F-99CA-B10B-C24D856AECF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D6E49-33AA-4A57-8595-25346EA23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D4F4D4-6CBA-712D-99DE-6FA38910BA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DD1D8E-7FB2-63AE-8608-AAAC68CD7A6E}"/>
              </a:ext>
            </a:extLst>
          </p:cNvPr>
          <p:cNvSpPr txBox="1"/>
          <p:nvPr/>
        </p:nvSpPr>
        <p:spPr>
          <a:xfrm>
            <a:off x="1176324" y="1831975"/>
            <a:ext cx="93605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E37BBBE-FBAC-0C53-AF76-1AB7A72125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0993" y="2940178"/>
            <a:ext cx="1144018" cy="125898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5A5F330C-283E-2221-EE27-DBE4BB998A7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D45CFE5-20D7-46ED-300A-3857958746B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53277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8177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except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1D263CA-E95B-F472-38F8-9A8A59F2CAD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55DD3-2D07-CCC8-E7A8-4E19F714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3041A54-8627-D727-80F0-41DE0E1897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3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1FFFCA-9A63-ACE9-FBFC-A78AAF879326}"/>
              </a:ext>
            </a:extLst>
          </p:cNvPr>
          <p:cNvSpPr txBox="1"/>
          <p:nvPr/>
        </p:nvSpPr>
        <p:spPr>
          <a:xfrm>
            <a:off x="1176324" y="1831975"/>
            <a:ext cx="98177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except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748742D-6A16-7D67-D6AC-A3633C2BDB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055" y="3039699"/>
            <a:ext cx="2438399" cy="119927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219A595-58A7-415C-816A-79F9E2F5805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EEE5C87-FBE3-7464-1F0A-8701C22692A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51892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189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C67E9F7-A31A-6A20-DE9B-16F427CCAF7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64E89-5093-C103-33D3-4C5B38C87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D187B6-9913-4722-5C06-651AAF117F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4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C71353B-69B3-E1A5-A8A2-4184C2978B16}"/>
              </a:ext>
            </a:extLst>
          </p:cNvPr>
          <p:cNvSpPr txBox="1"/>
          <p:nvPr/>
        </p:nvSpPr>
        <p:spPr>
          <a:xfrm>
            <a:off x="1176324" y="1831975"/>
            <a:ext cx="6189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4C00195-5471-CE31-53B0-271FD41DBC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3312" y="3070232"/>
            <a:ext cx="2418773" cy="1239998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81CD052-FE91-A167-A4C7-3F2696EA474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DA5E2F1-76CE-E5AA-BD26-C9095FB303D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03789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5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320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exact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8CEF5FD-CEF1-EE1D-3586-99EFD1C5226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AFFEE-1410-AF84-5927-A5460B111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092F30-047C-69FA-77B1-F92B9BD12C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5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9B770C2-DB57-1A3D-A549-77EE9C0E3331}"/>
              </a:ext>
            </a:extLst>
          </p:cNvPr>
          <p:cNvSpPr txBox="1"/>
          <p:nvPr/>
        </p:nvSpPr>
        <p:spPr>
          <a:xfrm>
            <a:off x="1176324" y="1831975"/>
            <a:ext cx="6320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exact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2B47FD9-FE89-4DF2-5E30-AA9222CBFC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28" y="3073907"/>
            <a:ext cx="3209544" cy="710183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0F076D39-83C4-29CD-3452-11BC47DB1A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27FC24E-8A42-5AA0-FE8B-754DAC96238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92489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Deterministic</a:t>
            </a:r>
            <a:r>
              <a:rPr spc="-190" dirty="0"/>
              <a:t> </a:t>
            </a:r>
            <a:r>
              <a:rPr spc="-45" dirty="0"/>
              <a:t>Finite</a:t>
            </a:r>
            <a:r>
              <a:rPr spc="-185" dirty="0"/>
              <a:t> </a:t>
            </a:r>
            <a:r>
              <a:rPr spc="-65" dirty="0"/>
              <a:t>Automaton</a:t>
            </a:r>
            <a:r>
              <a:rPr spc="-190" dirty="0"/>
              <a:t> </a:t>
            </a:r>
            <a:r>
              <a:rPr spc="-10" dirty="0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69581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“deterministic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automata”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fact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3900" y="3226307"/>
            <a:ext cx="3413759" cy="10972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00347CF-147F-A8EB-D315-601E51FED46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6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53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7692768-A622-9A84-B49F-F5C48F7C59D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60AB1-40F8-C2FE-4C9A-5FBD17CE2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FC5251-C96E-AA85-7649-CF7ECC209D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6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CA2BD9-F160-D3EB-F3B7-1090F1573689}"/>
              </a:ext>
            </a:extLst>
          </p:cNvPr>
          <p:cNvSpPr txBox="1"/>
          <p:nvPr/>
        </p:nvSpPr>
        <p:spPr>
          <a:xfrm>
            <a:off x="1176324" y="1831975"/>
            <a:ext cx="653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2DB7E04-D75C-8C5B-0BF0-1016F7576A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5528" y="3058865"/>
            <a:ext cx="2927576" cy="763163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E377A0B-4225-FB1F-D390-5FDE4B585E4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D5C8CB6-B4FE-59D9-11B6-191566C8311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31694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7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558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2.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64F400E-99A4-8564-6879-7125F718DB0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E6A98-6384-4CD0-9690-54787D902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05A9D9-2236-8223-0534-D1945D895A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7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5B0E457-D3CB-8E17-5F69-7ABCE6B5FC6C}"/>
              </a:ext>
            </a:extLst>
          </p:cNvPr>
          <p:cNvSpPr txBox="1"/>
          <p:nvPr/>
        </p:nvSpPr>
        <p:spPr>
          <a:xfrm>
            <a:off x="1176324" y="1831975"/>
            <a:ext cx="6558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2.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30F8484-7083-1F57-F669-ADA1F528F2B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467" y="3310128"/>
            <a:ext cx="2994660" cy="70104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3A4AB5CB-4C11-CBE4-7840-6CC82ED117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1379" y="4928615"/>
            <a:ext cx="2209800" cy="388620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1A1BF56A-F819-3370-D943-1367BB5E4A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1776" y="4920996"/>
            <a:ext cx="2225040" cy="38861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597E7F1B-34D4-8DDD-CCF5-0B687F6B370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1BE64DE-6A69-EE11-04AF-A264260F73D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1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8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72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‘a’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DF4641F-DC27-4869-9934-A3A9537BEA6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80029-CF45-D738-5766-58928624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F86E60-5311-319F-EF11-B3742A469F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8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10A852-45E0-0CD1-B5CF-9C298B81B097}"/>
              </a:ext>
            </a:extLst>
          </p:cNvPr>
          <p:cNvSpPr txBox="1"/>
          <p:nvPr/>
        </p:nvSpPr>
        <p:spPr>
          <a:xfrm>
            <a:off x="1176324" y="1831975"/>
            <a:ext cx="972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‘a’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F34683E-8FC4-2A86-5133-8633A58D6C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5290" y="2762734"/>
            <a:ext cx="2621357" cy="2043875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DF62824-C15A-F16C-6A3B-4F0BAA131FA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8CADB58-1A70-C88F-7E36-35243351A05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96745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9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918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‘ab’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B51701-FD40-9997-595F-A0C07BD009B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98383-FFB3-6D17-8075-6A2470096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8BE190-C501-662C-132A-6AACAB5F34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9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CFB238-20C6-08A6-0BC8-C5286309EA17}"/>
              </a:ext>
            </a:extLst>
          </p:cNvPr>
          <p:cNvSpPr txBox="1"/>
          <p:nvPr/>
        </p:nvSpPr>
        <p:spPr>
          <a:xfrm>
            <a:off x="1176324" y="1831975"/>
            <a:ext cx="9918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‘ab’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6899DB2-1434-6A0B-1745-539A35FD54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188" y="2446020"/>
            <a:ext cx="2134999" cy="196595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7F654281-42F0-4A57-3B2C-242FAF56B8C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6FD9FD6-EEB5-9377-186A-E6903857A78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9077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10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886587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‘101’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653B52C-B266-E75E-E114-5EF261E66DC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4A720-14E7-D7FA-801B-228FB04E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AA75B4-82F1-A27F-C5F2-D346090CC3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10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0B4B42-1FCE-FF87-E5C8-A7B5FFD0E163}"/>
              </a:ext>
            </a:extLst>
          </p:cNvPr>
          <p:cNvSpPr txBox="1"/>
          <p:nvPr/>
        </p:nvSpPr>
        <p:spPr>
          <a:xfrm>
            <a:off x="1176324" y="1684756"/>
            <a:ext cx="886587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‘101’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32E0ADB-808E-1D35-7D37-3B0CF0FA99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28" y="2430779"/>
            <a:ext cx="3110436" cy="199644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524FC15-0EFA-2B44-D72E-40027E3270B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B717148-45B7-CF0A-981D-0EFDAFFB075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08433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Two</a:t>
            </a:r>
            <a:r>
              <a:rPr spc="-155" dirty="0"/>
              <a:t> </a:t>
            </a:r>
            <a:r>
              <a:rPr spc="-80" dirty="0"/>
              <a:t>state</a:t>
            </a:r>
            <a:r>
              <a:rPr spc="-190" dirty="0"/>
              <a:t> </a:t>
            </a:r>
            <a:r>
              <a:rPr spc="-45" dirty="0"/>
              <a:t>Finite</a:t>
            </a:r>
            <a:r>
              <a:rPr spc="-175" dirty="0"/>
              <a:t> </a:t>
            </a:r>
            <a:r>
              <a:rPr spc="-70" dirty="0"/>
              <a:t>Automaton</a:t>
            </a:r>
            <a:r>
              <a:rPr spc="-16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1739" y="2097023"/>
            <a:ext cx="2401560" cy="12420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8017" y="3475101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1)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01011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EB95459-886A-332A-2899-A234ACC6C89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11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723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‘01’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8526854-30FB-166C-6D93-1B031DC17B1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7CD5-EBA5-65D9-E4E3-6C56F122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413FAE-D021-C13E-7EDE-422AC065DD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11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0E5381-1F6E-8A3A-DE03-DF9BB56174ED}"/>
              </a:ext>
            </a:extLst>
          </p:cNvPr>
          <p:cNvSpPr txBox="1"/>
          <p:nvPr/>
        </p:nvSpPr>
        <p:spPr>
          <a:xfrm>
            <a:off x="1176324" y="1831975"/>
            <a:ext cx="9723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‘01’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A706D8C-8AFF-4684-1AED-7ADEF27DC3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6028" y="2552700"/>
            <a:ext cx="2561821" cy="174498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CDE5719-950C-F5F3-1195-2230C6008A0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A597F5D-323D-6FAE-CD2D-AC8DCC4954C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4003653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12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846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‘abb’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596B022-72AA-5B15-28ED-563D4D21363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CD2C3-BB0E-591C-C95D-5AA555D8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9C8C192-7A1F-D261-9159-1B2B1B9674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12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C250087-E3E7-5E88-EEB4-342BF6CBA532}"/>
              </a:ext>
            </a:extLst>
          </p:cNvPr>
          <p:cNvSpPr txBox="1"/>
          <p:nvPr/>
        </p:nvSpPr>
        <p:spPr>
          <a:xfrm>
            <a:off x="1176324" y="1831975"/>
            <a:ext cx="9846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‘abb’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62BB556-ADCC-90D1-09F7-1E2864C942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0" y="2484120"/>
            <a:ext cx="3169919" cy="188975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F1268267-810B-598A-9236-4E63274061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CD4191B-D196-A3C4-0236-59C9A3BE7B6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40525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13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891159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‘0011’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FF40700-27AB-1BBE-3436-55498ED9D09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41B0-3479-D548-95BD-8F68C4CD9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01944F-0A41-8D7A-1F10-05E691B20B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13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6E7B727-E04D-51B2-880E-37C5E23A876D}"/>
              </a:ext>
            </a:extLst>
          </p:cNvPr>
          <p:cNvSpPr txBox="1"/>
          <p:nvPr/>
        </p:nvSpPr>
        <p:spPr>
          <a:xfrm>
            <a:off x="1176324" y="1684756"/>
            <a:ext cx="891159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‘0011’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51C9D62-CF2D-D8C3-8D46-596D62945C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579" y="2471973"/>
            <a:ext cx="4434839" cy="1952181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A70FBD09-10CA-B656-F20A-ADFE75CF8C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6D33832-82C6-335F-8C01-11F357726CA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098132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29" dirty="0"/>
              <a:t> </a:t>
            </a:r>
            <a:r>
              <a:rPr spc="-10" dirty="0">
                <a:latin typeface="Cambria Math"/>
                <a:cs typeface="Cambria Math"/>
              </a:rPr>
              <a:t>𝐸</a:t>
            </a:r>
            <a:r>
              <a:rPr spc="-10" dirty="0"/>
              <a:t>1</a:t>
            </a:r>
            <a:r>
              <a:rPr lang="en-US" spc="-10" dirty="0"/>
              <a:t>4</a:t>
            </a:r>
            <a:r>
              <a:rPr spc="-240" dirty="0"/>
              <a:t> </a:t>
            </a:r>
            <a:r>
              <a:rPr spc="-10" dirty="0"/>
              <a:t>and</a:t>
            </a:r>
            <a:r>
              <a:rPr spc="-23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5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7581392" y="2113279"/>
            <a:ext cx="310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DFA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strings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511935" y="2110866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  <a:buChar char="•"/>
              <a:tabLst>
                <a:tab pos="274320" algn="l"/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DFA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5D38BF2-ED07-FA24-28C6-EB3F7906D02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437935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2DF3C-C639-EA3E-8F71-714983911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7E4E17-4E87-075C-4E38-B1D234781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29" dirty="0"/>
              <a:t> </a:t>
            </a:r>
            <a:r>
              <a:rPr spc="-10" dirty="0">
                <a:latin typeface="Cambria Math"/>
                <a:cs typeface="Cambria Math"/>
              </a:rPr>
              <a:t>𝐸</a:t>
            </a:r>
            <a:r>
              <a:rPr spc="-10" dirty="0"/>
              <a:t>1</a:t>
            </a:r>
            <a:r>
              <a:rPr lang="en-US" spc="-10" dirty="0"/>
              <a:t>4</a:t>
            </a:r>
            <a:r>
              <a:rPr spc="-240" dirty="0"/>
              <a:t> </a:t>
            </a:r>
            <a:r>
              <a:rPr spc="-10" dirty="0"/>
              <a:t>and</a:t>
            </a:r>
            <a:r>
              <a:rPr spc="-23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5</a:t>
            </a:r>
            <a:endParaRPr spc="-25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79C2591-139C-F209-CB09-262C769505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132" y="3224783"/>
            <a:ext cx="2590800" cy="57911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B7EA2E1C-C023-1E85-8CE5-51F4AD493EB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1376" y="3240023"/>
            <a:ext cx="2179320" cy="58673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6DCC83A-7D35-97D6-1924-38901BAFD464}"/>
              </a:ext>
            </a:extLst>
          </p:cNvPr>
          <p:cNvSpPr txBox="1"/>
          <p:nvPr/>
        </p:nvSpPr>
        <p:spPr>
          <a:xfrm>
            <a:off x="7581392" y="2113279"/>
            <a:ext cx="310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DFA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strings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3745A16-386C-ACF0-2CAA-83AC5E40E1E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3A1596C-C4FF-C687-22A1-F47FDB9E4A76}"/>
              </a:ext>
            </a:extLst>
          </p:cNvPr>
          <p:cNvSpPr txBox="1"/>
          <p:nvPr/>
        </p:nvSpPr>
        <p:spPr>
          <a:xfrm>
            <a:off x="1511935" y="2110866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  <a:buChar char="•"/>
              <a:tabLst>
                <a:tab pos="274320" algn="l"/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DFA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106D0F1-0D63-A8D6-8D88-A7B4503E9C4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240176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16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7360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‘a’.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DE6150C-DBB3-A7CC-7AC3-2CEC5CB0089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51034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D7C0F-E4C5-9A59-D725-D12C07FA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6A4582-ACDD-B50C-1E24-E17AA4A336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16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A9E66C1-8C22-624E-5891-D7A276ED6FDA}"/>
              </a:ext>
            </a:extLst>
          </p:cNvPr>
          <p:cNvSpPr txBox="1"/>
          <p:nvPr/>
        </p:nvSpPr>
        <p:spPr>
          <a:xfrm>
            <a:off x="1176324" y="1831975"/>
            <a:ext cx="7360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‘a’.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7E11BD7-2915-5AAD-9ADB-AE549E418B9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1979" y="2476500"/>
            <a:ext cx="3352799" cy="188976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A4C348BA-D482-1B60-7B00-8F219D6C9AF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83262AC-3699-003A-BB72-3587855FAB1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53600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Two</a:t>
            </a:r>
            <a:r>
              <a:rPr spc="-155" dirty="0"/>
              <a:t> </a:t>
            </a:r>
            <a:r>
              <a:rPr spc="-80" dirty="0"/>
              <a:t>state</a:t>
            </a:r>
            <a:r>
              <a:rPr spc="-190" dirty="0"/>
              <a:t> </a:t>
            </a:r>
            <a:r>
              <a:rPr spc="-45" dirty="0"/>
              <a:t>Finite</a:t>
            </a:r>
            <a:r>
              <a:rPr spc="-175" dirty="0"/>
              <a:t> </a:t>
            </a:r>
            <a:r>
              <a:rPr spc="-70" dirty="0"/>
              <a:t>Automaton</a:t>
            </a:r>
            <a:r>
              <a:rPr spc="-16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086355"/>
            <a:ext cx="2186939" cy="11506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2)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D88F80F-7C14-2CB6-43A5-5FDCFA1711D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7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998075" cy="13328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substring.</a:t>
            </a:r>
            <a:endParaRPr sz="2000" dirty="0">
              <a:latin typeface="Calibri"/>
              <a:cs typeface="Calibri"/>
            </a:endParaRPr>
          </a:p>
          <a:p>
            <a:pPr marL="159385" indent="-146685">
              <a:lnSpc>
                <a:spcPts val="2280"/>
              </a:lnSpc>
              <a:spcBef>
                <a:spcPts val="1130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1001,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11111110011111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0000</a:t>
            </a:r>
            <a:endParaRPr sz="2000" dirty="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not.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B2CD28F-CD29-9E54-9E8A-87320FC29B5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20238-8F0C-1746-FAD3-3831C94AC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EB0D72-BAF5-6A39-B88C-53A2F63C4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7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C83B9B2-8E2A-38F7-7C99-20ECE5950088}"/>
              </a:ext>
            </a:extLst>
          </p:cNvPr>
          <p:cNvSpPr txBox="1"/>
          <p:nvPr/>
        </p:nvSpPr>
        <p:spPr>
          <a:xfrm>
            <a:off x="1084580" y="1831975"/>
            <a:ext cx="9998075" cy="13328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substring.</a:t>
            </a:r>
            <a:endParaRPr sz="2000">
              <a:latin typeface="Calibri"/>
              <a:cs typeface="Calibri"/>
            </a:endParaRPr>
          </a:p>
          <a:p>
            <a:pPr marL="159385" indent="-146685">
              <a:lnSpc>
                <a:spcPts val="2280"/>
              </a:lnSpc>
              <a:spcBef>
                <a:spcPts val="1130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1001,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11111110011111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0000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not.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EC177BD-F214-B36B-AC22-607B712A213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8540" y="3896867"/>
            <a:ext cx="5425440" cy="134111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D770DD2-EC84-1401-DA3D-B5BA0474C8E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3227D1E-D517-EFE0-4D73-CFBA04B9FD8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84919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AA863-1651-5F78-DDFA-C37BB3EA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1B78B3-038D-6DE3-3BF9-A3112047C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8 and </a:t>
            </a:r>
            <a:r>
              <a:rPr lang="en-US" b="1" i="1" spc="-25" dirty="0"/>
              <a:t>E19</a:t>
            </a:r>
            <a:endParaRPr b="1" i="1"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9119C6D-6960-22F7-2E2F-7D7B6E1F8929}"/>
              </a:ext>
            </a:extLst>
          </p:cNvPr>
          <p:cNvSpPr txBox="1"/>
          <p:nvPr/>
        </p:nvSpPr>
        <p:spPr>
          <a:xfrm>
            <a:off x="1084580" y="1831975"/>
            <a:ext cx="9998075" cy="15613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lang="en-US" sz="2000" spc="-10" dirty="0" err="1">
                <a:solidFill>
                  <a:srgbClr val="404040"/>
                </a:solidFill>
                <a:latin typeface="Calibri"/>
                <a:cs typeface="Calibri"/>
              </a:rPr>
              <a:t>abca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substring.</a:t>
            </a:r>
            <a:endParaRPr lang="en-US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GB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Design a finite automaton to recognize the regular language of all strings that contain the string </a:t>
            </a:r>
            <a:r>
              <a:rPr lang="en-GB" sz="2000" spc="-10" dirty="0" err="1">
                <a:solidFill>
                  <a:srgbClr val="404040"/>
                </a:solidFill>
                <a:latin typeface="Calibri"/>
                <a:cs typeface="Calibri"/>
              </a:rPr>
              <a:t>abababa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as a substring.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BA8A76-BC34-6DEE-EB7E-E527B27C6C2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070DFC7-0B25-1530-02AD-B591FCF424F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368671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0D84D-8C3B-3B72-4DD7-A2BE802F7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62D268-E5E7-CA0C-7A49-50C877C81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8 and </a:t>
            </a:r>
            <a:r>
              <a:rPr lang="en-US" b="1" i="1" spc="-25" dirty="0"/>
              <a:t>E19</a:t>
            </a:r>
            <a:endParaRPr b="1" i="1"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0A8564-548E-9B9E-6FD4-EB28E901B249}"/>
              </a:ext>
            </a:extLst>
          </p:cNvPr>
          <p:cNvSpPr txBox="1"/>
          <p:nvPr/>
        </p:nvSpPr>
        <p:spPr>
          <a:xfrm>
            <a:off x="1084580" y="1831975"/>
            <a:ext cx="9998075" cy="15613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lang="en-US" sz="2000" spc="-10" dirty="0" err="1">
                <a:solidFill>
                  <a:srgbClr val="404040"/>
                </a:solidFill>
                <a:latin typeface="Calibri"/>
                <a:cs typeface="Calibri"/>
              </a:rPr>
              <a:t>abca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substring.</a:t>
            </a:r>
            <a:endParaRPr lang="en-US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GB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Design a finite automaton to recognize the regular language of all strings that contain the string </a:t>
            </a:r>
            <a:r>
              <a:rPr lang="en-GB" sz="2000" spc="-10" dirty="0" err="1">
                <a:solidFill>
                  <a:srgbClr val="404040"/>
                </a:solidFill>
                <a:latin typeface="Calibri"/>
                <a:cs typeface="Calibri"/>
              </a:rPr>
              <a:t>abababa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as a substring.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9FD16D3-A16A-D476-3FC3-A08DCB53958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B62ABDA-8E74-CE4A-A9FC-47582BC613B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177855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191A0-C462-2039-C015-E260C6396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926380-19A7-DAEB-BF33-A04E2FE813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20, </a:t>
            </a:r>
            <a:r>
              <a:rPr lang="en-US" i="1" spc="-25" dirty="0">
                <a:latin typeface="Cambria Math"/>
                <a:cs typeface="Cambria Math"/>
              </a:rPr>
              <a:t>E</a:t>
            </a:r>
            <a:r>
              <a:rPr lang="en-US" spc="-25" dirty="0">
                <a:latin typeface="Cambria Math"/>
                <a:cs typeface="Cambria Math"/>
              </a:rPr>
              <a:t>21</a:t>
            </a:r>
            <a:r>
              <a:rPr lang="en-US" spc="-25" dirty="0"/>
              <a:t> and </a:t>
            </a:r>
            <a:r>
              <a:rPr lang="en-US" b="1" i="1" spc="-25" dirty="0"/>
              <a:t>E22</a:t>
            </a:r>
            <a:endParaRPr b="1" i="1"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BB0DA7-BA83-83D0-F3CA-350C1FCEB637}"/>
              </a:ext>
            </a:extLst>
          </p:cNvPr>
          <p:cNvSpPr txBox="1"/>
          <p:nvPr/>
        </p:nvSpPr>
        <p:spPr>
          <a:xfrm>
            <a:off x="1084580" y="1831975"/>
            <a:ext cx="9998075" cy="317715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Draw a DFA for the language accepting strings that do not start with ‘ab’ over input alphabets Σ = { a, b }.</a:t>
            </a: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GB" sz="2000" dirty="0"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 Draw</a:t>
            </a:r>
            <a:r>
              <a:rPr lang="en-GB"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GB"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lang="en-GB"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lang="en-GB" sz="2000" spc="-25" dirty="0">
                <a:solidFill>
                  <a:srgbClr val="404040"/>
                </a:solidFill>
                <a:latin typeface="Calibri"/>
                <a:cs typeface="Calibri"/>
              </a:rPr>
              <a:t> that do not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‘abb’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lang="en-GB"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br>
              <a:rPr lang="en-GB" sz="2000" spc="-20" dirty="0">
                <a:solidFill>
                  <a:srgbClr val="404040"/>
                </a:solidFill>
                <a:latin typeface="Calibri"/>
                <a:cs typeface="Calibri"/>
              </a:rPr>
            </a:b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lang="en-GB"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lang="en-GB"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lang="en-GB" sz="2000" dirty="0"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GB" sz="2000" dirty="0"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lang="en-GB" sz="2000" dirty="0"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lang="en-GB"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lang="en-GB"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lang="en-GB" sz="2000" spc="-40" dirty="0">
                <a:solidFill>
                  <a:srgbClr val="404040"/>
                </a:solidFill>
                <a:latin typeface="Calibri"/>
                <a:cs typeface="Calibri"/>
              </a:rPr>
              <a:t> do not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GB"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001</a:t>
            </a:r>
            <a:r>
              <a:rPr lang="en-GB"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substring.</a:t>
            </a:r>
            <a:endParaRPr lang="en-GB" sz="2000" dirty="0"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GB" sz="2000" dirty="0"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59B29B1-F856-822D-49C6-B34499A2A0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1388BCB-BB33-25E6-66C3-ED7A6EFBE9A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722610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23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90473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(including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39137B9-1E1B-87E0-0B64-895590D08EB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167B5-AE54-562F-ACC2-CF2BBFC7A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96BC6B-B0F2-91A1-AB24-626605F459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23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48513E-3DF1-2A8B-7DB0-A1E5E6916E18}"/>
              </a:ext>
            </a:extLst>
          </p:cNvPr>
          <p:cNvSpPr txBox="1"/>
          <p:nvPr/>
        </p:nvSpPr>
        <p:spPr>
          <a:xfrm>
            <a:off x="1176324" y="1831975"/>
            <a:ext cx="990473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(including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DFD152D-3D8D-9C6B-DF58-A0888E0B9A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691" y="3095244"/>
            <a:ext cx="1889760" cy="1365503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7F0BFFEF-AE68-E7CE-091F-4E28A127B24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5644" y="5157215"/>
            <a:ext cx="3040380" cy="380999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CA94B393-475B-A66E-E690-0B50FD262ED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5347" y="5106923"/>
            <a:ext cx="3040379" cy="3810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88A1E62-7170-1861-FA50-DD5F6E30EAF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1F6B385-8B80-180A-CCE6-0C6992198F7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374411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24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80186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1’s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3.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7EEBECF-B3A4-3802-D169-BE8530F4B8A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6D774-7C44-D601-66B9-C70BDE1A3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9CDC4A-0886-B241-28F2-4B2F046B992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24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946CDC0-2F45-FE43-5E9B-94E1F7DD5FCD}"/>
              </a:ext>
            </a:extLst>
          </p:cNvPr>
          <p:cNvSpPr txBox="1"/>
          <p:nvPr/>
        </p:nvSpPr>
        <p:spPr>
          <a:xfrm>
            <a:off x="1176324" y="1831975"/>
            <a:ext cx="980186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1’s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3.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156425F-7966-DDBF-049E-2FD73CEE75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379" y="2499360"/>
            <a:ext cx="2316480" cy="185928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4C551F7A-0588-7EEB-D18B-B54E2571F4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1988" y="5020055"/>
            <a:ext cx="6103620" cy="38862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33F4A4F5-4A14-97A1-5836-38441AC937A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5D8B716-2009-A6B3-44E5-DF8DC99EA46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618875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25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8419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46695E7-60BD-52E8-9ED8-4A0618C462F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180" dirty="0"/>
              <a:t> </a:t>
            </a:r>
            <a:r>
              <a:rPr spc="-70" dirty="0"/>
              <a:t>Automaton</a:t>
            </a:r>
            <a:r>
              <a:rPr spc="-17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3)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920" y="1903476"/>
            <a:ext cx="2377440" cy="15849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E1579D1-4B71-7BC8-90B1-7A54D474CA3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26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73709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5,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6,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9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equivalent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8888" y="2979420"/>
            <a:ext cx="2743200" cy="24155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A7AC2F9-F598-7CA9-24F4-B98F6BC7728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  <a:r>
              <a:rPr lang="en-US" spc="-25" dirty="0"/>
              <a:t>7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50924" y="1833499"/>
            <a:ext cx="9196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𝑏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𝑐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𝑙</a:t>
            </a:r>
            <a:r>
              <a:rPr sz="1950" spc="209" baseline="25641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n,m,l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7720" y="2987039"/>
            <a:ext cx="3139439" cy="21183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430EA1C-60F3-27BA-CB02-26413C4C971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8136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‘a’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‘bb’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744" y="2677667"/>
            <a:ext cx="2377439" cy="2514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E0D671B-AB1D-F7A3-128A-C9BE44CFABF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30"/>
              </a:lnSpc>
              <a:spcBef>
                <a:spcPts val="100"/>
              </a:spcBef>
            </a:pPr>
            <a:r>
              <a:rPr spc="-135" dirty="0"/>
              <a:t>Try</a:t>
            </a:r>
            <a:r>
              <a:rPr spc="-140" dirty="0"/>
              <a:t> </a:t>
            </a:r>
            <a:r>
              <a:rPr spc="-70" dirty="0"/>
              <a:t>yourself</a:t>
            </a:r>
            <a:r>
              <a:rPr spc="-145" dirty="0"/>
              <a:t> </a:t>
            </a:r>
            <a:r>
              <a:rPr spc="-25" dirty="0"/>
              <a:t>=&gt;</a:t>
            </a:r>
          </a:p>
          <a:p>
            <a:pPr marL="12700">
              <a:lnSpc>
                <a:spcPts val="5330"/>
              </a:lnSpc>
            </a:pPr>
            <a:r>
              <a:rPr spc="-45" dirty="0"/>
              <a:t>Machine,</a:t>
            </a:r>
            <a:r>
              <a:rPr spc="-229" dirty="0"/>
              <a:t> </a:t>
            </a:r>
            <a:r>
              <a:rPr spc="-35" dirty="0">
                <a:latin typeface="Cambria Math"/>
                <a:cs typeface="Cambria Math"/>
              </a:rPr>
              <a:t>𝐸</a:t>
            </a:r>
            <a:r>
              <a:rPr lang="en-US" spc="-35" dirty="0">
                <a:latin typeface="Cambria Math"/>
                <a:cs typeface="Cambria Math"/>
              </a:rPr>
              <a:t>29</a:t>
            </a:r>
            <a:r>
              <a:rPr spc="-235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-45" dirty="0"/>
              <a:t>Machine,</a:t>
            </a:r>
            <a:r>
              <a:rPr spc="-225" dirty="0"/>
              <a:t> </a:t>
            </a:r>
            <a:r>
              <a:rPr spc="-10" dirty="0">
                <a:latin typeface="Cambria Math"/>
                <a:cs typeface="Cambria Math"/>
              </a:rPr>
              <a:t>𝐸</a:t>
            </a:r>
            <a:r>
              <a:rPr lang="en-US" spc="-10" dirty="0">
                <a:latin typeface="Cambria Math"/>
                <a:cs typeface="Cambria Math"/>
              </a:rPr>
              <a:t>30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59180" y="1686280"/>
            <a:ext cx="9146540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84785" indent="-14668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Arial MT"/>
              <a:buChar char="•"/>
              <a:tabLst>
                <a:tab pos="1847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𝑛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𝑏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n+m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  <a:p>
            <a:pPr marL="184785" indent="-14668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Arial MT"/>
              <a:buChar char="•"/>
              <a:tabLst>
                <a:tab pos="1847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𝑛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𝑏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n+m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odd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5EFAE25-CF04-275A-64BC-8702FBE5488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930" y="2668015"/>
            <a:ext cx="132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Thanks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180" dirty="0"/>
              <a:t> </a:t>
            </a:r>
            <a:r>
              <a:rPr spc="-70" dirty="0"/>
              <a:t>Automaton</a:t>
            </a:r>
            <a:r>
              <a:rPr spc="-17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4)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3657" y="2063495"/>
            <a:ext cx="2500603" cy="1409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7B1A601-A2EA-8341-687D-7E13F193A0B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180" dirty="0"/>
              <a:t> </a:t>
            </a:r>
            <a:r>
              <a:rPr spc="-70" dirty="0"/>
              <a:t>Automaton</a:t>
            </a:r>
            <a:r>
              <a:rPr spc="-17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5)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59" y="2200655"/>
            <a:ext cx="4015740" cy="845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E5284CC-AD4C-6591-12D6-3421390E2C9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6311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Designing</a:t>
            </a:r>
            <a:r>
              <a:rPr spc="-220" dirty="0"/>
              <a:t> </a:t>
            </a:r>
            <a:r>
              <a:rPr spc="-45" dirty="0"/>
              <a:t>Finite</a:t>
            </a:r>
            <a:r>
              <a:rPr spc="-210" dirty="0"/>
              <a:t> </a:t>
            </a:r>
            <a:r>
              <a:rPr spc="-40" dirty="0"/>
              <a:t>Automata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48839"/>
            <a:ext cx="9883775" cy="129603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Machine,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mbria Math"/>
                <a:cs typeface="Cambria Math"/>
              </a:rPr>
              <a:t>𝐸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odd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A16D99A-2CE0-557B-08E7-26E914F8C84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/>
              <a:t>Do</a:t>
            </a:r>
            <a:r>
              <a:rPr spc="-225" dirty="0"/>
              <a:t> </a:t>
            </a:r>
            <a:r>
              <a:rPr dirty="0"/>
              <a:t>we</a:t>
            </a:r>
            <a:r>
              <a:rPr spc="-215" dirty="0"/>
              <a:t> </a:t>
            </a:r>
            <a:r>
              <a:rPr spc="-20" dirty="0"/>
              <a:t>need</a:t>
            </a:r>
            <a:r>
              <a:rPr spc="-190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spc="-70" dirty="0"/>
              <a:t>remember</a:t>
            </a:r>
            <a:r>
              <a:rPr spc="-204" dirty="0"/>
              <a:t> </a:t>
            </a:r>
            <a:r>
              <a:rPr dirty="0"/>
              <a:t>the</a:t>
            </a:r>
            <a:r>
              <a:rPr spc="-190" dirty="0"/>
              <a:t> </a:t>
            </a:r>
            <a:r>
              <a:rPr spc="-20" dirty="0"/>
              <a:t>entire </a:t>
            </a:r>
            <a:r>
              <a:rPr spc="-40" dirty="0"/>
              <a:t>string</a:t>
            </a:r>
            <a:r>
              <a:rPr spc="-220" dirty="0"/>
              <a:t> </a:t>
            </a:r>
            <a:r>
              <a:rPr spc="-20" dirty="0"/>
              <a:t>seen</a:t>
            </a:r>
            <a:r>
              <a:rPr spc="-215" dirty="0"/>
              <a:t> </a:t>
            </a:r>
            <a:r>
              <a:rPr dirty="0"/>
              <a:t>so</a:t>
            </a:r>
            <a:r>
              <a:rPr spc="-215" dirty="0"/>
              <a:t> </a:t>
            </a:r>
            <a:r>
              <a:rPr spc="-20" dirty="0"/>
              <a:t>far?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1459" y="2409444"/>
            <a:ext cx="2682240" cy="10363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44217" y="3685158"/>
            <a:ext cx="920750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07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</a:t>
            </a:r>
            <a:r>
              <a:rPr sz="1800" baseline="-20833" dirty="0">
                <a:latin typeface="Calibri"/>
                <a:cs typeface="Calibri"/>
              </a:rPr>
              <a:t>even</a:t>
            </a:r>
            <a:r>
              <a:rPr sz="1800" spc="150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</a:t>
            </a:r>
            <a:r>
              <a:rPr sz="1800" spc="-30" baseline="-20833" dirty="0">
                <a:latin typeface="Calibri"/>
                <a:cs typeface="Calibri"/>
              </a:rPr>
              <a:t>odd</a:t>
            </a:r>
            <a:endParaRPr sz="1800" baseline="-20833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70"/>
              </a:spcBef>
            </a:pPr>
            <a:endParaRPr sz="1800">
              <a:latin typeface="Calibri"/>
              <a:cs typeface="Calibri"/>
            </a:endParaRPr>
          </a:p>
          <a:p>
            <a:pPr marL="25400" marR="1778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Simply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remember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whether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1s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odd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keep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track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symbols.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flip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answer;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leave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F656AB4-22E3-4505-E47C-989D7E1A44A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2499</Words>
  <Application>Microsoft Office PowerPoint</Application>
  <PresentationFormat>Widescreen</PresentationFormat>
  <Paragraphs>269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Aptos Display</vt:lpstr>
      <vt:lpstr>Arial MT</vt:lpstr>
      <vt:lpstr>Calibri</vt:lpstr>
      <vt:lpstr>Calibri Light</vt:lpstr>
      <vt:lpstr>Cambria Math</vt:lpstr>
      <vt:lpstr>Office Theme</vt:lpstr>
      <vt:lpstr>1_Office Theme</vt:lpstr>
      <vt:lpstr>CSE 2233 Theory of Computing</vt:lpstr>
      <vt:lpstr>Deterministic Finite Automaton (DFA)</vt:lpstr>
      <vt:lpstr>Two state Finite Automaton 𝑀1</vt:lpstr>
      <vt:lpstr>Two state Finite Automaton 𝑀2</vt:lpstr>
      <vt:lpstr>Finite Automaton 𝑀3</vt:lpstr>
      <vt:lpstr>Finite Automaton 𝑀4</vt:lpstr>
      <vt:lpstr>Finite Automaton 𝑀5</vt:lpstr>
      <vt:lpstr>Designing Finite Automata</vt:lpstr>
      <vt:lpstr>Do we need to remember the entire string seen so far?</vt:lpstr>
      <vt:lpstr>Apply Transitions</vt:lpstr>
      <vt:lpstr>Add accept and reject states</vt:lpstr>
      <vt:lpstr>Machine, 𝐸2</vt:lpstr>
      <vt:lpstr>Machine, 𝐸2</vt:lpstr>
      <vt:lpstr>Machine, 𝐸3</vt:lpstr>
      <vt:lpstr>Machine, 𝐸3</vt:lpstr>
      <vt:lpstr>Machine, 𝐸4</vt:lpstr>
      <vt:lpstr>Machine, 𝐸4</vt:lpstr>
      <vt:lpstr>Machine, 𝐸5</vt:lpstr>
      <vt:lpstr>Machine, 𝐸5</vt:lpstr>
      <vt:lpstr>Machine, 𝐸6</vt:lpstr>
      <vt:lpstr>Machine, 𝐸6</vt:lpstr>
      <vt:lpstr>Machine, 𝐸7</vt:lpstr>
      <vt:lpstr>Machine, 𝐸7</vt:lpstr>
      <vt:lpstr>Machine, 𝐸8</vt:lpstr>
      <vt:lpstr>Machine, 𝐸8</vt:lpstr>
      <vt:lpstr>Machine, 𝐸9</vt:lpstr>
      <vt:lpstr>Machine, 𝐸9</vt:lpstr>
      <vt:lpstr>Machine, 𝐸10</vt:lpstr>
      <vt:lpstr>Machine, 𝐸10</vt:lpstr>
      <vt:lpstr>Machine, 𝐸11</vt:lpstr>
      <vt:lpstr>Machine, 𝐸11</vt:lpstr>
      <vt:lpstr>Machine, 𝐸12</vt:lpstr>
      <vt:lpstr>Machine, 𝐸12</vt:lpstr>
      <vt:lpstr>Machine, 𝐸13</vt:lpstr>
      <vt:lpstr>Machine, 𝐸13</vt:lpstr>
      <vt:lpstr>Machine, 𝐸14 and 𝐸15</vt:lpstr>
      <vt:lpstr>Machine, 𝐸14 and 𝐸15</vt:lpstr>
      <vt:lpstr>Machine, 𝐸16</vt:lpstr>
      <vt:lpstr>Machine, 𝐸16</vt:lpstr>
      <vt:lpstr>Machine, 𝐸17</vt:lpstr>
      <vt:lpstr>Machine, 𝐸17</vt:lpstr>
      <vt:lpstr>Machine, 𝐸18 and E19</vt:lpstr>
      <vt:lpstr>Machine, 𝐸18 and E19</vt:lpstr>
      <vt:lpstr>Machine, 𝐸20, E21 and E22</vt:lpstr>
      <vt:lpstr>Machine, 𝐸23</vt:lpstr>
      <vt:lpstr>Machine, 𝐸23</vt:lpstr>
      <vt:lpstr>Machine, 𝐸24</vt:lpstr>
      <vt:lpstr>Machine, 𝐸24</vt:lpstr>
      <vt:lpstr>Machine, 𝐸25</vt:lpstr>
      <vt:lpstr>Machine, 𝐸26</vt:lpstr>
      <vt:lpstr>Machine, 𝐸27</vt:lpstr>
      <vt:lpstr>Machine, 𝐸28</vt:lpstr>
      <vt:lpstr>Try yourself =&gt; Machine, 𝐸29 and Machine, 𝐸30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CSE-2233  Theory of Computation</dc:title>
  <dc:creator>Asus</dc:creator>
  <cp:lastModifiedBy>Saifur Rahman</cp:lastModifiedBy>
  <cp:revision>2</cp:revision>
  <dcterms:created xsi:type="dcterms:W3CDTF">2025-03-01T01:27:33Z</dcterms:created>
  <dcterms:modified xsi:type="dcterms:W3CDTF">2025-03-04T00:36:22Z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2025-03-01T00:00:00Z</vt:filetime>
  </property>
  <property fmtid="{D5CDD505-2E9C-101B-9397-08002B2CF9AE}" pid="5" name="Producer">
    <vt:lpwstr>Microsoft® PowerPoint® 2013</vt:lpwstr>
  </property>
</Properties>
</file>