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8" r:id="rId16"/>
    <p:sldId id="301" r:id="rId17"/>
    <p:sldId id="299" r:id="rId18"/>
    <p:sldId id="300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724" autoAdjust="0"/>
  </p:normalViewPr>
  <p:slideViewPr>
    <p:cSldViewPr snapToGrid="0">
      <p:cViewPr varScale="1">
        <p:scale>
          <a:sx n="86" d="100"/>
          <a:sy n="86" d="100"/>
        </p:scale>
        <p:origin x="15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56BC02-4051-4885-B68C-AEC3B7DC2B30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0E2FC-A061-4C17-9AEC-19E7B06B8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33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0E2FC-A061-4C17-9AEC-19E7B06B8D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72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0E2FC-A061-4C17-9AEC-19E7B06B8D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07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0E2FC-A061-4C17-9AEC-19E7B06B8DF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2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CBECD-2950-A8AA-76FF-23A7C38EE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CC767E-A416-58A8-4F8B-20EA360D09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3C7536-40A3-59AF-6136-2EBBA25D19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D4EC3-E3CC-DC2A-8CA0-03A4A6C992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0E2FC-A061-4C17-9AEC-19E7B06B8DF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79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57A355-5BD0-5D3B-B420-811ADCEE2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5E49F6-D717-B751-58CF-6477BCE83B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3A2B4D-1480-E1C4-8B98-3F6E78A5A7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2030B-57C8-1569-83FA-88AFA9E988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0E2FC-A061-4C17-9AEC-19E7B06B8DF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22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C23FEA-67FD-D961-0085-7C7FF1391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864DFC-EDBD-DA68-9DCA-A1829FCA74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979A98-9B8A-D3C6-7107-F1D71CE9F5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AB5DA-39BE-A6B8-7377-F05C8B02AF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0E2FC-A061-4C17-9AEC-19E7B06B8DF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86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A59227-BC8C-FDF4-A86B-68A7AAD9A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24A48A-91D4-F9E6-1E1A-D44398BD39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D95C06-7DAD-F58F-B82C-547F5E6925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1397B1-4624-3D4B-0EFD-C6E3DF8223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0E2FC-A061-4C17-9AEC-19E7B06B8DF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67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FB6F85-0DE5-A54D-431E-D6052B7A1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10A6F2-902A-C3C2-3674-4EBCD40B00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010BA8-3BD6-5F34-AFE3-344A1A4D09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5875A-8387-EDA0-673A-D58D2D57FC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0E2FC-A061-4C17-9AEC-19E7B06B8DF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32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E82FF-2A45-490B-91A7-246BBF967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0B5A2-7B03-4948-932F-29B7FAC972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EFCB6-79C4-48DD-B560-DA825F0E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77CF-A553-43CE-8A94-BD07AC024046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C9F7F-1058-4A86-9EBA-B9816FC4C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9E8E4-FA08-4DA4-8FD9-060D07D5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8204-3177-470D-861E-DE06A6A01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18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33B3-4903-4BE0-8A42-F7CC715B2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A7F69-D38C-4AAF-ACF3-E8B12E0E6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C5C01-5D67-4865-A6BE-BAE5AF1C5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77CF-A553-43CE-8A94-BD07AC024046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98587-36AB-4333-910C-832DA4E86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966A0-668D-4E82-A34F-640CE9D9E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8204-3177-470D-861E-DE06A6A01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3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9F4951-F498-42F4-81B4-481E9D6552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361728-E7B8-4195-BFE3-2598C8321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4F19F-7C3A-4B35-BC01-CC86C6937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77CF-A553-43CE-8A94-BD07AC024046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4EC85-2B53-4C3A-992D-AE76C2354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1F20A-9577-4838-B818-9F771DE55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8204-3177-470D-861E-DE06A6A01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2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8BAA3-9E65-4C7A-8C2E-BDA944ACB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B382F-6208-4E8D-83C7-5ADFC284B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B8296-AE29-43DD-8D93-65424B044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77CF-A553-43CE-8A94-BD07AC024046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5D8FC-DD0B-4E55-8623-B896E2D50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A92C3-70A4-4212-AD40-4FA80CD9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8204-3177-470D-861E-DE06A6A01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02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FA58A-BAF8-4F3C-BB50-48E85F7A1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1CBAB-CF87-4033-A22B-F26743DCA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3E433-8A59-4269-BD00-8FE621CAE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77CF-A553-43CE-8A94-BD07AC024046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A0F08-7875-4ADB-9A97-3CCAB44F0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307C4-EF78-4BFE-9EFA-D2433DA6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8204-3177-470D-861E-DE06A6A01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90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32F00-E352-477D-8D23-F40712E8A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A09DC-A022-4102-BB3F-4268FCA711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D1783-107A-4076-B32E-1B00970EC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FBD25-5AFA-445A-9B9D-686880EFF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77CF-A553-43CE-8A94-BD07AC024046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DDD24-F538-4D5B-B3CD-2F9E463B7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25203-2098-42A6-B894-303183C68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8204-3177-470D-861E-DE06A6A01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222BB-88A8-4D87-8DDB-3BF95426E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AA27E-EF07-4AF7-944A-745F58987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34159-65BB-4AD5-8F80-2B3B3C0F9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B1B0FB-1D5A-4440-97AE-4BD6D88247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EEAAA3-6B45-43D7-B06D-2A652508D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BE70B0-214C-4CB4-A1AC-53777BD3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77CF-A553-43CE-8A94-BD07AC024046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54DA3E-1C7C-4679-A778-43686DFBB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A0DD55-D8E7-4A44-8FCE-5E1F7803D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8204-3177-470D-861E-DE06A6A01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16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920B7-6498-431E-BE15-AF1A3E5EE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C181C4-3531-42FC-9372-6881026C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77CF-A553-43CE-8A94-BD07AC024046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BC53A-C173-40C7-9D95-FDC7FE8C0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9B14D6-9041-4AF7-BB3A-9549D75C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8204-3177-470D-861E-DE06A6A01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0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B419C4-6E37-4EE0-B8AA-DD020E6CF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77CF-A553-43CE-8A94-BD07AC024046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A3D13C-CC36-40B8-A1B2-E2632F9B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F2C78-393D-46ED-BFDB-5FB341F31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8204-3177-470D-861E-DE06A6A01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1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696D7-E22D-47F9-8BEC-D26CC84ED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49AC5-7352-4227-9DB8-2947738B3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6EF52-0437-4A3F-A68A-058BB34E3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1E332-60AB-45A0-AC0C-F20A4041A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77CF-A553-43CE-8A94-BD07AC024046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A572A-887B-4ABC-A469-F1B13072B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A4222-59B4-473B-8072-A156456A7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8204-3177-470D-861E-DE06A6A01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7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D24CD-EFC8-4FF2-965B-150743350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D22D5F-10F5-4223-A996-14C99E5926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90A59B-E563-4D71-8805-81D479526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28473-C363-4B95-BFAF-F8772CE75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77CF-A553-43CE-8A94-BD07AC024046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90AEB-2074-415B-92B0-4C59025E9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72561-C9ED-4EB0-8F32-1377017ED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8204-3177-470D-861E-DE06A6A01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5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F3744-584A-4E7D-B228-411EA7DBB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F6900-2194-44C9-836C-9F1F1E5AC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F1904-BFB5-4A29-A416-808974950B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277CF-A553-43CE-8A94-BD07AC024046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6D02D-FB6F-4A06-9190-F1FED0174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C758E-1F33-4299-BF33-02ACC051D6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E8204-3177-470D-861E-DE06A6A01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82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ifur@cse.uiu.ac.b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FFF6F-CC4B-41FE-9C7F-21C51E8B16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EEE 2113</a:t>
            </a:r>
            <a:br>
              <a:rPr lang="en-US" sz="4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</a:br>
            <a:r>
              <a:rPr lang="en-US" sz="4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Electrical Circuits</a:t>
            </a:r>
            <a:br>
              <a:rPr lang="en-US" sz="4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</a:br>
            <a:r>
              <a:rPr lang="en-US" sz="4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AC Circuits</a:t>
            </a:r>
            <a:br>
              <a:rPr lang="en-US" sz="4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</a:br>
            <a:endParaRPr lang="en-US" sz="4400" dirty="0">
              <a:latin typeface="+mn-lt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A347A71-728A-7D93-D40D-BD097AAE833B}"/>
              </a:ext>
            </a:extLst>
          </p:cNvPr>
          <p:cNvSpPr txBox="1">
            <a:spLocks/>
          </p:cNvSpPr>
          <p:nvPr/>
        </p:nvSpPr>
        <p:spPr>
          <a:xfrm>
            <a:off x="822961" y="4654295"/>
            <a:ext cx="3310128" cy="13489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latin typeface="+mn-lt"/>
              </a:rPr>
              <a:t>Prepared by</a:t>
            </a:r>
          </a:p>
          <a:p>
            <a:pPr algn="l"/>
            <a:endParaRPr lang="en-US" sz="2000" b="1" dirty="0">
              <a:latin typeface="+mn-lt"/>
            </a:endParaRPr>
          </a:p>
          <a:p>
            <a:pPr algn="l"/>
            <a:r>
              <a:rPr lang="en-US" sz="2000" dirty="0">
                <a:latin typeface="+mn-lt"/>
              </a:rPr>
              <a:t>  </a:t>
            </a:r>
            <a:r>
              <a:rPr lang="en-US" sz="2000" dirty="0" err="1">
                <a:latin typeface="+mn-lt"/>
              </a:rPr>
              <a:t>Lec</a:t>
            </a:r>
            <a:r>
              <a:rPr lang="en-US" sz="2000" dirty="0">
                <a:latin typeface="+mn-lt"/>
              </a:rPr>
              <a:t> Saifur Rahman</a:t>
            </a:r>
          </a:p>
          <a:p>
            <a:pPr algn="l"/>
            <a:r>
              <a:rPr lang="en-US" sz="2000" dirty="0">
                <a:latin typeface="+mn-lt"/>
              </a:rPr>
              <a:t>  Email: </a:t>
            </a:r>
            <a:r>
              <a:rPr lang="en-US" sz="2000" dirty="0">
                <a:latin typeface="+mn-lt"/>
                <a:hlinkClick r:id="rId2"/>
              </a:rPr>
              <a:t>saifur@cse.uiu.ac.bd</a:t>
            </a:r>
            <a:endParaRPr lang="en-US" sz="2000" dirty="0">
              <a:latin typeface="+mn-lt"/>
            </a:endParaRPr>
          </a:p>
          <a:p>
            <a:pPr algn="l"/>
            <a:r>
              <a:rPr lang="en-US" sz="2000" dirty="0">
                <a:latin typeface="+mn-lt"/>
              </a:rPr>
              <a:t>  </a:t>
            </a:r>
            <a:r>
              <a:rPr lang="en-US" sz="2000" dirty="0" err="1">
                <a:latin typeface="+mn-lt"/>
              </a:rPr>
              <a:t>Moblie</a:t>
            </a:r>
            <a:r>
              <a:rPr lang="en-US" sz="2000" dirty="0">
                <a:latin typeface="+mn-lt"/>
              </a:rPr>
              <a:t>: 01303529289</a:t>
            </a:r>
          </a:p>
        </p:txBody>
      </p:sp>
    </p:spTree>
    <p:extLst>
      <p:ext uri="{BB962C8B-B14F-4D97-AF65-F5344CB8AC3E}">
        <p14:creationId xmlns:p14="http://schemas.microsoft.com/office/powerpoint/2010/main" val="388764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C700DC-C0F0-6E1E-D412-899768394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49871-51EE-6E50-1119-92135E573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" panose="020B0004020202020204" pitchFamily="34" charset="0"/>
              </a:rPr>
              <a:t>Sinusoids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81AFF9-3E90-038B-FEA2-C90832360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974" y="653883"/>
            <a:ext cx="4160010" cy="35761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D14FD6-B53B-927D-E2C4-5B19918EE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984" y="365125"/>
            <a:ext cx="3313283" cy="37445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E12266-E10D-C465-3679-7AD10BDFD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3266" y="4317904"/>
            <a:ext cx="3591426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73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52804-8325-BDE0-BCB6-A1EA52642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9B405-C698-5720-5DC2-7BAFC6693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" panose="020B0004020202020204" pitchFamily="34" charset="0"/>
              </a:rPr>
              <a:t>Math Problems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416427-7F67-6036-AD99-EE78DA1AD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862" y="1690688"/>
            <a:ext cx="8240275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125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2C579-C2F0-2BA6-8A22-2C42934FD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CD57F-65F1-82DC-1C81-1978ECF73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" panose="020B0004020202020204" pitchFamily="34" charset="0"/>
              </a:rPr>
              <a:t>Math Problems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358A6B-B1FE-74D7-3C68-50C84C9D9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388" y="1563910"/>
            <a:ext cx="8945223" cy="20100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1685D0-3633-373C-EE6C-8387E265F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388" y="4139250"/>
            <a:ext cx="9678751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619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6EC8C-AD42-C0B2-63ED-2B3E0A4E7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C76BC-CB1E-CEFD-DF01-ED7D385F4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" panose="020B0004020202020204" pitchFamily="34" charset="0"/>
              </a:rPr>
              <a:t>Math Problems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29239B-4EBB-426F-B234-AB85F112E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388" y="1563910"/>
            <a:ext cx="8945223" cy="20100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594EAF-B803-7152-397D-974124800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388" y="4139250"/>
            <a:ext cx="9678751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199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5E2AE-1C53-865F-920D-A3C3E341B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25955-8221-99C1-AABE-3B9712707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" panose="020B0004020202020204" pitchFamily="34" charset="0"/>
              </a:rPr>
              <a:t>Math Problems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C31BFE-1A5B-DA5F-E53C-4B487DC73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108" y="1753582"/>
            <a:ext cx="9653784" cy="301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24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374BA5-66AC-9724-95BC-AFA168D60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BCB96-B72A-D7D7-CDCB-AAA028461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" panose="020B0004020202020204" pitchFamily="34" charset="0"/>
              </a:rPr>
              <a:t>Phasors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05444-F0E5-E41A-A278-6BA86D104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17575"/>
          </a:xfrm>
        </p:spPr>
        <p:txBody>
          <a:bodyPr>
            <a:normAutofit/>
          </a:bodyPr>
          <a:lstStyle/>
          <a:p>
            <a:r>
              <a:rPr lang="en-US" dirty="0"/>
              <a:t>Sinusoids are easily expressed in terms of phasors, which are more convenient to work with than sine and cosine functions.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354889-2E2E-FA7D-8BF3-50760B4FC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764" y="2743200"/>
            <a:ext cx="9264472" cy="11764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17B70E9-E504-2203-0420-CBB53B4A7B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919641"/>
                <a:ext cx="10515600" cy="9175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 complex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GB" dirty="0"/>
                  <a:t> can be written: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𝑗𝑦</m:t>
                    </m:r>
                  </m:oMath>
                </a14:m>
                <a:r>
                  <a:rPr lang="en-GB" dirty="0"/>
                  <a:t> , where j = sqrt(-1)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17B70E9-E504-2203-0420-CBB53B4A7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19641"/>
                <a:ext cx="10515600" cy="917575"/>
              </a:xfrm>
              <a:prstGeom prst="rect">
                <a:avLst/>
              </a:prstGeom>
              <a:blipFill>
                <a:blip r:embed="rId3"/>
                <a:stretch>
                  <a:fillRect l="-1043" t="-112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8327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395A1-82D0-B96D-79B3-C1746F603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10DB1-DB4D-07F6-8D0D-BA76F70AD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" panose="020B0004020202020204" pitchFamily="34" charset="0"/>
              </a:rPr>
              <a:t>Phasors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1C5926-9799-BCC9-01D7-43F80D19A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879" y="1690688"/>
            <a:ext cx="4293320" cy="7197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097A52-4487-50DF-86A9-5007860C4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881" y="1757564"/>
            <a:ext cx="4659236" cy="6528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7B630E-BCC0-BB05-9EF3-CE05CA33EA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4576" y="2556368"/>
            <a:ext cx="4458322" cy="39724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B4CE1C-9B99-FDC5-F950-2EA262AF57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903" y="3952182"/>
            <a:ext cx="5525271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396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397A2-5488-9690-9855-4EFB29962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97ABC-9685-A212-C837-6013660FE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" panose="020B0004020202020204" pitchFamily="34" charset="0"/>
              </a:rPr>
              <a:t>Phasors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C2C3B2-4721-3B46-744C-7FAD13A48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458" y="1690688"/>
            <a:ext cx="9557084" cy="244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603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C917F-F904-5B87-EF25-03163D9EB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F26E0-5786-5E6B-CFB5-0CE1D3B7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" panose="020B0004020202020204" pitchFamily="34" charset="0"/>
              </a:rPr>
              <a:t>Phasors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030A4E-D638-B7F2-EA17-D5BF5108F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119" y="917382"/>
            <a:ext cx="6929881" cy="15466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2ED1CEC-C42A-76D1-08FB-265B8CA33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369" y="2871709"/>
            <a:ext cx="7459116" cy="11145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EFC0695-6F8C-16C1-0FF1-E5617F49C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5369" y="4528810"/>
            <a:ext cx="7468642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620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F091F-AAD0-A68E-C649-85C99DD2E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03FC5-0BE6-876F-5660-B745DBA8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" panose="020B0004020202020204" pitchFamily="34" charset="0"/>
              </a:rPr>
              <a:t>Phasors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E8F1A6B-54AE-89D3-1EA4-FF124A117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119" y="917382"/>
            <a:ext cx="6929881" cy="15466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35A742-0760-EBCF-9D08-F960B8A94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811" y="2463994"/>
            <a:ext cx="6281199" cy="434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176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70B2D-092D-1280-8C25-9895AD21D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EED4E-D532-437A-B1E8-143DFA2F7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7773"/>
            <a:ext cx="10515600" cy="252245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Aptos" panose="020B0004020202020204" pitchFamily="34" charset="0"/>
              </a:rPr>
              <a:t>Chapter 9</a:t>
            </a:r>
            <a:br>
              <a:rPr lang="en-US" b="1" dirty="0">
                <a:latin typeface="Aptos" panose="020B0004020202020204" pitchFamily="34" charset="0"/>
              </a:rPr>
            </a:br>
            <a:br>
              <a:rPr lang="en-US" b="1" dirty="0">
                <a:latin typeface="Aptos" panose="020B0004020202020204" pitchFamily="34" charset="0"/>
              </a:rPr>
            </a:br>
            <a:r>
              <a:rPr lang="en-US" b="1" dirty="0">
                <a:latin typeface="Aptos" panose="020B0004020202020204" pitchFamily="34" charset="0"/>
              </a:rPr>
              <a:t>Sinusoids and Phasors</a:t>
            </a:r>
          </a:p>
        </p:txBody>
      </p:sp>
    </p:spTree>
    <p:extLst>
      <p:ext uri="{BB962C8B-B14F-4D97-AF65-F5344CB8AC3E}">
        <p14:creationId xmlns:p14="http://schemas.microsoft.com/office/powerpoint/2010/main" val="4184476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F39A4A-14F4-654F-5866-5E9321151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2BC2B-E52F-EAC4-8764-452691B97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" panose="020B0004020202020204" pitchFamily="34" charset="0"/>
              </a:rPr>
              <a:t>Phasors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16687BD-4EE4-EED0-CB5F-3555DB280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119" y="917382"/>
            <a:ext cx="6929881" cy="15466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C4DCB9-2235-7D99-CBB6-35DCFEFFD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463994"/>
            <a:ext cx="7240010" cy="241968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C22945C-72C0-63DD-7F4B-33B8082BB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98200"/>
            <a:ext cx="10515600" cy="917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These are the basic properties of complex numbers we need.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5718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A441EE-7279-0DE8-025E-F7EAC9CD9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E94AE-1C9E-7FB5-9204-28CA5446D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" panose="020B0004020202020204" pitchFamily="34" charset="0"/>
              </a:rPr>
              <a:t>Phasors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B89C32-532C-A657-05A0-54C9D5E9A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976" y="602691"/>
            <a:ext cx="6156053" cy="565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730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CF054A-071D-2167-DC48-7AE5F0172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B3FAF-011E-CB28-CBD6-D6B77C456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" panose="020B0004020202020204" pitchFamily="34" charset="0"/>
              </a:rPr>
              <a:t>Phasors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EF97F2-B6A2-E01B-4D55-411E3B594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064" y="1847008"/>
            <a:ext cx="9485871" cy="347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466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A39FE9-01F4-A887-05FF-5966A3446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386BE-B139-0018-0F7E-F94915144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" panose="020B0004020202020204" pitchFamily="34" charset="0"/>
              </a:rPr>
              <a:t>Practice Problems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3EEFEE-0B39-9110-52A9-8D4FAA041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869" y="1554279"/>
            <a:ext cx="5113815" cy="23323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C2251A-0593-EAF7-347D-A7C20C3DE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3869" y="3776344"/>
            <a:ext cx="6201640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712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28692-6221-3CD0-BDB4-8013339C4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0BB51-3A89-3324-45EC-3020B6C8E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" panose="020B0004020202020204" pitchFamily="34" charset="0"/>
              </a:rPr>
              <a:t>Practice Problems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FEBE32-1F33-8F6F-18F2-17156812E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017" y="1690688"/>
            <a:ext cx="5163271" cy="17147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62BC78-94D3-2C8A-DC88-958EFC50E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9017" y="3349672"/>
            <a:ext cx="6125430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119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1B531-2C00-F5A2-F55C-93505159C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D48E7-AE06-9C31-39F0-33F4D2563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" panose="020B0004020202020204" pitchFamily="34" charset="0"/>
              </a:rPr>
              <a:t>Practice Problems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17934C-68E5-8CE8-38EE-FC67AAC90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600" y="1685112"/>
            <a:ext cx="6687483" cy="14289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705563-649A-4080-EB5A-746D469BE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484" y="3100040"/>
            <a:ext cx="9164329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152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16979-026A-6F89-2D13-3EC3E5C23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1678E-9361-1F47-956E-12FC17439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" panose="020B0004020202020204" pitchFamily="34" charset="0"/>
              </a:rPr>
              <a:t>Practice Problems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3F8096-AFE9-8974-C4C9-83652FD98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756" y="1492319"/>
            <a:ext cx="9040487" cy="12193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C72E27-B1B1-2F9B-259E-C2C4B11440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5756" y="2711689"/>
            <a:ext cx="9250066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827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5F2B6C-30BA-04A9-5FC4-DC776903A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EC0C4-A400-BA50-A12D-B2A7255DC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" panose="020B0004020202020204" pitchFamily="34" charset="0"/>
              </a:rPr>
              <a:t>Sinusoids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A7D8B-1B9D-1A01-C110-0F3DEAC55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7410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sinusoid</a:t>
            </a:r>
            <a:r>
              <a:rPr lang="en-US" dirty="0"/>
              <a:t> is a signal that has the form of the sine or cosine function.</a:t>
            </a:r>
          </a:p>
          <a:p>
            <a:r>
              <a:rPr lang="en-US" dirty="0"/>
              <a:t>Circuits driven by sinusoidal current or voltage sources are called </a:t>
            </a:r>
            <a:r>
              <a:rPr lang="en-US" dirty="0">
                <a:solidFill>
                  <a:srgbClr val="FF0000"/>
                </a:solidFill>
              </a:rPr>
              <a:t>AC circuits.</a:t>
            </a:r>
          </a:p>
          <a:p>
            <a:r>
              <a:rPr lang="en-US" dirty="0"/>
              <a:t>We are interested in sinusoids for:</a:t>
            </a:r>
          </a:p>
          <a:p>
            <a:pPr lvl="1"/>
            <a:r>
              <a:rPr lang="en-US" dirty="0"/>
              <a:t>Nature itself is characteristically sinusoidal. E.g.</a:t>
            </a:r>
            <a:r>
              <a:rPr lang="en-GB" dirty="0"/>
              <a:t>, the pendulum's motion, the string's vibration</a:t>
            </a:r>
            <a:r>
              <a:rPr lang="en-US" dirty="0"/>
              <a:t>, and the ripples on the ocean surface. </a:t>
            </a:r>
          </a:p>
          <a:p>
            <a:pPr lvl="1"/>
            <a:r>
              <a:rPr lang="en-GB" dirty="0"/>
              <a:t>A sinusoidal signal is easy to generate and transmit. </a:t>
            </a:r>
          </a:p>
          <a:p>
            <a:pPr lvl="1"/>
            <a:r>
              <a:rPr lang="en-GB" dirty="0"/>
              <a:t>Through Fourier analysis, any practical periodic signal can be represented by a sum of sinusoids. </a:t>
            </a:r>
          </a:p>
          <a:p>
            <a:pPr lvl="1"/>
            <a:r>
              <a:rPr lang="en-GB" dirty="0"/>
              <a:t>A sinusoid is easy to handle mathematically. For example, the derivative and integral of a sinusoid are sinusoids. </a:t>
            </a:r>
          </a:p>
        </p:txBody>
      </p:sp>
    </p:spTree>
    <p:extLst>
      <p:ext uri="{BB962C8B-B14F-4D97-AF65-F5344CB8AC3E}">
        <p14:creationId xmlns:p14="http://schemas.microsoft.com/office/powerpoint/2010/main" val="198952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9085A-A4C2-9C4B-6501-B937C75F9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1E1A7-3785-ADD8-CA4A-0D00EBFF0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" panose="020B0004020202020204" pitchFamily="34" charset="0"/>
              </a:rPr>
              <a:t>Sinusoids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1319B0-718C-7672-890F-E297B23DE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73443"/>
            <a:ext cx="10515600" cy="1203519"/>
          </a:xfrm>
        </p:spPr>
        <p:txBody>
          <a:bodyPr/>
          <a:lstStyle/>
          <a:p>
            <a:r>
              <a:rPr lang="en-US" dirty="0"/>
              <a:t>The sinusoid is shown in Fig.(a) as a </a:t>
            </a:r>
            <a:r>
              <a:rPr lang="en-US" dirty="0">
                <a:solidFill>
                  <a:srgbClr val="FF0000"/>
                </a:solidFill>
              </a:rPr>
              <a:t>function of its argument </a:t>
            </a:r>
            <a:r>
              <a:rPr lang="en-US" dirty="0"/>
              <a:t>and in Fig.(b) as a </a:t>
            </a:r>
            <a:r>
              <a:rPr lang="en-US" dirty="0">
                <a:solidFill>
                  <a:srgbClr val="FF0000"/>
                </a:solidFill>
              </a:rPr>
              <a:t>function of time</a:t>
            </a:r>
            <a:r>
              <a:rPr lang="en-US" dirty="0"/>
              <a:t>. 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D5F4-EFBD-6DEE-667E-55B224851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68514"/>
            <a:ext cx="5772956" cy="29626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6E1D27-E0FC-E245-3787-1F2353361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1156" y="481718"/>
            <a:ext cx="5459134" cy="21236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A0B72D-5335-F320-261C-9DCCFBFA07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1156" y="2706577"/>
            <a:ext cx="5425834" cy="212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25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F33D4-6D43-BACB-E6A1-706AD0939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82092-6370-3A32-DD3F-EB6EE2B00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" panose="020B0004020202020204" pitchFamily="34" charset="0"/>
              </a:rPr>
              <a:t>Sinusoids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054E36-2B69-6D5D-EF75-39157E3135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68644"/>
                <a:ext cx="10515600" cy="246187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It is evident that the sinusoid repeats itself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dirty="0"/>
                  <a:t> seconds, thus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dirty="0"/>
                  <a:t> is called the </a:t>
                </a:r>
                <a:r>
                  <a:rPr lang="en-GB" dirty="0">
                    <a:solidFill>
                      <a:srgbClr val="FF0000"/>
                    </a:solidFill>
                  </a:rPr>
                  <a:t>period</a:t>
                </a:r>
                <a:r>
                  <a:rPr lang="en-GB" dirty="0"/>
                  <a:t> of the sinusoid. From the two plots, we observe that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054E36-2B69-6D5D-EF75-39157E3135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68644"/>
                <a:ext cx="10515600" cy="2461877"/>
              </a:xfrm>
              <a:blipFill>
                <a:blip r:embed="rId3"/>
                <a:stretch>
                  <a:fillRect l="-1043" t="-4208" r="-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068FAE5-6101-4C28-1CE6-C55F045A7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545041"/>
            <a:ext cx="5459134" cy="21236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BAA5E1-4D64-7851-238D-33BDA3030E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7334" y="1545041"/>
            <a:ext cx="5425834" cy="21236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2746E5-955F-B1EF-E345-184D58FAC7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9964" y="4661424"/>
            <a:ext cx="1714739" cy="4763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65A847-8186-ECC7-8FDA-ACDDAF43F1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6121" y="5137740"/>
            <a:ext cx="1962424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602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F232D3-5F32-3A09-6CA1-CC3B19896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851C7-690B-406C-46BE-49E0803F2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" panose="020B0004020202020204" pitchFamily="34" charset="0"/>
              </a:rPr>
              <a:t>Sinusoids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D8F445-E4DB-5D71-3568-BBE6356F4D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93987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repeats itself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dirty="0"/>
                  <a:t> seconds is shown by replacing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dirty="0"/>
                  <a:t> in the previous equation. We get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D8F445-E4DB-5D71-3568-BBE6356F4D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939877"/>
              </a:xfrm>
              <a:blipFill>
                <a:blip r:embed="rId2"/>
                <a:stretch>
                  <a:fillRect t="-10323" r="-1507" b="-9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B2806F1-48FB-78E0-32C2-0C46D274C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68339"/>
            <a:ext cx="6801799" cy="26483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8EEFBFE-68A2-D868-83B5-6B6D015DF3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98441" y="2626895"/>
                <a:ext cx="4185012" cy="17205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That is,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dirty="0"/>
                  <a:t> has the same value,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dirty="0"/>
                  <a:t> as it does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is said to be </a:t>
                </a:r>
                <a:r>
                  <a:rPr lang="en-GB" dirty="0">
                    <a:solidFill>
                      <a:srgbClr val="FF0000"/>
                    </a:solidFill>
                  </a:rPr>
                  <a:t>periodic</a:t>
                </a:r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8EEFBFE-68A2-D868-83B5-6B6D015DF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441" y="2626895"/>
                <a:ext cx="4185012" cy="1720516"/>
              </a:xfrm>
              <a:prstGeom prst="rect">
                <a:avLst/>
              </a:prstGeom>
              <a:blipFill>
                <a:blip r:embed="rId4"/>
                <a:stretch>
                  <a:fillRect l="-2911" t="-6028" r="-2620" b="-49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CFA13F72-7689-8E16-D1EB-1F498D138F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0012" y="5416659"/>
            <a:ext cx="9751975" cy="119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98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C4DF4-F409-AD1B-6A42-E3F4C71FB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7CE0C-7EC9-5765-A717-75BBAF6FE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" panose="020B0004020202020204" pitchFamily="34" charset="0"/>
              </a:rPr>
              <a:t>Sinusoids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026381-5850-EB24-160A-C9DDBD23ED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8480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period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dirty="0"/>
                  <a:t> of the periodic function is the time of one complete cycle or the number of seconds per cycle.</a:t>
                </a:r>
              </a:p>
              <a:p>
                <a:r>
                  <a:rPr lang="en-GB" dirty="0"/>
                  <a:t>The reciprocal of this quantity is the number of cycles per second, known as the </a:t>
                </a:r>
                <a:r>
                  <a:rPr lang="en-GB" dirty="0">
                    <a:solidFill>
                      <a:srgbClr val="FF0000"/>
                    </a:solidFill>
                  </a:rPr>
                  <a:t>cyclic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of the sinusoid. Thus,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026381-5850-EB24-160A-C9DDBD23ED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848017"/>
              </a:xfrm>
              <a:blipFill>
                <a:blip r:embed="rId2"/>
                <a:stretch>
                  <a:fillRect l="-1043" t="-5263" b="-42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6B310C9-9ACC-3C26-BE1C-8D19F296D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191" y="3673642"/>
            <a:ext cx="1623617" cy="1429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D5840C-74CA-FE86-6CD5-341BD9B8A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9541" y="5243199"/>
            <a:ext cx="7850915" cy="104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482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929F0-03F2-7C2D-3C2C-B9D55B226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DA9D6-93EA-729F-38E8-AA1CAF9FD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" panose="020B0004020202020204" pitchFamily="34" charset="0"/>
              </a:rPr>
              <a:t>Sinusoids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4BD152-8FB3-6890-04FB-83A3BD5E5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295" y="1690688"/>
            <a:ext cx="9261409" cy="215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3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865A3-B7D3-CE18-4221-29403EB13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58A25-7090-FB9A-9D5C-00741FBAB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" panose="020B0004020202020204" pitchFamily="34" charset="0"/>
              </a:rPr>
              <a:t>Sinusoids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F9FAB6-E10B-10C3-43C4-B2A83A6E8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0266"/>
            <a:ext cx="6669505" cy="9012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2941DF-E7A9-2FF4-E400-DBFB80EC6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81432"/>
            <a:ext cx="5930139" cy="427404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8C35223-D8EC-7896-EC7C-57FC0C0E4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26753"/>
            <a:ext cx="5610726" cy="3628728"/>
          </a:xfrm>
        </p:spPr>
        <p:txBody>
          <a:bodyPr>
            <a:normAutofit/>
          </a:bodyPr>
          <a:lstStyle/>
          <a:p>
            <a:r>
              <a:rPr lang="en-US" dirty="0"/>
              <a:t>v2 leads v1 by </a:t>
            </a:r>
            <a:r>
              <a:rPr lang="el-GR" dirty="0"/>
              <a:t>φ</a:t>
            </a:r>
            <a:r>
              <a:rPr lang="en-US" dirty="0"/>
              <a:t> or</a:t>
            </a:r>
          </a:p>
          <a:p>
            <a:r>
              <a:rPr lang="en-GB" dirty="0"/>
              <a:t>v1 lags v2 by </a:t>
            </a:r>
            <a:r>
              <a:rPr lang="el-GR" dirty="0"/>
              <a:t>φ</a:t>
            </a:r>
            <a:r>
              <a:rPr lang="en-US" dirty="0"/>
              <a:t>.</a:t>
            </a:r>
          </a:p>
          <a:p>
            <a:r>
              <a:rPr lang="en-GB" dirty="0"/>
              <a:t>If </a:t>
            </a:r>
            <a:r>
              <a:rPr lang="el-GR" dirty="0"/>
              <a:t>φ</a:t>
            </a:r>
            <a:r>
              <a:rPr lang="en-US" dirty="0"/>
              <a:t> != 0, v1 and v2 are out of phase</a:t>
            </a:r>
          </a:p>
          <a:p>
            <a:r>
              <a:rPr lang="en-US" dirty="0"/>
              <a:t>If </a:t>
            </a:r>
            <a:r>
              <a:rPr lang="el-GR" dirty="0"/>
              <a:t>φ</a:t>
            </a:r>
            <a:r>
              <a:rPr lang="en-US" dirty="0"/>
              <a:t> == 0, v1 and v2 are in phase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5048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434</Words>
  <Application>Microsoft Office PowerPoint</Application>
  <PresentationFormat>Widescreen</PresentationFormat>
  <Paragraphs>59</Paragraphs>
  <Slides>26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Aptos</vt:lpstr>
      <vt:lpstr>Arial</vt:lpstr>
      <vt:lpstr>Calibri</vt:lpstr>
      <vt:lpstr>Calibri Light</vt:lpstr>
      <vt:lpstr>Cambria Math</vt:lpstr>
      <vt:lpstr>Office Theme</vt:lpstr>
      <vt:lpstr>EEE 2113 Electrical Circuits AC Circuits </vt:lpstr>
      <vt:lpstr>Chapter 9  Sinusoids and Phasors</vt:lpstr>
      <vt:lpstr>Sinusoids</vt:lpstr>
      <vt:lpstr>Sinusoids</vt:lpstr>
      <vt:lpstr>Sinusoids</vt:lpstr>
      <vt:lpstr>Sinusoids</vt:lpstr>
      <vt:lpstr>Sinusoids</vt:lpstr>
      <vt:lpstr>Sinusoids</vt:lpstr>
      <vt:lpstr>Sinusoids</vt:lpstr>
      <vt:lpstr>Sinusoids</vt:lpstr>
      <vt:lpstr>Math Problems</vt:lpstr>
      <vt:lpstr>Math Problems</vt:lpstr>
      <vt:lpstr>Math Problems</vt:lpstr>
      <vt:lpstr>Math Problems</vt:lpstr>
      <vt:lpstr>Phasors</vt:lpstr>
      <vt:lpstr>Phasors</vt:lpstr>
      <vt:lpstr>Phasors</vt:lpstr>
      <vt:lpstr>Phasors</vt:lpstr>
      <vt:lpstr>Phasors</vt:lpstr>
      <vt:lpstr>Phasors</vt:lpstr>
      <vt:lpstr>Phasors</vt:lpstr>
      <vt:lpstr>Phasors</vt:lpstr>
      <vt:lpstr>Practice Problems</vt:lpstr>
      <vt:lpstr>Practice Problems</vt:lpstr>
      <vt:lpstr>Practice Problems</vt:lpstr>
      <vt:lpstr>Practice 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EEE 2113 Electrical Circuits Basic Concepts </dc:title>
  <dc:creator>Sajeed Mehrab</dc:creator>
  <cp:lastModifiedBy>Saifur Rahman</cp:lastModifiedBy>
  <cp:revision>23</cp:revision>
  <dcterms:created xsi:type="dcterms:W3CDTF">2021-07-02T17:54:33Z</dcterms:created>
  <dcterms:modified xsi:type="dcterms:W3CDTF">2025-01-15T09:10:04Z</dcterms:modified>
</cp:coreProperties>
</file>