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317" r:id="rId5"/>
    <p:sldId id="318" r:id="rId6"/>
    <p:sldId id="319" r:id="rId7"/>
    <p:sldId id="320" r:id="rId8"/>
    <p:sldId id="321" r:id="rId9"/>
    <p:sldId id="323" r:id="rId10"/>
    <p:sldId id="322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3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0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69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104221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Introduction to Artificial Intelligence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5D61-F836-07BE-1299-59E8ECBD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EE58-BE13-1A7A-1EA9-D3EC2F3C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History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7A286-C2D6-AE2D-125E-3D0F6BE9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3630C-EDD4-5645-38D2-CD543813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26385"/>
            <a:ext cx="6202870" cy="4302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FAA07-AFC7-632C-86C3-28E68595A8F7}"/>
              </a:ext>
            </a:extLst>
          </p:cNvPr>
          <p:cNvSpPr txBox="1"/>
          <p:nvPr/>
        </p:nvSpPr>
        <p:spPr>
          <a:xfrm>
            <a:off x="6593306" y="279132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</a:t>
            </a:r>
            <a:r>
              <a:rPr lang="en-US" dirty="0">
                <a:solidFill>
                  <a:srgbClr val="FF0000"/>
                </a:solidFill>
              </a:rPr>
              <a:t>Can machines think??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276B-74C7-7061-D359-C20F6F8D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7E62-4B91-F81E-E964-9F5AC29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History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74BAE-58D9-0B5B-CAE2-F2E94759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CE9E5-0EAA-10DC-4410-9FD91FA1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42339"/>
            <a:ext cx="6183914" cy="43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5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F9FE-63A1-06E9-6821-207F68DB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2DFF-B387-C018-F28C-9C33B9A7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Success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2B125-E629-796A-1759-B7E79D9D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52F5B-7B9D-0709-A03A-99CD1154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26243"/>
            <a:ext cx="724001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6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2FE9-D578-A57B-9628-1B9850F3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EA5B-A275-8FE3-AFAD-1B9DE177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HAL: from the movie 2001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4FDC7-D4EF-A3DC-CBCE-DFAB70CB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4385-0A9E-42FE-684C-3AC33E1C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779870"/>
            <a:ext cx="753532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99B88-0ECB-D5A1-2C57-2B3F60742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90C9-72CA-AEC4-5198-BA78EFE1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What might be involved in building a computer like HAL?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7A6-C8FF-7194-6BE0-53285C1C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D3AE5-8B61-9D52-84A6-43D367A5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85734"/>
            <a:ext cx="6629351" cy="36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06BA-A3BA-A710-D7C1-6E2AA657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63AB-3AA5-581A-DF37-82C2B08D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we build hardware as complex as </a:t>
            </a:r>
            <a:br>
              <a:rPr lang="en-US" sz="4400" dirty="0"/>
            </a:br>
            <a:r>
              <a:rPr lang="en-US" sz="4400" dirty="0"/>
              <a:t>the brain?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B5A4F-348C-E56A-1C24-02F356F2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39F61D-9652-5E3E-9ECF-5AC966A2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6395" y="1796614"/>
            <a:ext cx="8138479" cy="44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D54C4-F219-4D73-627F-260997011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64C1-860C-5D7C-A77D-4995D7C1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beat humans at chess?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4B443-D1A4-7A8E-961F-142C4456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370E7-931E-2227-DC22-B641E0E8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7" y="1858758"/>
            <a:ext cx="5716094" cy="43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184B-7E4B-5B56-FF71-05C8AC90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2B8A-09CC-D26E-2DE5-2873E1DD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Talk?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11A35-3F52-3F01-3872-0B441648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4C675-477F-9A1E-B791-547B37E4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77811"/>
            <a:ext cx="5943282" cy="42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BA02-8357-9009-CB76-D423FEC9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BF86-128F-44E0-D4E2-3A31D06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Recognize Speech?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7DA39-5C2B-D89D-BF03-2D85B630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B7A3F-5B35-7C06-F7F3-A77E1FB9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7" y="1844576"/>
            <a:ext cx="7716744" cy="41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CC2B-3D04-7EDD-7D6F-DC0845B22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D1FD-0A90-02E4-3D89-B8CF99F7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Recognizing Human Speech (</a:t>
            </a:r>
            <a:r>
              <a:rPr lang="en-US" sz="4400" dirty="0" err="1"/>
              <a:t>ctd</a:t>
            </a:r>
            <a:r>
              <a:rPr lang="en-US" sz="4400" dirty="0"/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FCAB4-66BD-3D35-86F1-D5340C5C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9FC47-192E-D06B-A377-320AA2903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44038"/>
            <a:ext cx="687801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Reference 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D7AE8-9524-7034-0517-975416AF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C050FD-2672-9CAA-8F08-2264B42AB915}"/>
              </a:ext>
            </a:extLst>
          </p:cNvPr>
          <p:cNvSpPr txBox="1"/>
          <p:nvPr/>
        </p:nvSpPr>
        <p:spPr>
          <a:xfrm>
            <a:off x="1131286" y="1973179"/>
            <a:ext cx="6628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Artificial Intelligence: A Modern Approach</a:t>
            </a:r>
          </a:p>
          <a:p>
            <a:pPr lvl="1"/>
            <a:r>
              <a:rPr lang="en-US" sz="2000" dirty="0"/>
              <a:t>                                          - Stuart Russell and Peter Norving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B387-36AE-2B69-C99D-916AD966C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2AC-CAFB-B996-4A6B-DA95BEB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Understand Speech?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AA783-14C2-00F2-FDB8-5E171A85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111AD-E450-0D9D-0F10-1CB92072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72618"/>
            <a:ext cx="709711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EF44-BE7F-4085-6AC3-BF894AFB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7DF-BF4E-5849-1ED1-10115F19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Learn and Adapt?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F1EDF-BD00-A451-C3A3-0095E707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240FC-6FAC-2687-04EA-FAFCD7AD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26739"/>
            <a:ext cx="707806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70C2-B46C-79B9-86C1-09E569FCB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A843-80FA-F896-A589-A6E552E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“see”?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BA31B-9ABC-6C21-6379-39783373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55AA7-AA34-BEE9-465E-556EBF62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39705"/>
            <a:ext cx="6039535" cy="44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1CB0-E9C2-1053-A3B3-3B7A2298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8D1-BD97-CE48-88F3-AED9BEFB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Can Computers Plan and Make </a:t>
            </a:r>
            <a:br>
              <a:rPr lang="en-US" sz="4400" dirty="0"/>
            </a:br>
            <a:r>
              <a:rPr lang="en-US" sz="4400" dirty="0"/>
              <a:t>Optimal Decisions?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636C1-9FF5-256E-243A-AF79E3BC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85F68-2733-A0FC-DF49-FEB56A0F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31007"/>
            <a:ext cx="644932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BE0-41E2-7A27-6CC2-B674E077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ACF3-575A-60C2-095C-A6E94CE2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Summary of State of AI Systems in</a:t>
            </a:r>
            <a:br>
              <a:rPr lang="en-US" sz="4400" dirty="0"/>
            </a:br>
            <a:r>
              <a:rPr lang="en-US" sz="4400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08BF8-09AD-E3E5-6338-63C656AB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FADA2-F098-6895-8675-C70AB00B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38018"/>
            <a:ext cx="6335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3574-C79C-5958-1CEC-AB96DDCF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9C1-B9E5-31AD-653C-F09E02BD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Intelligent Systems in Your Everyday</a:t>
            </a:r>
            <a:br>
              <a:rPr lang="en-US" sz="4400" dirty="0"/>
            </a:br>
            <a:r>
              <a:rPr lang="en-US" sz="4400" dirty="0"/>
              <a:t>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96C8B-737B-491A-0B21-10750E1D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EB3D9-5E21-94C5-0D0E-D0E289B7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11955"/>
            <a:ext cx="589679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B81E-A5A8-1BD7-5C15-102E2336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EA6E-3A11-DFFF-3F41-8E13154A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AI Applications: Machine Translation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B8833-72AE-2B2E-CFBE-A8C26CEE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D857B-63F1-E13E-7DE1-BBC9C34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34245"/>
            <a:ext cx="6761430" cy="44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2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9AEF-8DAC-3DFD-80C1-1253747C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4025-9E49-37C8-BFFC-5D774F71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AI and Web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D4B36-819C-B207-028E-80B54FB7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B089E-3C67-3F1D-D3CA-05EDF4CB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71" y="1743744"/>
            <a:ext cx="5020129" cy="45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F5D2-426E-A71D-5B99-0C761448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97AD-433C-633B-C87B-2B233037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What’s involved in Intelligence? (again)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54204-0269-5703-19DA-2CA70BB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7F97F-9C71-88CD-519D-8B9BB316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890498"/>
            <a:ext cx="671606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E44F8-199E-CA36-5961-3AFDBFCE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A95A-562D-A2C0-056C-D63BF998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Different Types of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6D75F-C2FF-C2F0-AC83-828AB44E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CC63-4A9F-C0E7-737C-1B75BD90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889692"/>
            <a:ext cx="547763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7D6C2-A893-F21F-CD4C-48789F05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31F3-745C-40BF-847C-2601D7F2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Goals of this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B6866-01F0-DDD8-78CE-00889849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5A91F-27EA-C7BE-896A-240AA372B140}"/>
              </a:ext>
            </a:extLst>
          </p:cNvPr>
          <p:cNvSpPr txBox="1"/>
          <p:nvPr/>
        </p:nvSpPr>
        <p:spPr>
          <a:xfrm>
            <a:off x="1131286" y="1973179"/>
            <a:ext cx="6820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class is a broad introduction to Artificial Intelligence (AI)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AI is a very broad field with many subareas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will cover many of the primary concepts/ideas</a:t>
            </a:r>
          </a:p>
        </p:txBody>
      </p:sp>
    </p:spTree>
    <p:extLst>
      <p:ext uri="{BB962C8B-B14F-4D97-AF65-F5344CB8AC3E}">
        <p14:creationId xmlns:p14="http://schemas.microsoft.com/office/powerpoint/2010/main" val="2270684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41C6-292A-DA47-1343-68A29601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59FD-83B3-5D75-4DD4-33D8FF14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Acting Humanly: Turing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CF2CB-5876-BE1C-B48C-B31B0FB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455E6-E647-0AEC-D195-3A5550A1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882370"/>
            <a:ext cx="6527037" cy="43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EE9D-F8C8-E77A-5B0B-6308052B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34E3-38D5-0057-B23C-B1A80A1C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Thinking Humanly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4A389-338C-920C-2811-FE7D2F2B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7A317-CEE3-F7FF-9D2C-20FAA437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2002524"/>
            <a:ext cx="715427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FBCEC-E90A-3AD5-9579-96E3CF69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37FA-9814-4FA7-89F7-58DA108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Thinking Rationally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2D321-6F91-6860-50C8-8BA42B14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B214-478D-4764-6481-EA9B0271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972419"/>
            <a:ext cx="711616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6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5DE85-0496-81A6-000B-B58940A63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B5FC-4E22-FE8B-7C86-69D520C9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Acting Rationally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49437-E576-43C6-F318-6C285891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E76C2-4105-E41B-E1AA-E296F8CD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945097"/>
            <a:ext cx="682085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0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33CF-03D2-DCFF-74AC-4DF3CCE5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A98D-A5D6-33A2-1154-C63655A0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8" y="45271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CB612-4BED-9968-7DC9-EE391221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AE789-ABA5-D26F-0AA6-E8C33A47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8" y="1953592"/>
            <a:ext cx="698279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6644B-0D1A-9968-5C16-A9531E32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E0CF-24B2-84A0-1E30-FD31B183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Why AI can change our life…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17A64-FB64-5043-12D7-B69AD8F7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0235-ADBB-B7FE-C133-CE426DC05DCB}"/>
              </a:ext>
            </a:extLst>
          </p:cNvPr>
          <p:cNvSpPr txBox="1"/>
          <p:nvPr/>
        </p:nvSpPr>
        <p:spPr>
          <a:xfrm>
            <a:off x="1131286" y="1973179"/>
            <a:ext cx="1050191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begin the new millennium</a:t>
            </a:r>
          </a:p>
          <a:p>
            <a:r>
              <a:rPr lang="en-US" sz="2000" dirty="0"/>
              <a:t>      - Science and technology are changing rapidly</a:t>
            </a:r>
          </a:p>
          <a:p>
            <a:r>
              <a:rPr lang="en-US" sz="2000" dirty="0"/>
              <a:t>      - “Old” sciences such as physics are relatively well–understood</a:t>
            </a:r>
          </a:p>
          <a:p>
            <a:r>
              <a:rPr lang="en-US" sz="2000" dirty="0"/>
              <a:t>      - Computers are ubiquitous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Grand challenges in science and technology</a:t>
            </a:r>
          </a:p>
          <a:p>
            <a:r>
              <a:rPr lang="en-US" sz="2000" dirty="0"/>
              <a:t>      - Understanding the brain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Reasoning, cognition, creativity</a:t>
            </a:r>
          </a:p>
          <a:p>
            <a:r>
              <a:rPr lang="en-US" sz="2000" dirty="0"/>
              <a:t>      - Creating intelligent machines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Is this possible?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 technical and philosophical challenges?</a:t>
            </a:r>
          </a:p>
          <a:p>
            <a:r>
              <a:rPr lang="en-US" sz="2000" dirty="0"/>
              <a:t>      - Arguably, AI poses the most interesting challenges and questions in computer science today   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73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64CF-9B9E-9C89-80D4-535485A2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6A92-2D69-6F74-91A8-B71599DB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This Lecture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DFC62-21DD-D8A8-4305-3AFAFC95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7247DB-7B53-7E0D-8B94-68F1D0FAA473}"/>
              </a:ext>
            </a:extLst>
          </p:cNvPr>
          <p:cNvSpPr txBox="1"/>
          <p:nvPr/>
        </p:nvSpPr>
        <p:spPr>
          <a:xfrm>
            <a:off x="1131286" y="1973179"/>
            <a:ext cx="7306039" cy="4199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intelligence? What is artificial intelligence?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very brief history of AI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Modern successes: Stanley, the driving robot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AI scorecard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How much progress has been made in different aspects of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 in practice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Successful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rational agent view of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35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E1AE-FB03-EB7E-3BF8-A208169C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FFC8-6D6F-2BD2-761A-1FBBB88B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What is Intelligence?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590C2-A291-5107-DC48-F39F06B9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8810C3-FE13-C5FF-1AE5-290A9F0EC728}"/>
              </a:ext>
            </a:extLst>
          </p:cNvPr>
          <p:cNvSpPr txBox="1"/>
          <p:nvPr/>
        </p:nvSpPr>
        <p:spPr>
          <a:xfrm>
            <a:off x="1131286" y="1973179"/>
            <a:ext cx="78391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Intelligence: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“The capacity to learn and solve problems” (Webster’s dictionary)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particular,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The ability to solve novel problems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The ability to act rationally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The ability to act like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5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31FDC-3837-2966-DE93-2B584436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A841-E121-C9C6-C198-3AE2356D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What’s involved in Intelligence?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4262F-6304-8331-E41D-2C3CD19E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47BD4-298B-1325-5BD9-B39AE765A33C}"/>
              </a:ext>
            </a:extLst>
          </p:cNvPr>
          <p:cNvSpPr txBox="1"/>
          <p:nvPr/>
        </p:nvSpPr>
        <p:spPr>
          <a:xfrm>
            <a:off x="1131286" y="1748589"/>
            <a:ext cx="731341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Ability to interact with the real world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To perceive, understand, and act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 E.g., speech recognition, understanding, and synthesis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 E.g., image understanding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 E.g., the ability to take actions, have an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Reasoning and Planning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Modeling the external world, given input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Solving new problems, planning, and making decisions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Ability to deal with unexpected problems, uncertainties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Learning and Adaptation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We are continuously learning and adapting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Our internal models are always being “updated”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E.g</a:t>
            </a:r>
            <a:r>
              <a:rPr lang="en-US" sz="2000" dirty="0"/>
              <a:t>, a baby learning to categorize and recognize animals</a:t>
            </a:r>
          </a:p>
        </p:txBody>
      </p:sp>
    </p:spTree>
    <p:extLst>
      <p:ext uri="{BB962C8B-B14F-4D97-AF65-F5344CB8AC3E}">
        <p14:creationId xmlns:p14="http://schemas.microsoft.com/office/powerpoint/2010/main" val="449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EDCE-CBE3-E070-8939-F0DDE242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363B-2B3C-E608-F81F-E4FA078B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What is Artificial Intelligence?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CFB4F-84D7-FA15-85BA-6F112512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A3F40-9B0D-6A6B-420D-C564B1AE7A67}"/>
              </a:ext>
            </a:extLst>
          </p:cNvPr>
          <p:cNvSpPr txBox="1"/>
          <p:nvPr/>
        </p:nvSpPr>
        <p:spPr>
          <a:xfrm>
            <a:off x="1131286" y="1748589"/>
            <a:ext cx="9779537" cy="343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 is a branch of computer science that focuses on creating systems or machines that can</a:t>
            </a:r>
            <a:br>
              <a:rPr lang="en-US" sz="2000" dirty="0"/>
            </a:br>
            <a:r>
              <a:rPr lang="en-US" sz="2000" dirty="0"/>
              <a:t>perform tasks typically requiring human intelligence. These tasks include: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Understanding language (Natural Language Processing)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Learning from experience (Machine Learning)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Solving problems and making decisions (Reasoning)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Recognizing patterns and objects (Computer Vision)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Understanding and generating speech (Speech Recognition and Synthesis)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Interacting with the environment (Robotics)</a:t>
            </a:r>
          </a:p>
        </p:txBody>
      </p:sp>
    </p:spTree>
    <p:extLst>
      <p:ext uri="{BB962C8B-B14F-4D97-AF65-F5344CB8AC3E}">
        <p14:creationId xmlns:p14="http://schemas.microsoft.com/office/powerpoint/2010/main" val="103031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30302-2869-E8C4-1C2A-D23464F8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5559-4D55-B1BF-58C4-95C790DD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Academic Disciplines Relevant to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8FE1A-9B0B-3979-DA36-C3B0EED0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AFB86-34E9-A9BC-4AFD-940F8040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00989"/>
            <a:ext cx="6016239" cy="45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68880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2442</TotalTime>
  <Words>577</Words>
  <Application>Microsoft Office PowerPoint</Application>
  <PresentationFormat>Widescreen</PresentationFormat>
  <Paragraphs>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Bell MT</vt:lpstr>
      <vt:lpstr>Calibri</vt:lpstr>
      <vt:lpstr>Courier New</vt:lpstr>
      <vt:lpstr>Georgia</vt:lpstr>
      <vt:lpstr>Times New Roman</vt:lpstr>
      <vt:lpstr>Wingdings</vt:lpstr>
      <vt:lpstr>Swapnil</vt:lpstr>
      <vt:lpstr>Office Theme</vt:lpstr>
      <vt:lpstr>Introduction to Artificial Intelligence</vt:lpstr>
      <vt:lpstr>Reference Book</vt:lpstr>
      <vt:lpstr>Goals of this Course</vt:lpstr>
      <vt:lpstr>Why AI can change our life…</vt:lpstr>
      <vt:lpstr>This Lecture</vt:lpstr>
      <vt:lpstr>What is Intelligence?</vt:lpstr>
      <vt:lpstr>What’s involved in Intelligence?</vt:lpstr>
      <vt:lpstr>What is Artificial Intelligence?</vt:lpstr>
      <vt:lpstr>Academic Disciplines Relevant to AI</vt:lpstr>
      <vt:lpstr>History of AI</vt:lpstr>
      <vt:lpstr>History of AI</vt:lpstr>
      <vt:lpstr>Success Stories</vt:lpstr>
      <vt:lpstr>HAL: from the movie 2001</vt:lpstr>
      <vt:lpstr>What might be involved in building a computer like HAL?</vt:lpstr>
      <vt:lpstr>Can we build hardware as complex as  the brain?</vt:lpstr>
      <vt:lpstr>Can computers beat humans at chess? </vt:lpstr>
      <vt:lpstr>Can Computers Talk?</vt:lpstr>
      <vt:lpstr>Can Computers Recognize Speech?</vt:lpstr>
      <vt:lpstr>Recognizing Human Speech (ctd.)</vt:lpstr>
      <vt:lpstr>Can Computers Understand Speech?</vt:lpstr>
      <vt:lpstr>Can Computers Learn and Adapt?</vt:lpstr>
      <vt:lpstr>Can Computers “see”?</vt:lpstr>
      <vt:lpstr>Can Computers Plan and Make  Optimal Decisions?</vt:lpstr>
      <vt:lpstr>Summary of State of AI Systems in Practice</vt:lpstr>
      <vt:lpstr>Intelligent Systems in Your Everyday Life</vt:lpstr>
      <vt:lpstr>AI Applications: Machine Translation</vt:lpstr>
      <vt:lpstr>AI and Web Search</vt:lpstr>
      <vt:lpstr>What’s involved in Intelligence? (again)</vt:lpstr>
      <vt:lpstr>Different Types of Artificial Intelligence</vt:lpstr>
      <vt:lpstr>Acting Humanly: Turing Test</vt:lpstr>
      <vt:lpstr>Thinking Humanly</vt:lpstr>
      <vt:lpstr>Thinking Rationally</vt:lpstr>
      <vt:lpstr>Acting Rationally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429</cp:revision>
  <dcterms:created xsi:type="dcterms:W3CDTF">2021-09-27T14:31:20Z</dcterms:created>
  <dcterms:modified xsi:type="dcterms:W3CDTF">2025-07-25T23:55:06Z</dcterms:modified>
</cp:coreProperties>
</file>