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31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8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37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05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69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2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3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1042211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dirty="0"/>
              <a:t>Problem Solving by Searching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92B91-DB83-3333-8ABB-05673D85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FED8D-26CA-CBBF-CFC5-067AD008B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7E7-3D07-2D6F-FE05-78D3E69C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D6BD5-8793-08B9-F449-021D8822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CBFF00-B446-58D2-8AE2-10BD9958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1944730"/>
            <a:ext cx="3811718" cy="2213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6EA10-AEC8-1E62-AB2A-EAEBE53C5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64" y="1944730"/>
            <a:ext cx="3524742" cy="352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BD604-D626-49E8-C67D-2CB156B42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764" y="2445547"/>
            <a:ext cx="3077004" cy="352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385A9-108B-B9AB-6CCC-360CBBDE3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638" y="2798021"/>
            <a:ext cx="4801270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DD13C-30D0-D211-FCE5-8E90C1ABD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96" y="3621171"/>
            <a:ext cx="4315427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28C18-0041-B4B6-25E8-DBFFAC21EA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638" y="4312210"/>
            <a:ext cx="520137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8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1AD48-1DE5-3336-12AF-0695E9743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1148-1355-80A4-D79A-3FD72ED3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4EB8A-705D-EE1C-0C67-7B7D0281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BD2C9E-F62E-441E-BCF8-DD521B7C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1944730"/>
            <a:ext cx="3811718" cy="2213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F18217-AB4C-AB79-F48D-DE717BF23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64" y="1944730"/>
            <a:ext cx="3524742" cy="352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04DA2-5332-C090-B075-72272BB65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764" y="2445547"/>
            <a:ext cx="3077004" cy="352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DECC0-6F76-56CB-8421-77A625DD2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638" y="2798021"/>
            <a:ext cx="4801270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3702A-E0DF-AB4E-8AE2-FF4D2AF211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96" y="3621171"/>
            <a:ext cx="4315427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DDEBC-03F8-1233-789C-3C5833D8B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638" y="4312210"/>
            <a:ext cx="5201376" cy="781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9A5DC-DCFA-AF48-1DAD-85EA8750C6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596" y="5423016"/>
            <a:ext cx="571579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0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8F912-AFD3-9045-7C45-B2FD045C6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1D6F-F50F-986C-546F-9ACD4AD3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Example: Formulating the Navigation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C8CAB-D6C7-B872-6C3D-BD206B2D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C08C5-13A5-E4BA-E98C-70E4D901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08943"/>
            <a:ext cx="5582429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7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D6AE7-28FB-BBEA-7F5F-74CF24BCD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0BB8-3E7D-6038-A955-15BDD1C3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Abstraction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F30BC-2320-1DC5-5708-FB8579C6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1D2C4-49BC-4E47-5989-9D276A97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40533"/>
            <a:ext cx="710664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04DD8-2E97-A373-09C0-D0E7D910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AF79-86A1-36DC-53AE-8A586B39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The State-Space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542A7-C184-8CA7-3775-AB99751C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92E97-9881-5E93-2CC2-359141E2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66370"/>
            <a:ext cx="684943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2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08116-D911-2A11-A5E5-65513D3DC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76ED-90B6-2D0D-CC13-8C0E64D7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Example: The Traveling Salesman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7A732-B58F-02EA-7CC1-F8AE768E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7AC7D-F143-77D5-2F90-C6F0C867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20518"/>
            <a:ext cx="742101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4D22B-5D37-2834-AB10-C6764072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3537-1281-76CD-EED3-0F9BD6E1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Example: 8-queens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2C82C-02DE-C4D8-78F8-7FAB1392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C3EF1-D34F-3F1C-5089-85CEEF53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1802428"/>
            <a:ext cx="484890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03FB8-6E63-4EEF-6534-C33ADCF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C3D4-3AB8-8DE3-73C3-C0A8C382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B0663-598C-0927-7115-BF637D82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ABE5E-62F4-FF9F-AA19-EE99563A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52051"/>
            <a:ext cx="5715798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9C335-D357-82CE-AB02-598D01ABA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295" y="2353104"/>
            <a:ext cx="3649261" cy="32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4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7BED5-81C2-1F5E-6F0E-A2816A548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52CD-EC0F-AB26-16A9-98AD7D1C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8658D-8B3A-BDCC-5925-6EB017881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619B9-869B-C647-2ED4-002EFC58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52051"/>
            <a:ext cx="5715798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8D5E6-E72F-4077-FE06-E397C4F67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295" y="2353104"/>
            <a:ext cx="3649261" cy="3269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3355B-4C64-5BA4-E6C5-E25BC6996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202" y="3096690"/>
            <a:ext cx="405821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DCBD1-B93E-B60D-4E4A-BF915809F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0062-11DE-3638-0019-01CA459C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C8D29-1C82-1F27-C2D2-CE51B627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70A94-AEEB-1620-E679-79E02C2C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52051"/>
            <a:ext cx="5715798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A8A1E-E718-16BA-D67A-A56DABFBB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295" y="2353104"/>
            <a:ext cx="3649261" cy="3269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320FC-25F0-9AC0-B8D6-8E37FF6D5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202" y="3096690"/>
            <a:ext cx="4058216" cy="27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67F5A-FDB3-B2C8-3727-FF60C2A67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160" y="3580013"/>
            <a:ext cx="570627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3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7D6C2-A893-F21F-CD4C-48789F050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31F3-745C-40BF-847C-2601D7F2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Problem-Solving Agents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B6866-01F0-DDD8-78CE-00889849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C5A91F-27EA-C7BE-896A-240AA372B140}"/>
              </a:ext>
            </a:extLst>
          </p:cNvPr>
          <p:cNvSpPr txBox="1"/>
          <p:nvPr/>
        </p:nvSpPr>
        <p:spPr>
          <a:xfrm>
            <a:off x="1131286" y="1973179"/>
            <a:ext cx="983108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Intelligent agents can solve problems </a:t>
            </a:r>
            <a:r>
              <a:rPr lang="en-US" sz="2000" dirty="0">
                <a:highlight>
                  <a:srgbClr val="FFFF00"/>
                </a:highlight>
              </a:rPr>
              <a:t>by searching a state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State-space 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agent’s model of the world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Usually a set of discrete states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 E.g., in driving, the states in the model could be towns/cities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Goal State(s)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A goal is defined as a </a:t>
            </a:r>
            <a:r>
              <a:rPr lang="en-US" sz="2000" dirty="0">
                <a:highlight>
                  <a:srgbClr val="FFFF00"/>
                </a:highlight>
              </a:rPr>
              <a:t>desirable state for an agent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There may be many states that satisfy the goal condition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 E.g., drive to a town with a ski resort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Or just one state that satisfies the goal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 E.g., drive to </a:t>
            </a:r>
            <a:r>
              <a:rPr lang="en-US" sz="2000" dirty="0" err="1"/>
              <a:t>Moulvibazar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Operators (actions, successor function)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Operators are legal actions that the agent can take to move from one state to another</a:t>
            </a:r>
          </a:p>
        </p:txBody>
      </p:sp>
    </p:spTree>
    <p:extLst>
      <p:ext uri="{BB962C8B-B14F-4D97-AF65-F5344CB8AC3E}">
        <p14:creationId xmlns:p14="http://schemas.microsoft.com/office/powerpoint/2010/main" val="227068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C449C-CD4C-D836-4E9D-2584F7056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A869-CD10-A24E-9CB6-E71997B5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94D59-9AF1-D3E0-2C6D-900897FC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87FEC-2249-ECF2-8583-DFF973DA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52051"/>
            <a:ext cx="5715798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9EC73-92CA-6970-22BB-DE25D2DC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295" y="2353104"/>
            <a:ext cx="3649261" cy="3269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D58C2-2006-AA97-817C-71054C928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202" y="3096690"/>
            <a:ext cx="4058216" cy="27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9182E-CF5F-20BD-C9B1-E07D297BD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160" y="3580013"/>
            <a:ext cx="5706271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2F8E3-1AA7-BBE7-9454-2F5A3D7DB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160" y="4511073"/>
            <a:ext cx="5229955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7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9A762-58F4-4593-37AA-5D490ED52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5893-AFBA-E55B-55CE-D96E0186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EDD08-581B-CF98-0ED6-36E85F17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4BDECC-799D-AB8B-4452-8FB10D6D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52051"/>
            <a:ext cx="5715798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AAE8B-37B2-1139-AA84-4D7384873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295" y="2353104"/>
            <a:ext cx="3649261" cy="3269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81462-BDB9-029C-3A28-8ADFEA3BA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202" y="3096690"/>
            <a:ext cx="4058216" cy="27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29784-C895-E42F-D7EF-D9D870A2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160" y="3580013"/>
            <a:ext cx="5706271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2994D3-0638-7A1B-C23C-D54DADE9B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160" y="4511073"/>
            <a:ext cx="5229955" cy="266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747FE-6A77-920E-EA82-989DC71C84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118" y="4972333"/>
            <a:ext cx="267689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7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6E35B-FE32-52FB-0F2D-8D599864E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6A7-2E94-209D-B9A1-BD0F830E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Example: Robot Assembly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5638E-E193-3821-3887-C65FBE66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FD2B9-AF8B-CF4F-9710-834474FC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24948"/>
            <a:ext cx="4964714" cy="43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73B26-C75B-DFB8-C07C-F768BC9A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97F5-B54C-9DAD-8AEA-DE36A68E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Example: Robot Assembly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4935B-503C-0C4D-0204-3213F43D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C48FE-283B-A12E-B5FE-30A85AA26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82600"/>
            <a:ext cx="6901896" cy="42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1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C09CD-A8E4-A82E-C6B9-01B1D69FE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F6E6-1341-604C-6E84-BC57CD53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Learning a Spam Email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21117-7364-3785-D95F-1A117328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169C1-5367-922E-A880-7E9FF28A0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76477"/>
            <a:ext cx="176237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A1087-2EF6-8495-E737-1E857D89B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D18F-1684-0E3D-4823-CFE05BF1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Learning a Spam Email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B1247-F01F-C06C-3963-E0F3F2B9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FA8F2-C96C-2A18-184D-2BC2DB01D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85423"/>
            <a:ext cx="726858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3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B696F-28D2-4CB5-D42E-5E62769C8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1B48-0263-0E07-ADA0-E922C49E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Example: 8-puzzle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AFA84-3F14-3DBE-6C8E-833191C6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A0006-0672-D9E8-5196-2478D8EB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5" y="2096917"/>
            <a:ext cx="4768175" cy="41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0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348C-76FE-429C-3BDF-340524850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A0A8-7DFA-F072-D6E9-D2C63820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Example: 8-puzzle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753D1-9152-7353-4743-682B5ABA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97CD7-C1C5-2BA7-CA88-3EFE9E5C5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45524"/>
            <a:ext cx="4964714" cy="43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4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FC5F8-DA7E-80FB-A919-648667CC1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BD0A-976A-566A-320A-CD06CDB8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A Water Jug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A7EEC-9B6C-62D3-5659-E8573CAA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E135A-1AA0-E5D4-31D8-4AC3710F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2272724"/>
            <a:ext cx="724001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0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2F03E-A9DE-0ECE-DDDB-A5227C285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9704-2807-6187-B307-7C94C669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Puzzle-solving as 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8DCFD-572E-6EAD-95E9-3A1A435C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4C29F-B52F-3E59-8653-49A18C4C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97718"/>
            <a:ext cx="631595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8060-134B-7170-60B2-A4309960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1FDE-EE09-C977-B67B-7CB8903C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Initial Simplifying Assumptions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7C816-6639-B53E-47BE-2F9E595D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6DEF2C-B120-4657-D6CA-C405D2B86351}"/>
              </a:ext>
            </a:extLst>
          </p:cNvPr>
          <p:cNvSpPr txBox="1"/>
          <p:nvPr/>
        </p:nvSpPr>
        <p:spPr>
          <a:xfrm>
            <a:off x="1131286" y="1973179"/>
            <a:ext cx="78067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environment is </a:t>
            </a:r>
            <a:r>
              <a:rPr lang="en-US" sz="2000" dirty="0">
                <a:highlight>
                  <a:srgbClr val="FFFF00"/>
                </a:highlight>
              </a:rPr>
              <a:t>static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No changes in the environment while the problem is being solved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environment is </a:t>
            </a:r>
            <a:r>
              <a:rPr lang="en-US" sz="2000" dirty="0">
                <a:highlight>
                  <a:srgbClr val="FFFF00"/>
                </a:highlight>
              </a:rPr>
              <a:t>observable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environment and actions are </a:t>
            </a:r>
            <a:r>
              <a:rPr lang="en-US" sz="2000" dirty="0">
                <a:highlight>
                  <a:srgbClr val="FFFF00"/>
                </a:highlight>
              </a:rPr>
              <a:t>discrete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(Typically assumed, but we will see some exceptions)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environment is </a:t>
            </a:r>
            <a:r>
              <a:rPr lang="en-US" sz="2000" dirty="0">
                <a:highlight>
                  <a:srgbClr val="FFFF00"/>
                </a:highlight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3946220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EDEBA7-C0A1-3634-3891-F661A0370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BC12-D72F-7BCB-244A-4B2C3123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Production Rules for the Water Jug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5BA0F-9AA2-0358-32E9-02CF1C4D9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1DF81-0570-50C0-3108-4449C5B0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13975"/>
            <a:ext cx="6601010" cy="43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97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C8BA59-529D-BFBC-122A-484D589BD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1FC7-5AB8-6E7D-ED43-CB3BD72E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Production Rules for the Water Jug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E162A-6195-79CD-E451-09032FBD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5AAAD-2551-85A9-208B-4BE47EC4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777256"/>
            <a:ext cx="664937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41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84006CD-40CC-74CA-B374-63EB4BBD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4ECE-EF4C-224F-4B97-37B5D960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One Solution to the Water Jug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791BE-FD2F-D875-57D8-8720851D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AB82A-FE6F-0483-0A62-E17C41CA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95" y="1883939"/>
            <a:ext cx="6369609" cy="42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995E56-ADE4-D87E-CB06-56B3BB97B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1411-8D6C-8672-257A-D7993017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VLSI Layout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5CD8C-FC12-FA24-5D50-45BBD6BB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43152-6C32-7567-AB93-E8073215E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00970"/>
            <a:ext cx="732574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23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8A27093-A6BD-4A38-D693-210F22A7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8EB9-FA09-9DEA-FFED-068A222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VLSI Layout Problem (Cont’d)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572B0-ED6D-C41E-1A18-718AAFDB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6A6A6-61AB-8EAF-F0A4-1635077D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59203"/>
            <a:ext cx="722095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1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E412-3454-1024-C4B3-CBEB87239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8984-E097-C94B-6F3B-EC7587A6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Next Topics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9102A-48CF-35CB-54DF-132D7FFB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DE247-1DB9-23E4-DDB1-ABDB7F18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12718"/>
            <a:ext cx="402011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E1670-E48C-6EC4-795B-A97B04F93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550-58D9-B473-834E-C1EA15ED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62F98-3266-1840-14A7-35FF043B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B55E4-2913-0D72-2111-9C7C9C64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54134"/>
            <a:ext cx="511563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24225-1865-F41B-2FE5-3B7F1FDB7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F421-73C3-0774-CBEB-70176C89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Example: Traveling in Romania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A94FE-974D-9858-F595-C5ED2EE8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D9051-B7B0-3C7E-56E2-E51406AF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62328"/>
            <a:ext cx="5879114" cy="41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7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1028F-FDC8-70D5-39DF-26BAF5BA2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2DBC-91D7-4B77-79B8-EEEF6FFF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Example: Traveling in Romania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57F0F-FD93-AF79-552F-23D3144B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35C29-85AD-8E82-3468-BCE091A50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05" y="1900368"/>
            <a:ext cx="7083389" cy="43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A9E5-012E-5BB8-DFA9-8C058B9C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948C-F530-30E8-990E-A0175D8C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CCAC3-602F-B51D-466E-29F3C142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290BE-14CC-006E-7EB9-FCC096FC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1944730"/>
            <a:ext cx="3811718" cy="2213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69FDD1-D36B-FA76-D55E-9488ECD98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64" y="1944730"/>
            <a:ext cx="352474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6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8E2C6-E518-4A9D-4E0A-DE089036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BBCC-60B6-4504-D855-845FDCC6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8BFBC-7588-A87F-99EE-4A6D313A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516D88-5E5D-5538-1DE3-A61014FA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1944730"/>
            <a:ext cx="3811718" cy="2213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27EEAE-106D-BD49-CC17-01C72C7B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64" y="1944730"/>
            <a:ext cx="3524742" cy="352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4D56E-C30A-0149-7F30-E884E366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764" y="2445547"/>
            <a:ext cx="307700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3932-662E-E201-2F63-C20E2A30B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1508-556B-A5C9-D826-A2714BB9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7ADB1-4871-D51D-42FF-8478C36F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EDEF18-BC3C-7663-DC9B-2CF39F5A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1944730"/>
            <a:ext cx="3811718" cy="2213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19E27-6459-921E-5CBB-C3333F05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64" y="1944730"/>
            <a:ext cx="3524742" cy="352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5137F-CF47-C956-A5E3-6BF34145B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764" y="2445547"/>
            <a:ext cx="3077004" cy="352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1F624-AE6C-C9CE-BF4E-9F5B718C3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638" y="2798021"/>
            <a:ext cx="480127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49FB0-E0FB-5239-7881-E329AE9A3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87F9-899F-5621-1CB5-550BED04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State-Space Problem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84F86-C39C-E9B9-A77C-AE273108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78008-52CE-AAC4-CF52-98311CAC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1944730"/>
            <a:ext cx="3811718" cy="2213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BA7EB-82FF-A632-A39D-73B48B01A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64" y="1944730"/>
            <a:ext cx="3524742" cy="352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C4FE0D-B909-69FE-2448-796EC5A03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764" y="2445547"/>
            <a:ext cx="3077004" cy="352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6A9559-E35B-6D6A-ABC2-3D61ACAE1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638" y="2798021"/>
            <a:ext cx="4801270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F818B-7AD6-C3E6-7DBD-CE4FA37FB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96" y="3621171"/>
            <a:ext cx="431542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4248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2561</TotalTime>
  <Words>309</Words>
  <Application>Microsoft Office PowerPoint</Application>
  <PresentationFormat>Widescreen</PresentationFormat>
  <Paragraphs>62</Paragraphs>
  <Slides>36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Bell MT</vt:lpstr>
      <vt:lpstr>Calibri</vt:lpstr>
      <vt:lpstr>Georgia</vt:lpstr>
      <vt:lpstr>Times New Roman</vt:lpstr>
      <vt:lpstr>Wingdings</vt:lpstr>
      <vt:lpstr>Swapnil</vt:lpstr>
      <vt:lpstr>Office Theme</vt:lpstr>
      <vt:lpstr>Problem Solving by Searching</vt:lpstr>
      <vt:lpstr>Problem-Solving Agents</vt:lpstr>
      <vt:lpstr>Initial Simplifying Assumptions</vt:lpstr>
      <vt:lpstr>Example: Traveling in Romania</vt:lpstr>
      <vt:lpstr>Example: Traveling in Romania</vt:lpstr>
      <vt:lpstr>State-Space Problem Formulation</vt:lpstr>
      <vt:lpstr>State-Space Problem Formulation</vt:lpstr>
      <vt:lpstr>State-Space Problem Formulation</vt:lpstr>
      <vt:lpstr>State-Space Problem Formulation</vt:lpstr>
      <vt:lpstr>State-Space Problem Formulation</vt:lpstr>
      <vt:lpstr>State-Space Problem Formulation</vt:lpstr>
      <vt:lpstr>Example: Formulating the Navigation Problem</vt:lpstr>
      <vt:lpstr>Abstraction</vt:lpstr>
      <vt:lpstr>The State-Space Graph</vt:lpstr>
      <vt:lpstr>Example: The Traveling Salesman Problem</vt:lpstr>
      <vt:lpstr>Example: 8-queens Problem</vt:lpstr>
      <vt:lpstr>State-Space Problem Formulation</vt:lpstr>
      <vt:lpstr>State-Space Problem Formulation</vt:lpstr>
      <vt:lpstr>State-Space Problem Formulation</vt:lpstr>
      <vt:lpstr>State-Space Problem Formulation</vt:lpstr>
      <vt:lpstr>State-Space Problem Formulation</vt:lpstr>
      <vt:lpstr>Example: Robot Assembly</vt:lpstr>
      <vt:lpstr>Example: Robot Assembly</vt:lpstr>
      <vt:lpstr>Learning a Spam Email Classifier</vt:lpstr>
      <vt:lpstr>Learning a Spam Email Classifier</vt:lpstr>
      <vt:lpstr>Example: 8-puzzle</vt:lpstr>
      <vt:lpstr>Example: 8-puzzle</vt:lpstr>
      <vt:lpstr>A Water Jug Problem</vt:lpstr>
      <vt:lpstr>Puzzle-solving as Search</vt:lpstr>
      <vt:lpstr>Production Rules for the Water Jug Problem</vt:lpstr>
      <vt:lpstr>Production Rules for the Water Jug Problem</vt:lpstr>
      <vt:lpstr>One Solution to the Water Jug Problem</vt:lpstr>
      <vt:lpstr>VLSI Layout Problem</vt:lpstr>
      <vt:lpstr>VLSI Layout Problem (Cont’d)</vt:lpstr>
      <vt:lpstr>Next Topics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433</cp:revision>
  <dcterms:created xsi:type="dcterms:W3CDTF">2021-09-27T14:31:20Z</dcterms:created>
  <dcterms:modified xsi:type="dcterms:W3CDTF">2025-07-29T17:32:55Z</dcterms:modified>
</cp:coreProperties>
</file>