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34"/>
  </p:notesMasterIdLst>
  <p:handoutMasterIdLst>
    <p:handoutMasterId r:id="rId35"/>
  </p:handoutMasterIdLst>
  <p:sldIdLst>
    <p:sldId id="466" r:id="rId2"/>
    <p:sldId id="392" r:id="rId3"/>
    <p:sldId id="467" r:id="rId4"/>
    <p:sldId id="450" r:id="rId5"/>
    <p:sldId id="394" r:id="rId6"/>
    <p:sldId id="393" r:id="rId7"/>
    <p:sldId id="400" r:id="rId8"/>
    <p:sldId id="451" r:id="rId9"/>
    <p:sldId id="468" r:id="rId10"/>
    <p:sldId id="452" r:id="rId11"/>
    <p:sldId id="438" r:id="rId12"/>
    <p:sldId id="439" r:id="rId13"/>
    <p:sldId id="459" r:id="rId14"/>
    <p:sldId id="401" r:id="rId15"/>
    <p:sldId id="469" r:id="rId16"/>
    <p:sldId id="453" r:id="rId17"/>
    <p:sldId id="455" r:id="rId18"/>
    <p:sldId id="460" r:id="rId19"/>
    <p:sldId id="402" r:id="rId20"/>
    <p:sldId id="406" r:id="rId21"/>
    <p:sldId id="470" r:id="rId22"/>
    <p:sldId id="407" r:id="rId23"/>
    <p:sldId id="480" r:id="rId24"/>
    <p:sldId id="481" r:id="rId25"/>
    <p:sldId id="424" r:id="rId26"/>
    <p:sldId id="408" r:id="rId27"/>
    <p:sldId id="461" r:id="rId28"/>
    <p:sldId id="409" r:id="rId29"/>
    <p:sldId id="457" r:id="rId30"/>
    <p:sldId id="413" r:id="rId31"/>
    <p:sldId id="471" r:id="rId32"/>
    <p:sldId id="444" r:id="rId33"/>
  </p:sldIdLst>
  <p:sldSz cx="12192000" cy="6858000"/>
  <p:notesSz cx="7099300" cy="10234613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FFF"/>
    <a:srgbClr val="B9CAFF"/>
    <a:srgbClr val="7999FF"/>
    <a:srgbClr val="0033CC"/>
    <a:srgbClr val="008000"/>
    <a:srgbClr val="FF9999"/>
    <a:srgbClr val="FF3300"/>
    <a:srgbClr val="CC00CC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349" autoAdjust="0"/>
    <p:restoredTop sz="84834" autoAdjust="0"/>
  </p:normalViewPr>
  <p:slideViewPr>
    <p:cSldViewPr>
      <p:cViewPr varScale="1">
        <p:scale>
          <a:sx n="94" d="100"/>
          <a:sy n="94" d="100"/>
        </p:scale>
        <p:origin x="18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comes back on exams</a:t>
            </a:r>
          </a:p>
          <a:p>
            <a:endParaRPr lang="en-US" dirty="0"/>
          </a:p>
          <a:p>
            <a:r>
              <a:rPr lang="en-US" dirty="0"/>
              <a:t>Goal test – sometimes</a:t>
            </a:r>
            <a:r>
              <a:rPr lang="en-US" baseline="0" dirty="0"/>
              <a:t> more than one state that satisfies having achieved the goal, for example, “eat all the dots”</a:t>
            </a:r>
          </a:p>
          <a:p>
            <a:endParaRPr lang="en-US" baseline="0" dirty="0"/>
          </a:p>
          <a:p>
            <a:r>
              <a:rPr lang="en-US" baseline="0" dirty="0"/>
              <a:t>Abstraction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16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plans that achieve the same state, will be different nodes in the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show tree</a:t>
            </a:r>
          </a:p>
          <a:p>
            <a:r>
              <a:rPr lang="en-US" dirty="0"/>
              <a:t>Right: fringe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6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65200">
              <a:defRPr/>
            </a:pPr>
            <a:fld id="{FD549D34-9FA6-44AF-8862-E060EE74E80B}" type="slidenum">
              <a:rPr lang="en-US" smtClean="0"/>
              <a:pPr defTabSz="965200"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Problems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164" y="1144408"/>
            <a:ext cx="8524096" cy="5226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9398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Search Example: Romania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600200"/>
            <a:ext cx="7315200" cy="4379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General Tree Search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114799"/>
            <a:ext cx="73152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Important ideas: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Fringe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Expansion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Exploration strategy</a:t>
            </a:r>
          </a:p>
          <a:p>
            <a:pPr lvl="3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Main question: which fringe nodes to explore?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0139" y="1371603"/>
            <a:ext cx="7459663" cy="249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Example: Tree Search</a:t>
            </a:r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4491037" y="1355725"/>
            <a:ext cx="3205163" cy="1768475"/>
            <a:chOff x="816" y="1056"/>
            <a:chExt cx="4176" cy="2304"/>
          </a:xfrm>
        </p:grpSpPr>
        <p:grpSp>
          <p:nvGrpSpPr>
            <p:cNvPr id="16389" name="Group 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6391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6392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6393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6394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6395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6396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6397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6398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6399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6400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6401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6402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6403" name="AutoShape 18"/>
              <p:cNvCxnSpPr>
                <a:cxnSpLocks noChangeShapeType="1"/>
                <a:stCxn id="16391" idx="5"/>
                <a:endCxn id="16395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4" name="AutoShape 19"/>
              <p:cNvCxnSpPr>
                <a:cxnSpLocks noChangeShapeType="1"/>
                <a:stCxn id="16395" idx="5"/>
                <a:endCxn id="16396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5" name="AutoShape 20"/>
              <p:cNvCxnSpPr>
                <a:cxnSpLocks noChangeShapeType="1"/>
                <a:stCxn id="16399" idx="3"/>
                <a:endCxn id="16396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6" name="AutoShape 21"/>
              <p:cNvCxnSpPr>
                <a:cxnSpLocks noChangeShapeType="1"/>
                <a:stCxn id="16399" idx="2"/>
                <a:endCxn id="16395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7" name="AutoShape 22"/>
              <p:cNvCxnSpPr>
                <a:cxnSpLocks noChangeShapeType="1"/>
                <a:stCxn id="16398" idx="4"/>
                <a:endCxn id="16399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8" name="AutoShape 23"/>
              <p:cNvCxnSpPr>
                <a:cxnSpLocks noChangeShapeType="1"/>
                <a:stCxn id="16398" idx="5"/>
                <a:endCxn id="16402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09" name="AutoShape 24"/>
              <p:cNvCxnSpPr>
                <a:cxnSpLocks noChangeShapeType="1"/>
                <a:stCxn id="16402" idx="0"/>
                <a:endCxn id="16401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0" name="AutoShape 25"/>
              <p:cNvCxnSpPr>
                <a:cxnSpLocks noChangeShapeType="1"/>
                <a:stCxn id="16401" idx="0"/>
                <a:endCxn id="16392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1" name="AutoShape 26"/>
              <p:cNvCxnSpPr>
                <a:cxnSpLocks noChangeShapeType="1"/>
                <a:stCxn id="16391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2" name="AutoShape 27"/>
              <p:cNvCxnSpPr>
                <a:cxnSpLocks noChangeShapeType="1"/>
                <a:stCxn id="16393" idx="1"/>
                <a:endCxn id="16394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3" name="AutoShape 28"/>
              <p:cNvCxnSpPr>
                <a:cxnSpLocks noChangeShapeType="1"/>
                <a:endCxn id="16400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4" name="AutoShape 29"/>
              <p:cNvCxnSpPr>
                <a:cxnSpLocks noChangeShapeType="1"/>
                <a:stCxn id="16397" idx="2"/>
                <a:endCxn id="16400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5" name="AutoShape 30"/>
              <p:cNvCxnSpPr>
                <a:cxnSpLocks noChangeShapeType="1"/>
                <a:stCxn id="16393" idx="7"/>
                <a:endCxn id="16397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6" name="AutoShape 31"/>
              <p:cNvCxnSpPr>
                <a:cxnSpLocks noChangeShapeType="1"/>
                <a:stCxn id="16393" idx="6"/>
                <a:endCxn id="16398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7" name="AutoShape 32"/>
              <p:cNvCxnSpPr>
                <a:cxnSpLocks noChangeShapeType="1"/>
                <a:stCxn id="16401" idx="1"/>
                <a:endCxn id="16397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6418" name="AutoShape 33"/>
              <p:cNvCxnSpPr>
                <a:cxnSpLocks noChangeShapeType="1"/>
                <a:stCxn id="16391" idx="6"/>
                <a:endCxn id="16398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6390" name="AutoShape 34"/>
            <p:cNvCxnSpPr>
              <a:cxnSpLocks noChangeShapeType="1"/>
              <a:stCxn id="16396" idx="6"/>
              <a:endCxn id="16402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415" y="320040"/>
            <a:ext cx="7800850" cy="585216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</a:t>
            </a: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24200" y="3433765"/>
            <a:ext cx="5486400" cy="3355591"/>
            <a:chOff x="48" y="2332"/>
            <a:chExt cx="3456" cy="2406"/>
          </a:xfrm>
        </p:grpSpPr>
        <p:sp>
          <p:nvSpPr>
            <p:cNvPr id="19594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19595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596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19597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19598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19599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19600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19601" name="AutoShape 11"/>
            <p:cNvCxnSpPr>
              <a:cxnSpLocks noChangeShapeType="1"/>
              <a:stCxn id="19597" idx="2"/>
              <a:endCxn id="19596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2" name="AutoShape 12"/>
            <p:cNvCxnSpPr>
              <a:cxnSpLocks noChangeShapeType="1"/>
              <a:stCxn id="19597" idx="2"/>
              <a:endCxn id="19600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3" name="AutoShape 13"/>
            <p:cNvCxnSpPr>
              <a:cxnSpLocks noChangeShapeType="1"/>
              <a:stCxn id="19596" idx="2"/>
              <a:endCxn id="19595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04" name="AutoShape 14"/>
            <p:cNvCxnSpPr>
              <a:cxnSpLocks noChangeShapeType="1"/>
              <a:stCxn id="19600" idx="2"/>
              <a:endCxn id="19599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5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19632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33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34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35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36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37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38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 dirty="0"/>
                  <a:t>q</a:t>
                </a:r>
              </a:p>
            </p:txBody>
          </p:sp>
          <p:sp>
            <p:nvSpPr>
              <p:cNvPr id="19639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40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41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42" name="AutoShape 26"/>
              <p:cNvCxnSpPr>
                <a:cxnSpLocks noChangeShapeType="1"/>
                <a:stCxn id="19632" idx="2"/>
                <a:endCxn id="19634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3" name="AutoShape 27"/>
              <p:cNvCxnSpPr>
                <a:cxnSpLocks noChangeShapeType="1"/>
                <a:stCxn id="19632" idx="2"/>
                <a:endCxn id="19636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4" name="AutoShape 28"/>
              <p:cNvCxnSpPr>
                <a:cxnSpLocks noChangeShapeType="1"/>
                <a:stCxn id="19634" idx="2"/>
                <a:endCxn id="19633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5" name="AutoShape 29"/>
              <p:cNvCxnSpPr>
                <a:cxnSpLocks noChangeShapeType="1"/>
                <a:stCxn id="19634" idx="2"/>
                <a:endCxn id="19637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6" name="AutoShape 30"/>
              <p:cNvCxnSpPr>
                <a:cxnSpLocks noChangeShapeType="1"/>
                <a:stCxn id="19636" idx="2"/>
                <a:endCxn id="19635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7" name="AutoShape 31"/>
              <p:cNvCxnSpPr>
                <a:cxnSpLocks noChangeShapeType="1"/>
                <a:stCxn id="19633" idx="2"/>
                <a:endCxn id="19638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8" name="AutoShape 32"/>
              <p:cNvCxnSpPr>
                <a:cxnSpLocks noChangeShapeType="1"/>
                <a:stCxn id="19635" idx="2"/>
                <a:endCxn id="19639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49" name="AutoShape 33"/>
              <p:cNvCxnSpPr>
                <a:cxnSpLocks noChangeShapeType="1"/>
                <a:stCxn id="19635" idx="2"/>
                <a:endCxn id="19640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50" name="AutoShape 34"/>
              <p:cNvCxnSpPr>
                <a:cxnSpLocks noChangeShapeType="1"/>
                <a:stCxn id="19639" idx="2"/>
                <a:endCxn id="19641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9606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19607" name="AutoShape 36"/>
            <p:cNvCxnSpPr>
              <a:cxnSpLocks noChangeShapeType="1"/>
              <a:stCxn id="19598" idx="2"/>
              <a:endCxn id="19606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9608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19613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19614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19615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19616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19617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19618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19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19620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19621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19622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19623" name="AutoShape 48"/>
              <p:cNvCxnSpPr>
                <a:cxnSpLocks noChangeShapeType="1"/>
                <a:stCxn id="19613" idx="2"/>
                <a:endCxn id="19615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4" name="AutoShape 49"/>
              <p:cNvCxnSpPr>
                <a:cxnSpLocks noChangeShapeType="1"/>
                <a:stCxn id="19613" idx="2"/>
                <a:endCxn id="19617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5" name="AutoShape 50"/>
              <p:cNvCxnSpPr>
                <a:cxnSpLocks noChangeShapeType="1"/>
                <a:stCxn id="19615" idx="2"/>
                <a:endCxn id="19614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6" name="AutoShape 51"/>
              <p:cNvCxnSpPr>
                <a:cxnSpLocks noChangeShapeType="1"/>
                <a:stCxn id="19615" idx="2"/>
                <a:endCxn id="19618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7" name="AutoShape 52"/>
              <p:cNvCxnSpPr>
                <a:cxnSpLocks noChangeShapeType="1"/>
                <a:stCxn id="19617" idx="2"/>
                <a:endCxn id="19616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8" name="AutoShape 53"/>
              <p:cNvCxnSpPr>
                <a:cxnSpLocks noChangeShapeType="1"/>
                <a:stCxn id="19614" idx="2"/>
                <a:endCxn id="19619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29" name="AutoShape 54"/>
              <p:cNvCxnSpPr>
                <a:cxnSpLocks noChangeShapeType="1"/>
                <a:stCxn id="19616" idx="2"/>
                <a:endCxn id="19620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0" name="AutoShape 55"/>
              <p:cNvCxnSpPr>
                <a:cxnSpLocks noChangeShapeType="1"/>
                <a:stCxn id="19616" idx="2"/>
                <a:endCxn id="19621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9631" name="AutoShape 56"/>
              <p:cNvCxnSpPr>
                <a:cxnSpLocks noChangeShapeType="1"/>
                <a:stCxn id="19620" idx="2"/>
                <a:endCxn id="19622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19609" name="AutoShape 57"/>
            <p:cNvCxnSpPr>
              <a:cxnSpLocks noChangeShapeType="1"/>
              <a:stCxn id="19597" idx="2"/>
              <a:endCxn id="19613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0" name="AutoShape 58"/>
            <p:cNvCxnSpPr>
              <a:cxnSpLocks noChangeShapeType="1"/>
              <a:stCxn id="19594" idx="2"/>
              <a:endCxn id="19597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1" name="AutoShape 59"/>
            <p:cNvCxnSpPr>
              <a:cxnSpLocks noChangeShapeType="1"/>
              <a:stCxn id="19594" idx="2"/>
              <a:endCxn id="19632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612" name="AutoShape 60"/>
            <p:cNvCxnSpPr>
              <a:cxnSpLocks noChangeShapeType="1"/>
              <a:stCxn id="19594" idx="2"/>
              <a:endCxn id="19598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797757" name="Line 61"/>
          <p:cNvSpPr>
            <a:spLocks noChangeShapeType="1"/>
          </p:cNvSpPr>
          <p:nvPr/>
        </p:nvSpPr>
        <p:spPr bwMode="auto">
          <a:xfrm flipH="1">
            <a:off x="3835400" y="3738563"/>
            <a:ext cx="2489200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8" name="Line 62"/>
          <p:cNvSpPr>
            <a:spLocks noChangeShapeType="1"/>
          </p:cNvSpPr>
          <p:nvPr/>
        </p:nvSpPr>
        <p:spPr bwMode="auto">
          <a:xfrm flipH="1">
            <a:off x="3305176" y="4241801"/>
            <a:ext cx="557213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59" name="Line 63"/>
          <p:cNvSpPr>
            <a:spLocks noChangeShapeType="1"/>
          </p:cNvSpPr>
          <p:nvPr/>
        </p:nvSpPr>
        <p:spPr bwMode="auto">
          <a:xfrm>
            <a:off x="3835401" y="4232277"/>
            <a:ext cx="160339" cy="1603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0" name="Line 64"/>
          <p:cNvSpPr>
            <a:spLocks noChangeShapeType="1"/>
          </p:cNvSpPr>
          <p:nvPr/>
        </p:nvSpPr>
        <p:spPr bwMode="auto">
          <a:xfrm flipH="1">
            <a:off x="3309943" y="4725988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1" name="Line 65"/>
          <p:cNvSpPr>
            <a:spLocks noChangeShapeType="1"/>
          </p:cNvSpPr>
          <p:nvPr/>
        </p:nvSpPr>
        <p:spPr bwMode="auto">
          <a:xfrm flipH="1">
            <a:off x="4000506" y="4743451"/>
            <a:ext cx="3175" cy="2286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2" name="Line 66"/>
          <p:cNvSpPr>
            <a:spLocks noChangeShapeType="1"/>
          </p:cNvSpPr>
          <p:nvPr/>
        </p:nvSpPr>
        <p:spPr bwMode="auto">
          <a:xfrm>
            <a:off x="3832225" y="4256089"/>
            <a:ext cx="995363" cy="1428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3" name="Line 67"/>
          <p:cNvSpPr>
            <a:spLocks noChangeShapeType="1"/>
          </p:cNvSpPr>
          <p:nvPr/>
        </p:nvSpPr>
        <p:spPr bwMode="auto">
          <a:xfrm flipH="1">
            <a:off x="4432306" y="4732339"/>
            <a:ext cx="398463" cy="2032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4" name="Line 68"/>
          <p:cNvSpPr>
            <a:spLocks noChangeShapeType="1"/>
          </p:cNvSpPr>
          <p:nvPr/>
        </p:nvSpPr>
        <p:spPr bwMode="auto">
          <a:xfrm flipH="1">
            <a:off x="4233865" y="5253044"/>
            <a:ext cx="219075" cy="2111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765" name="Line 69"/>
          <p:cNvSpPr>
            <a:spLocks noChangeShapeType="1"/>
          </p:cNvSpPr>
          <p:nvPr/>
        </p:nvSpPr>
        <p:spPr bwMode="auto">
          <a:xfrm>
            <a:off x="4238630" y="5797551"/>
            <a:ext cx="3175" cy="177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grpSp>
        <p:nvGrpSpPr>
          <p:cNvPr id="19469" name="Group 70"/>
          <p:cNvGrpSpPr>
            <a:grpSpLocks/>
          </p:cNvGrpSpPr>
          <p:nvPr/>
        </p:nvGrpSpPr>
        <p:grpSpPr bwMode="auto">
          <a:xfrm>
            <a:off x="4491037" y="1371604"/>
            <a:ext cx="3205163" cy="1768475"/>
            <a:chOff x="816" y="1056"/>
            <a:chExt cx="4176" cy="2304"/>
          </a:xfrm>
        </p:grpSpPr>
        <p:grpSp>
          <p:nvGrpSpPr>
            <p:cNvPr id="19564" name="Group 71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19566" name="AutoShape 72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19567" name="AutoShape 73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19568" name="AutoShape 74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19569" name="AutoShape 75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19570" name="AutoShape 76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19571" name="AutoShape 77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19572" name="AutoShape 78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19573" name="AutoShape 79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19574" name="AutoShape 80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19575" name="AutoShape 81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19576" name="AutoShape 82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19577" name="AutoShape 8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19578" name="AutoShape 84"/>
              <p:cNvCxnSpPr>
                <a:cxnSpLocks noChangeShapeType="1"/>
                <a:stCxn id="19566" idx="5"/>
                <a:endCxn id="19570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79" name="AutoShape 85"/>
              <p:cNvCxnSpPr>
                <a:cxnSpLocks noChangeShapeType="1"/>
                <a:stCxn id="19570" idx="5"/>
                <a:endCxn id="19571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0" name="AutoShape 86"/>
              <p:cNvCxnSpPr>
                <a:cxnSpLocks noChangeShapeType="1"/>
                <a:stCxn id="19574" idx="3"/>
                <a:endCxn id="19571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1" name="AutoShape 87"/>
              <p:cNvCxnSpPr>
                <a:cxnSpLocks noChangeShapeType="1"/>
                <a:stCxn id="19574" idx="2"/>
                <a:endCxn id="19570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2" name="AutoShape 88"/>
              <p:cNvCxnSpPr>
                <a:cxnSpLocks noChangeShapeType="1"/>
                <a:stCxn id="19573" idx="4"/>
                <a:endCxn id="19574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3" name="AutoShape 89"/>
              <p:cNvCxnSpPr>
                <a:cxnSpLocks noChangeShapeType="1"/>
                <a:stCxn id="19573" idx="5"/>
                <a:endCxn id="19577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4" name="AutoShape 90"/>
              <p:cNvCxnSpPr>
                <a:cxnSpLocks noChangeShapeType="1"/>
                <a:stCxn id="19577" idx="0"/>
                <a:endCxn id="19576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5" name="AutoShape 91"/>
              <p:cNvCxnSpPr>
                <a:cxnSpLocks noChangeShapeType="1"/>
                <a:stCxn id="19576" idx="0"/>
                <a:endCxn id="19567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6" name="AutoShape 92"/>
              <p:cNvCxnSpPr>
                <a:cxnSpLocks noChangeShapeType="1"/>
                <a:stCxn id="19566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7" name="AutoShape 93"/>
              <p:cNvCxnSpPr>
                <a:cxnSpLocks noChangeShapeType="1"/>
                <a:stCxn id="19568" idx="1"/>
                <a:endCxn id="19569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8" name="AutoShape 94"/>
              <p:cNvCxnSpPr>
                <a:cxnSpLocks noChangeShapeType="1"/>
                <a:endCxn id="19575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89" name="AutoShape 95"/>
              <p:cNvCxnSpPr>
                <a:cxnSpLocks noChangeShapeType="1"/>
                <a:stCxn id="19572" idx="2"/>
                <a:endCxn id="19575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0" name="AutoShape 96"/>
              <p:cNvCxnSpPr>
                <a:cxnSpLocks noChangeShapeType="1"/>
                <a:stCxn id="19568" idx="7"/>
                <a:endCxn id="19572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1" name="AutoShape 97"/>
              <p:cNvCxnSpPr>
                <a:cxnSpLocks noChangeShapeType="1"/>
                <a:stCxn id="19568" idx="6"/>
                <a:endCxn id="19573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2" name="AutoShape 98"/>
              <p:cNvCxnSpPr>
                <a:cxnSpLocks noChangeShapeType="1"/>
                <a:stCxn id="19576" idx="1"/>
                <a:endCxn id="19572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9593" name="AutoShape 99"/>
              <p:cNvCxnSpPr>
                <a:cxnSpLocks noChangeShapeType="1"/>
                <a:stCxn id="19566" idx="6"/>
                <a:endCxn id="19573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19565" name="AutoShape 100"/>
            <p:cNvCxnSpPr>
              <a:cxnSpLocks noChangeShapeType="1"/>
              <a:stCxn id="19571" idx="6"/>
              <a:endCxn id="19577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19470" name="AutoShape 101"/>
          <p:cNvSpPr>
            <a:spLocks noChangeArrowheads="1"/>
          </p:cNvSpPr>
          <p:nvPr/>
        </p:nvSpPr>
        <p:spPr bwMode="auto">
          <a:xfrm>
            <a:off x="4491038" y="2408237"/>
            <a:ext cx="317500" cy="304800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endParaRPr lang="en-US" sz="1200" dirty="0"/>
          </a:p>
        </p:txBody>
      </p: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5333180" y="2835275"/>
            <a:ext cx="807272" cy="304800"/>
            <a:chOff x="1914" y="2963"/>
            <a:chExt cx="1052" cy="397"/>
          </a:xfrm>
        </p:grpSpPr>
        <p:sp>
          <p:nvSpPr>
            <p:cNvPr id="19562" name="AutoShape 103"/>
            <p:cNvSpPr>
              <a:spLocks noChangeArrowheads="1"/>
            </p:cNvSpPr>
            <p:nvPr/>
          </p:nvSpPr>
          <p:spPr bwMode="auto">
            <a:xfrm>
              <a:off x="2553" y="296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cxnSp>
          <p:nvCxnSpPr>
            <p:cNvPr id="19563" name="AutoShape 104"/>
            <p:cNvCxnSpPr>
              <a:cxnSpLocks noChangeShapeType="1"/>
              <a:stCxn id="19560" idx="5"/>
              <a:endCxn id="19562" idx="2"/>
            </p:cNvCxnSpPr>
            <p:nvPr/>
          </p:nvCxnSpPr>
          <p:spPr bwMode="auto">
            <a:xfrm flipV="1">
              <a:off x="1914" y="3162"/>
              <a:ext cx="639" cy="2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" name="Group 105"/>
          <p:cNvGrpSpPr>
            <a:grpSpLocks/>
          </p:cNvGrpSpPr>
          <p:nvPr/>
        </p:nvGrpSpPr>
        <p:grpSpPr bwMode="auto">
          <a:xfrm>
            <a:off x="5062538" y="2591572"/>
            <a:ext cx="1299841" cy="456433"/>
            <a:chOff x="1560" y="2646"/>
            <a:chExt cx="1695" cy="595"/>
          </a:xfrm>
        </p:grpSpPr>
        <p:sp>
          <p:nvSpPr>
            <p:cNvPr id="19560" name="AutoShape 106"/>
            <p:cNvSpPr>
              <a:spLocks noChangeArrowheads="1"/>
            </p:cNvSpPr>
            <p:nvPr/>
          </p:nvSpPr>
          <p:spPr bwMode="auto">
            <a:xfrm>
              <a:off x="1560" y="284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cxnSp>
          <p:nvCxnSpPr>
            <p:cNvPr id="19561" name="AutoShape 107"/>
            <p:cNvCxnSpPr>
              <a:cxnSpLocks noChangeShapeType="1"/>
              <a:stCxn id="19558" idx="2"/>
              <a:endCxn id="19560" idx="6"/>
            </p:cNvCxnSpPr>
            <p:nvPr/>
          </p:nvCxnSpPr>
          <p:spPr bwMode="auto">
            <a:xfrm flipH="1">
              <a:off x="1974" y="2646"/>
              <a:ext cx="1281" cy="39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6362702" y="2316463"/>
            <a:ext cx="412751" cy="428328"/>
            <a:chOff x="3255" y="2287"/>
            <a:chExt cx="538" cy="557"/>
          </a:xfrm>
        </p:grpSpPr>
        <p:sp>
          <p:nvSpPr>
            <p:cNvPr id="19558" name="AutoShape 109"/>
            <p:cNvSpPr>
              <a:spLocks noChangeArrowheads="1"/>
            </p:cNvSpPr>
            <p:nvPr/>
          </p:nvSpPr>
          <p:spPr bwMode="auto">
            <a:xfrm>
              <a:off x="3255" y="2446"/>
              <a:ext cx="414" cy="398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cxnSp>
          <p:nvCxnSpPr>
            <p:cNvPr id="19559" name="AutoShape 110"/>
            <p:cNvCxnSpPr>
              <a:cxnSpLocks noChangeShapeType="1"/>
              <a:stCxn id="19544" idx="4"/>
              <a:endCxn id="19558" idx="7"/>
            </p:cNvCxnSpPr>
            <p:nvPr/>
          </p:nvCxnSpPr>
          <p:spPr bwMode="auto">
            <a:xfrm flipH="1">
              <a:off x="3608" y="2287"/>
              <a:ext cx="185" cy="2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7283450" y="2195514"/>
            <a:ext cx="317500" cy="548964"/>
            <a:chOff x="4454" y="2129"/>
            <a:chExt cx="414" cy="715"/>
          </a:xfrm>
        </p:grpSpPr>
        <p:sp>
          <p:nvSpPr>
            <p:cNvPr id="19556" name="AutoShape 112"/>
            <p:cNvSpPr>
              <a:spLocks noChangeArrowheads="1"/>
            </p:cNvSpPr>
            <p:nvPr/>
          </p:nvSpPr>
          <p:spPr bwMode="auto">
            <a:xfrm>
              <a:off x="4454" y="212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cxnSp>
          <p:nvCxnSpPr>
            <p:cNvPr id="19557" name="AutoShape 113"/>
            <p:cNvCxnSpPr>
              <a:cxnSpLocks noChangeShapeType="1"/>
              <a:stCxn id="797828" idx="0"/>
              <a:endCxn id="19556" idx="4"/>
            </p:cNvCxnSpPr>
            <p:nvPr/>
          </p:nvCxnSpPr>
          <p:spPr bwMode="auto">
            <a:xfrm flipV="1">
              <a:off x="4495" y="2526"/>
              <a:ext cx="166" cy="31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114"/>
          <p:cNvGrpSpPr>
            <a:grpSpLocks/>
          </p:cNvGrpSpPr>
          <p:nvPr/>
        </p:nvGrpSpPr>
        <p:grpSpPr bwMode="auto">
          <a:xfrm>
            <a:off x="7378702" y="1371602"/>
            <a:ext cx="317500" cy="824137"/>
            <a:chOff x="4579" y="1056"/>
            <a:chExt cx="413" cy="1055"/>
          </a:xfrm>
        </p:grpSpPr>
        <p:sp>
          <p:nvSpPr>
            <p:cNvPr id="19554" name="AutoShape 115"/>
            <p:cNvSpPr>
              <a:spLocks noChangeArrowheads="1"/>
            </p:cNvSpPr>
            <p:nvPr/>
          </p:nvSpPr>
          <p:spPr bwMode="auto">
            <a:xfrm>
              <a:off x="4579" y="105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9555" name="AutoShape 116"/>
            <p:cNvCxnSpPr>
              <a:cxnSpLocks noChangeShapeType="1"/>
              <a:stCxn id="19556" idx="0"/>
              <a:endCxn id="19554" idx="4"/>
            </p:cNvCxnSpPr>
            <p:nvPr/>
          </p:nvCxnSpPr>
          <p:spPr bwMode="auto">
            <a:xfrm flipV="1">
              <a:off x="4662" y="1453"/>
              <a:ext cx="124" cy="658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117"/>
          <p:cNvGrpSpPr>
            <a:grpSpLocks/>
          </p:cNvGrpSpPr>
          <p:nvPr/>
        </p:nvGrpSpPr>
        <p:grpSpPr bwMode="auto">
          <a:xfrm>
            <a:off x="4800862" y="2133603"/>
            <a:ext cx="928424" cy="318758"/>
            <a:chOff x="1219" y="2049"/>
            <a:chExt cx="1210" cy="416"/>
          </a:xfrm>
        </p:grpSpPr>
        <p:sp>
          <p:nvSpPr>
            <p:cNvPr id="19552" name="AutoShape 118"/>
            <p:cNvSpPr>
              <a:spLocks noChangeArrowheads="1"/>
            </p:cNvSpPr>
            <p:nvPr/>
          </p:nvSpPr>
          <p:spPr bwMode="auto">
            <a:xfrm>
              <a:off x="2015" y="2049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cxnSp>
          <p:nvCxnSpPr>
            <p:cNvPr id="19553" name="AutoShape 119"/>
            <p:cNvCxnSpPr>
              <a:cxnSpLocks noChangeShapeType="1"/>
            </p:cNvCxnSpPr>
            <p:nvPr/>
          </p:nvCxnSpPr>
          <p:spPr bwMode="auto">
            <a:xfrm flipV="1">
              <a:off x="1219" y="2248"/>
              <a:ext cx="846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120"/>
          <p:cNvGrpSpPr>
            <a:grpSpLocks/>
          </p:cNvGrpSpPr>
          <p:nvPr/>
        </p:nvGrpSpPr>
        <p:grpSpPr bwMode="auto">
          <a:xfrm>
            <a:off x="4745037" y="1676401"/>
            <a:ext cx="712789" cy="502091"/>
            <a:chOff x="1147" y="1453"/>
            <a:chExt cx="929" cy="655"/>
          </a:xfrm>
        </p:grpSpPr>
        <p:sp>
          <p:nvSpPr>
            <p:cNvPr id="19550" name="AutoShape 121"/>
            <p:cNvSpPr>
              <a:spLocks noChangeArrowheads="1"/>
            </p:cNvSpPr>
            <p:nvPr/>
          </p:nvSpPr>
          <p:spPr bwMode="auto">
            <a:xfrm>
              <a:off x="1147" y="1453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cxnSp>
          <p:nvCxnSpPr>
            <p:cNvPr id="19551" name="AutoShape 122"/>
            <p:cNvCxnSpPr>
              <a:cxnSpLocks noChangeShapeType="1"/>
              <a:stCxn id="19568" idx="1"/>
              <a:endCxn id="19550" idx="5"/>
            </p:cNvCxnSpPr>
            <p:nvPr/>
          </p:nvCxnSpPr>
          <p:spPr bwMode="auto">
            <a:xfrm flipH="1" flipV="1">
              <a:off x="1500" y="1792"/>
              <a:ext cx="576" cy="316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123"/>
          <p:cNvGrpSpPr>
            <a:grpSpLocks/>
          </p:cNvGrpSpPr>
          <p:nvPr/>
        </p:nvGrpSpPr>
        <p:grpSpPr bwMode="auto">
          <a:xfrm>
            <a:off x="5021262" y="1401763"/>
            <a:ext cx="611188" cy="319088"/>
            <a:chOff x="1507" y="1096"/>
            <a:chExt cx="797" cy="416"/>
          </a:xfrm>
        </p:grpSpPr>
        <p:sp>
          <p:nvSpPr>
            <p:cNvPr id="19548" name="AutoShape 124"/>
            <p:cNvSpPr>
              <a:spLocks noChangeArrowheads="1"/>
            </p:cNvSpPr>
            <p:nvPr/>
          </p:nvSpPr>
          <p:spPr bwMode="auto">
            <a:xfrm>
              <a:off x="1891" y="1096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cxnSp>
          <p:nvCxnSpPr>
            <p:cNvPr id="19549" name="AutoShape 125"/>
            <p:cNvCxnSpPr>
              <a:cxnSpLocks noChangeShapeType="1"/>
              <a:endCxn id="19548" idx="2"/>
            </p:cNvCxnSpPr>
            <p:nvPr/>
          </p:nvCxnSpPr>
          <p:spPr bwMode="auto">
            <a:xfrm flipV="1">
              <a:off x="1507" y="1295"/>
              <a:ext cx="372" cy="217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126"/>
          <p:cNvGrpSpPr>
            <a:grpSpLocks/>
          </p:cNvGrpSpPr>
          <p:nvPr/>
        </p:nvGrpSpPr>
        <p:grpSpPr bwMode="auto">
          <a:xfrm>
            <a:off x="5682429" y="1646237"/>
            <a:ext cx="807272" cy="532259"/>
            <a:chOff x="2369" y="1414"/>
            <a:chExt cx="1052" cy="694"/>
          </a:xfrm>
        </p:grpSpPr>
        <p:sp>
          <p:nvSpPr>
            <p:cNvPr id="19546" name="AutoShape 127"/>
            <p:cNvSpPr>
              <a:spLocks noChangeArrowheads="1"/>
            </p:cNvSpPr>
            <p:nvPr/>
          </p:nvSpPr>
          <p:spPr bwMode="auto">
            <a:xfrm>
              <a:off x="3007" y="1414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cxnSp>
          <p:nvCxnSpPr>
            <p:cNvPr id="19547" name="AutoShape 128"/>
            <p:cNvCxnSpPr>
              <a:cxnSpLocks noChangeShapeType="1"/>
              <a:stCxn id="19552" idx="7"/>
              <a:endCxn id="19546" idx="3"/>
            </p:cNvCxnSpPr>
            <p:nvPr/>
          </p:nvCxnSpPr>
          <p:spPr bwMode="auto">
            <a:xfrm flipV="1">
              <a:off x="2369" y="1753"/>
              <a:ext cx="698" cy="355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129"/>
          <p:cNvGrpSpPr>
            <a:grpSpLocks/>
          </p:cNvGrpSpPr>
          <p:nvPr/>
        </p:nvGrpSpPr>
        <p:grpSpPr bwMode="auto">
          <a:xfrm>
            <a:off x="5729611" y="2011363"/>
            <a:ext cx="1204590" cy="304800"/>
            <a:chOff x="2429" y="1890"/>
            <a:chExt cx="1571" cy="397"/>
          </a:xfrm>
        </p:grpSpPr>
        <p:sp>
          <p:nvSpPr>
            <p:cNvPr id="19544" name="AutoShape 130"/>
            <p:cNvSpPr>
              <a:spLocks noChangeArrowheads="1"/>
            </p:cNvSpPr>
            <p:nvPr/>
          </p:nvSpPr>
          <p:spPr bwMode="auto">
            <a:xfrm>
              <a:off x="3586" y="1890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cxnSp>
          <p:nvCxnSpPr>
            <p:cNvPr id="19545" name="AutoShape 131"/>
            <p:cNvCxnSpPr>
              <a:cxnSpLocks noChangeShapeType="1"/>
              <a:stCxn id="19552" idx="6"/>
              <a:endCxn id="19544" idx="2"/>
            </p:cNvCxnSpPr>
            <p:nvPr/>
          </p:nvCxnSpPr>
          <p:spPr bwMode="auto">
            <a:xfrm flipV="1">
              <a:off x="2429" y="2089"/>
              <a:ext cx="1157" cy="159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</p:grpSp>
      <p:sp>
        <p:nvSpPr>
          <p:cNvPr id="797828" name="AutoShape 132"/>
          <p:cNvSpPr>
            <a:spLocks noChangeArrowheads="1"/>
          </p:cNvSpPr>
          <p:nvPr/>
        </p:nvSpPr>
        <p:spPr bwMode="auto">
          <a:xfrm>
            <a:off x="7156450" y="2744791"/>
            <a:ext cx="317500" cy="303213"/>
          </a:xfrm>
          <a:prstGeom prst="flowChartConnector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pPr algn="ctr"/>
            <a:r>
              <a:rPr lang="en-US" sz="1500" i="1" dirty="0"/>
              <a:t>r</a:t>
            </a:r>
          </a:p>
        </p:txBody>
      </p:sp>
      <p:cxnSp>
        <p:nvCxnSpPr>
          <p:cNvPr id="797829" name="AutoShape 133"/>
          <p:cNvCxnSpPr>
            <a:cxnSpLocks noChangeShapeType="1"/>
            <a:stCxn id="19544" idx="5"/>
            <a:endCxn id="797828" idx="1"/>
          </p:cNvCxnSpPr>
          <p:nvPr/>
        </p:nvCxnSpPr>
        <p:spPr bwMode="auto">
          <a:xfrm>
            <a:off x="6888161" y="2290766"/>
            <a:ext cx="314325" cy="479425"/>
          </a:xfrm>
          <a:prstGeom prst="straightConnector1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</p:cxnSp>
      <p:grpSp>
        <p:nvGrpSpPr>
          <p:cNvPr id="17" name="Group 134"/>
          <p:cNvGrpSpPr>
            <a:grpSpLocks/>
          </p:cNvGrpSpPr>
          <p:nvPr/>
        </p:nvGrpSpPr>
        <p:grpSpPr bwMode="auto">
          <a:xfrm>
            <a:off x="5316538" y="1408117"/>
            <a:ext cx="855337" cy="389758"/>
            <a:chOff x="1891" y="1104"/>
            <a:chExt cx="1116" cy="508"/>
          </a:xfrm>
        </p:grpSpPr>
        <p:cxnSp>
          <p:nvCxnSpPr>
            <p:cNvPr id="19542" name="AutoShape 135"/>
            <p:cNvCxnSpPr>
              <a:cxnSpLocks noChangeShapeType="1"/>
              <a:stCxn id="19546" idx="2"/>
              <a:endCxn id="19543" idx="6"/>
            </p:cNvCxnSpPr>
            <p:nvPr/>
          </p:nvCxnSpPr>
          <p:spPr bwMode="auto">
            <a:xfrm flipH="1" flipV="1">
              <a:off x="2304" y="1302"/>
              <a:ext cx="703" cy="310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3" name="AutoShape 136"/>
            <p:cNvSpPr>
              <a:spLocks noChangeArrowheads="1"/>
            </p:cNvSpPr>
            <p:nvPr/>
          </p:nvSpPr>
          <p:spPr bwMode="auto">
            <a:xfrm>
              <a:off x="1891" y="1104"/>
              <a:ext cx="413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grpSp>
        <p:nvGrpSpPr>
          <p:cNvPr id="18" name="Group 137"/>
          <p:cNvGrpSpPr>
            <a:grpSpLocks/>
          </p:cNvGrpSpPr>
          <p:nvPr/>
        </p:nvGrpSpPr>
        <p:grpSpPr bwMode="auto">
          <a:xfrm>
            <a:off x="6186488" y="1655767"/>
            <a:ext cx="1143767" cy="583895"/>
            <a:chOff x="3024" y="1427"/>
            <a:chExt cx="1492" cy="760"/>
          </a:xfrm>
        </p:grpSpPr>
        <p:cxnSp>
          <p:nvCxnSpPr>
            <p:cNvPr id="19540" name="AutoShape 138"/>
            <p:cNvCxnSpPr>
              <a:cxnSpLocks noChangeShapeType="1"/>
              <a:stCxn id="19556" idx="1"/>
              <a:endCxn id="19546" idx="6"/>
            </p:cNvCxnSpPr>
            <p:nvPr/>
          </p:nvCxnSpPr>
          <p:spPr bwMode="auto">
            <a:xfrm rot="16200000" flipV="1">
              <a:off x="3680" y="1352"/>
              <a:ext cx="575" cy="1096"/>
            </a:xfrm>
            <a:prstGeom prst="curvedConnector2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41" name="AutoShape 139"/>
            <p:cNvSpPr>
              <a:spLocks noChangeArrowheads="1"/>
            </p:cNvSpPr>
            <p:nvPr/>
          </p:nvSpPr>
          <p:spPr bwMode="auto">
            <a:xfrm>
              <a:off x="3024" y="1427"/>
              <a:ext cx="414" cy="397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19485" name="Line 140"/>
          <p:cNvSpPr>
            <a:spLocks noChangeShapeType="1"/>
          </p:cNvSpPr>
          <p:nvPr/>
        </p:nvSpPr>
        <p:spPr bwMode="auto">
          <a:xfrm>
            <a:off x="3" y="3371851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37" name="Oval 141"/>
          <p:cNvSpPr>
            <a:spLocks noChangeArrowheads="1"/>
          </p:cNvSpPr>
          <p:nvPr/>
        </p:nvSpPr>
        <p:spPr bwMode="auto">
          <a:xfrm>
            <a:off x="6140455" y="3478213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8" name="Oval 142"/>
          <p:cNvSpPr>
            <a:spLocks noChangeArrowheads="1"/>
          </p:cNvSpPr>
          <p:nvPr/>
        </p:nvSpPr>
        <p:spPr bwMode="auto">
          <a:xfrm>
            <a:off x="3729039" y="3971930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39" name="Oval 143"/>
          <p:cNvSpPr>
            <a:spLocks noChangeArrowheads="1"/>
          </p:cNvSpPr>
          <p:nvPr/>
        </p:nvSpPr>
        <p:spPr bwMode="auto">
          <a:xfrm>
            <a:off x="3165481" y="445135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0" name="Oval 144"/>
          <p:cNvSpPr>
            <a:spLocks noChangeArrowheads="1"/>
          </p:cNvSpPr>
          <p:nvPr/>
        </p:nvSpPr>
        <p:spPr bwMode="auto">
          <a:xfrm>
            <a:off x="3865563" y="44513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1" name="Oval 145"/>
          <p:cNvSpPr>
            <a:spLocks noChangeArrowheads="1"/>
          </p:cNvSpPr>
          <p:nvPr/>
        </p:nvSpPr>
        <p:spPr bwMode="auto">
          <a:xfrm>
            <a:off x="4686305" y="44338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2" name="Oval 146"/>
          <p:cNvSpPr>
            <a:spLocks noChangeArrowheads="1"/>
          </p:cNvSpPr>
          <p:nvPr/>
        </p:nvSpPr>
        <p:spPr bwMode="auto">
          <a:xfrm>
            <a:off x="3163888" y="50069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3" name="Oval 147"/>
          <p:cNvSpPr>
            <a:spLocks noChangeArrowheads="1"/>
          </p:cNvSpPr>
          <p:nvPr/>
        </p:nvSpPr>
        <p:spPr bwMode="auto">
          <a:xfrm>
            <a:off x="3856039" y="49990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4" name="Oval 148"/>
          <p:cNvSpPr>
            <a:spLocks noChangeArrowheads="1"/>
          </p:cNvSpPr>
          <p:nvPr/>
        </p:nvSpPr>
        <p:spPr bwMode="auto">
          <a:xfrm>
            <a:off x="4325939" y="4981581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5" name="Oval 149"/>
          <p:cNvSpPr>
            <a:spLocks noChangeArrowheads="1"/>
          </p:cNvSpPr>
          <p:nvPr/>
        </p:nvSpPr>
        <p:spPr bwMode="auto">
          <a:xfrm>
            <a:off x="5002213" y="49720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6" name="Oval 150"/>
          <p:cNvSpPr>
            <a:spLocks noChangeArrowheads="1"/>
          </p:cNvSpPr>
          <p:nvPr/>
        </p:nvSpPr>
        <p:spPr bwMode="auto">
          <a:xfrm>
            <a:off x="4087813" y="5510213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7" name="Oval 151"/>
          <p:cNvSpPr>
            <a:spLocks noChangeArrowheads="1"/>
          </p:cNvSpPr>
          <p:nvPr/>
        </p:nvSpPr>
        <p:spPr bwMode="auto">
          <a:xfrm>
            <a:off x="4532313" y="551815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8" name="Oval 152"/>
          <p:cNvSpPr>
            <a:spLocks noChangeArrowheads="1"/>
          </p:cNvSpPr>
          <p:nvPr/>
        </p:nvSpPr>
        <p:spPr bwMode="auto">
          <a:xfrm>
            <a:off x="4105281" y="6015039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49" name="Oval 153"/>
          <p:cNvSpPr>
            <a:spLocks noChangeArrowheads="1"/>
          </p:cNvSpPr>
          <p:nvPr/>
        </p:nvSpPr>
        <p:spPr bwMode="auto">
          <a:xfrm>
            <a:off x="4992688" y="55197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0" name="Oval 154"/>
          <p:cNvSpPr>
            <a:spLocks noChangeArrowheads="1"/>
          </p:cNvSpPr>
          <p:nvPr/>
        </p:nvSpPr>
        <p:spPr bwMode="auto">
          <a:xfrm>
            <a:off x="4772030" y="60071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1" name="Oval 155"/>
          <p:cNvSpPr>
            <a:spLocks noChangeArrowheads="1"/>
          </p:cNvSpPr>
          <p:nvPr/>
        </p:nvSpPr>
        <p:spPr bwMode="auto">
          <a:xfrm>
            <a:off x="5254630" y="6034088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2" name="Oval 156"/>
          <p:cNvSpPr>
            <a:spLocks noChangeArrowheads="1"/>
          </p:cNvSpPr>
          <p:nvPr/>
        </p:nvSpPr>
        <p:spPr bwMode="auto">
          <a:xfrm>
            <a:off x="4787905" y="6477005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53" name="Line 157"/>
          <p:cNvSpPr>
            <a:spLocks noChangeShapeType="1"/>
          </p:cNvSpPr>
          <p:nvPr/>
        </p:nvSpPr>
        <p:spPr bwMode="auto">
          <a:xfrm flipH="1" flipV="1">
            <a:off x="4824413" y="4733930"/>
            <a:ext cx="309563" cy="1809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4" name="Line 158"/>
          <p:cNvSpPr>
            <a:spLocks noChangeShapeType="1"/>
          </p:cNvSpPr>
          <p:nvPr/>
        </p:nvSpPr>
        <p:spPr bwMode="auto">
          <a:xfrm flipH="1" flipV="1">
            <a:off x="4438653" y="5254630"/>
            <a:ext cx="258763" cy="214313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5" name="Line 159"/>
          <p:cNvSpPr>
            <a:spLocks noChangeShapeType="1"/>
          </p:cNvSpPr>
          <p:nvPr/>
        </p:nvSpPr>
        <p:spPr bwMode="auto">
          <a:xfrm flipH="1" flipV="1">
            <a:off x="5138743" y="5253040"/>
            <a:ext cx="3175" cy="22383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6" name="Line 160"/>
          <p:cNvSpPr>
            <a:spLocks noChangeShapeType="1"/>
          </p:cNvSpPr>
          <p:nvPr/>
        </p:nvSpPr>
        <p:spPr bwMode="auto">
          <a:xfrm flipH="1" flipV="1">
            <a:off x="5129213" y="5791201"/>
            <a:ext cx="258763" cy="196851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7" name="Line 161"/>
          <p:cNvSpPr>
            <a:spLocks noChangeShapeType="1"/>
          </p:cNvSpPr>
          <p:nvPr/>
        </p:nvSpPr>
        <p:spPr bwMode="auto">
          <a:xfrm flipV="1">
            <a:off x="4918076" y="5792788"/>
            <a:ext cx="212725" cy="163512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797858" name="Line 162"/>
          <p:cNvSpPr>
            <a:spLocks noChangeShapeType="1"/>
          </p:cNvSpPr>
          <p:nvPr/>
        </p:nvSpPr>
        <p:spPr bwMode="auto">
          <a:xfrm flipV="1">
            <a:off x="4900618" y="6280154"/>
            <a:ext cx="7937" cy="173039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9508" name="Oval 163"/>
          <p:cNvSpPr>
            <a:spLocks noChangeArrowheads="1"/>
          </p:cNvSpPr>
          <p:nvPr/>
        </p:nvSpPr>
        <p:spPr bwMode="auto">
          <a:xfrm>
            <a:off x="6142037" y="34798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0" name="Oval 164"/>
          <p:cNvSpPr>
            <a:spLocks noChangeArrowheads="1"/>
          </p:cNvSpPr>
          <p:nvPr/>
        </p:nvSpPr>
        <p:spPr bwMode="auto">
          <a:xfrm>
            <a:off x="3730630" y="397351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1" name="Oval 165"/>
          <p:cNvSpPr>
            <a:spLocks noChangeArrowheads="1"/>
          </p:cNvSpPr>
          <p:nvPr/>
        </p:nvSpPr>
        <p:spPr bwMode="auto">
          <a:xfrm>
            <a:off x="6524630" y="39068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2" name="Oval 166"/>
          <p:cNvSpPr>
            <a:spLocks noChangeArrowheads="1"/>
          </p:cNvSpPr>
          <p:nvPr/>
        </p:nvSpPr>
        <p:spPr bwMode="auto">
          <a:xfrm>
            <a:off x="8269288" y="392271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3" name="Oval 167"/>
          <p:cNvSpPr>
            <a:spLocks noChangeArrowheads="1"/>
          </p:cNvSpPr>
          <p:nvPr/>
        </p:nvSpPr>
        <p:spPr bwMode="auto">
          <a:xfrm>
            <a:off x="3167063" y="44529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4" name="Oval 168"/>
          <p:cNvSpPr>
            <a:spLocks noChangeArrowheads="1"/>
          </p:cNvSpPr>
          <p:nvPr/>
        </p:nvSpPr>
        <p:spPr bwMode="auto">
          <a:xfrm>
            <a:off x="3867156" y="44529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5" name="Oval 169"/>
          <p:cNvSpPr>
            <a:spLocks noChangeArrowheads="1"/>
          </p:cNvSpPr>
          <p:nvPr/>
        </p:nvSpPr>
        <p:spPr bwMode="auto">
          <a:xfrm>
            <a:off x="4687888" y="44354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6" name="Oval 170"/>
          <p:cNvSpPr>
            <a:spLocks noChangeArrowheads="1"/>
          </p:cNvSpPr>
          <p:nvPr/>
        </p:nvSpPr>
        <p:spPr bwMode="auto">
          <a:xfrm>
            <a:off x="3165481" y="50085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7" name="Oval 171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8" name="Oval 172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69" name="Oval 173"/>
          <p:cNvSpPr>
            <a:spLocks noChangeArrowheads="1"/>
          </p:cNvSpPr>
          <p:nvPr/>
        </p:nvSpPr>
        <p:spPr bwMode="auto">
          <a:xfrm>
            <a:off x="5003805" y="49736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0" name="Oval 174"/>
          <p:cNvSpPr>
            <a:spLocks noChangeArrowheads="1"/>
          </p:cNvSpPr>
          <p:nvPr/>
        </p:nvSpPr>
        <p:spPr bwMode="auto">
          <a:xfrm>
            <a:off x="4089405" y="5511805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1" name="Oval 175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2" name="Oval 176"/>
          <p:cNvSpPr>
            <a:spLocks noChangeArrowheads="1"/>
          </p:cNvSpPr>
          <p:nvPr/>
        </p:nvSpPr>
        <p:spPr bwMode="auto">
          <a:xfrm>
            <a:off x="4114805" y="60166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3" name="Oval 177"/>
          <p:cNvSpPr>
            <a:spLocks noChangeArrowheads="1"/>
          </p:cNvSpPr>
          <p:nvPr/>
        </p:nvSpPr>
        <p:spPr bwMode="auto">
          <a:xfrm>
            <a:off x="4994281" y="5521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4" name="Oval 178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5" name="Oval 179"/>
          <p:cNvSpPr>
            <a:spLocks noChangeArrowheads="1"/>
          </p:cNvSpPr>
          <p:nvPr/>
        </p:nvSpPr>
        <p:spPr bwMode="auto">
          <a:xfrm>
            <a:off x="5256213" y="60356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6" name="Oval 180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7" name="Oval 181"/>
          <p:cNvSpPr>
            <a:spLocks noChangeArrowheads="1"/>
          </p:cNvSpPr>
          <p:nvPr/>
        </p:nvSpPr>
        <p:spPr bwMode="auto">
          <a:xfrm>
            <a:off x="3165481" y="5000630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8" name="Oval 182"/>
          <p:cNvSpPr>
            <a:spLocks noChangeArrowheads="1"/>
          </p:cNvSpPr>
          <p:nvPr/>
        </p:nvSpPr>
        <p:spPr bwMode="auto">
          <a:xfrm>
            <a:off x="3167063" y="4445005"/>
            <a:ext cx="290512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79" name="Oval 183"/>
          <p:cNvSpPr>
            <a:spLocks noChangeArrowheads="1"/>
          </p:cNvSpPr>
          <p:nvPr/>
        </p:nvSpPr>
        <p:spPr bwMode="auto">
          <a:xfrm>
            <a:off x="3857630" y="4992688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0" name="Oval 184"/>
          <p:cNvSpPr>
            <a:spLocks noChangeArrowheads="1"/>
          </p:cNvSpPr>
          <p:nvPr/>
        </p:nvSpPr>
        <p:spPr bwMode="auto">
          <a:xfrm>
            <a:off x="3867156" y="4445005"/>
            <a:ext cx="290513" cy="265113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1" name="Oval 185"/>
          <p:cNvSpPr>
            <a:spLocks noChangeArrowheads="1"/>
          </p:cNvSpPr>
          <p:nvPr/>
        </p:nvSpPr>
        <p:spPr bwMode="auto">
          <a:xfrm>
            <a:off x="4089405" y="55038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2" name="Oval 186"/>
          <p:cNvSpPr>
            <a:spLocks noChangeArrowheads="1"/>
          </p:cNvSpPr>
          <p:nvPr/>
        </p:nvSpPr>
        <p:spPr bwMode="auto">
          <a:xfrm>
            <a:off x="410686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19" name="Group 187"/>
          <p:cNvGrpSpPr>
            <a:grpSpLocks/>
          </p:cNvGrpSpPr>
          <p:nvPr/>
        </p:nvGrpSpPr>
        <p:grpSpPr bwMode="auto">
          <a:xfrm>
            <a:off x="5821364" y="2698751"/>
            <a:ext cx="588963" cy="431800"/>
            <a:chOff x="2762" y="1745"/>
            <a:chExt cx="371" cy="272"/>
          </a:xfrm>
        </p:grpSpPr>
        <p:cxnSp>
          <p:nvCxnSpPr>
            <p:cNvPr id="19538" name="AutoShape 188"/>
            <p:cNvCxnSpPr>
              <a:cxnSpLocks noChangeShapeType="1"/>
            </p:cNvCxnSpPr>
            <p:nvPr/>
          </p:nvCxnSpPr>
          <p:spPr bwMode="auto">
            <a:xfrm flipH="1">
              <a:off x="2934" y="1745"/>
              <a:ext cx="199" cy="114"/>
            </a:xfrm>
            <a:prstGeom prst="straightConnector1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sp>
          <p:nvSpPr>
            <p:cNvPr id="19539" name="AutoShape 189"/>
            <p:cNvSpPr>
              <a:spLocks noChangeArrowheads="1"/>
            </p:cNvSpPr>
            <p:nvPr/>
          </p:nvSpPr>
          <p:spPr bwMode="auto">
            <a:xfrm>
              <a:off x="2762" y="1825"/>
              <a:ext cx="200" cy="192"/>
            </a:xfrm>
            <a:prstGeom prst="flowChartConnector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500" i="1" dirty="0"/>
            </a:p>
          </p:txBody>
        </p:sp>
      </p:grpSp>
      <p:sp>
        <p:nvSpPr>
          <p:cNvPr id="797886" name="Oval 190"/>
          <p:cNvSpPr>
            <a:spLocks noChangeArrowheads="1"/>
          </p:cNvSpPr>
          <p:nvPr/>
        </p:nvSpPr>
        <p:spPr bwMode="auto">
          <a:xfrm>
            <a:off x="4327530" y="4983163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7" name="Oval 191"/>
          <p:cNvSpPr>
            <a:spLocks noChangeArrowheads="1"/>
          </p:cNvSpPr>
          <p:nvPr/>
        </p:nvSpPr>
        <p:spPr bwMode="auto">
          <a:xfrm>
            <a:off x="4533905" y="5519739"/>
            <a:ext cx="290513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8" name="Oval 192"/>
          <p:cNvSpPr>
            <a:spLocks noChangeArrowheads="1"/>
          </p:cNvSpPr>
          <p:nvPr/>
        </p:nvSpPr>
        <p:spPr bwMode="auto">
          <a:xfrm>
            <a:off x="4773613" y="60086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7889" name="Oval 193"/>
          <p:cNvSpPr>
            <a:spLocks noChangeArrowheads="1"/>
          </p:cNvSpPr>
          <p:nvPr/>
        </p:nvSpPr>
        <p:spPr bwMode="auto">
          <a:xfrm>
            <a:off x="4789488" y="6478588"/>
            <a:ext cx="290512" cy="265112"/>
          </a:xfrm>
          <a:prstGeom prst="ellipse">
            <a:avLst/>
          </a:pr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19537" name="Text Box 194"/>
          <p:cNvSpPr txBox="1">
            <a:spLocks noChangeArrowheads="1"/>
          </p:cNvSpPr>
          <p:nvPr/>
        </p:nvSpPr>
        <p:spPr bwMode="auto">
          <a:xfrm>
            <a:off x="381000" y="1371602"/>
            <a:ext cx="22812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deepest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LIFO stack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CAC822-21F9-494A-8CA2-EB633067B136}"/>
              </a:ext>
            </a:extLst>
          </p:cNvPr>
          <p:cNvSpPr/>
          <p:nvPr/>
        </p:nvSpPr>
        <p:spPr>
          <a:xfrm>
            <a:off x="5728674" y="4215026"/>
            <a:ext cx="2859692" cy="20651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57" grpId="0" animBg="1"/>
      <p:bldP spid="797758" grpId="0" animBg="1"/>
      <p:bldP spid="797758" grpId="1" animBg="1"/>
      <p:bldP spid="797759" grpId="0" animBg="1"/>
      <p:bldP spid="797759" grpId="1" animBg="1"/>
      <p:bldP spid="797760" grpId="0" animBg="1"/>
      <p:bldP spid="797760" grpId="1" animBg="1"/>
      <p:bldP spid="797761" grpId="0" animBg="1"/>
      <p:bldP spid="797761" grpId="1" animBg="1"/>
      <p:bldP spid="797762" grpId="0" animBg="1"/>
      <p:bldP spid="797763" grpId="0" animBg="1"/>
      <p:bldP spid="797763" grpId="1" animBg="1"/>
      <p:bldP spid="797764" grpId="0" animBg="1"/>
      <p:bldP spid="797764" grpId="1" animBg="1"/>
      <p:bldP spid="797765" grpId="0" animBg="1"/>
      <p:bldP spid="797765" grpId="1" animBg="1"/>
      <p:bldP spid="797765" grpId="2" animBg="1"/>
      <p:bldP spid="797828" grpId="0" animBg="1"/>
      <p:bldP spid="797837" grpId="0" animBg="1"/>
      <p:bldP spid="797838" grpId="0" animBg="1"/>
      <p:bldP spid="797839" grpId="0" animBg="1"/>
      <p:bldP spid="797839" grpId="1" animBg="1"/>
      <p:bldP spid="797840" grpId="0" animBg="1"/>
      <p:bldP spid="797840" grpId="1" animBg="1"/>
      <p:bldP spid="797841" grpId="0" animBg="1"/>
      <p:bldP spid="797842" grpId="0" animBg="1"/>
      <p:bldP spid="797842" grpId="1" animBg="1"/>
      <p:bldP spid="797843" grpId="0" animBg="1"/>
      <p:bldP spid="797843" grpId="1" animBg="1"/>
      <p:bldP spid="797844" grpId="0" animBg="1"/>
      <p:bldP spid="797844" grpId="1" animBg="1"/>
      <p:bldP spid="797845" grpId="0" animBg="1"/>
      <p:bldP spid="797846" grpId="0" animBg="1"/>
      <p:bldP spid="797846" grpId="1" animBg="1"/>
      <p:bldP spid="797847" grpId="0" animBg="1"/>
      <p:bldP spid="797847" grpId="1" animBg="1"/>
      <p:bldP spid="797848" grpId="0" animBg="1"/>
      <p:bldP spid="797848" grpId="1" animBg="1"/>
      <p:bldP spid="797849" grpId="0" animBg="1"/>
      <p:bldP spid="797850" grpId="0" animBg="1"/>
      <p:bldP spid="797850" grpId="1" animBg="1"/>
      <p:bldP spid="797851" grpId="0" animBg="1"/>
      <p:bldP spid="797852" grpId="0" animBg="1"/>
      <p:bldP spid="797852" grpId="1" animBg="1"/>
      <p:bldP spid="797853" grpId="0" animBg="1"/>
      <p:bldP spid="797854" grpId="0" animBg="1"/>
      <p:bldP spid="797854" grpId="1" animBg="1"/>
      <p:bldP spid="797855" grpId="0" animBg="1"/>
      <p:bldP spid="797856" grpId="0" animBg="1"/>
      <p:bldP spid="797857" grpId="0" animBg="1"/>
      <p:bldP spid="797857" grpId="1" animBg="1"/>
      <p:bldP spid="797858" grpId="0" animBg="1"/>
      <p:bldP spid="797858" grpId="1" animBg="1"/>
      <p:bldP spid="797860" grpId="0" animBg="1"/>
      <p:bldP spid="797861" grpId="0" animBg="1"/>
      <p:bldP spid="797862" grpId="0" animBg="1"/>
      <p:bldP spid="797863" grpId="0" animBg="1"/>
      <p:bldP spid="797864" grpId="0" animBg="1"/>
      <p:bldP spid="797865" grpId="0" animBg="1"/>
      <p:bldP spid="797866" grpId="0" animBg="1"/>
      <p:bldP spid="797867" grpId="0" animBg="1"/>
      <p:bldP spid="797868" grpId="0" animBg="1"/>
      <p:bldP spid="797869" grpId="0" animBg="1"/>
      <p:bldP spid="797870" grpId="0" animBg="1"/>
      <p:bldP spid="797871" grpId="0" animBg="1"/>
      <p:bldP spid="797872" grpId="0" animBg="1"/>
      <p:bldP spid="797873" grpId="0" animBg="1"/>
      <p:bldP spid="797874" grpId="0" animBg="1"/>
      <p:bldP spid="797875" grpId="0" animBg="1"/>
      <p:bldP spid="797876" grpId="0" animBg="1"/>
      <p:bldP spid="797877" grpId="0" animBg="1"/>
      <p:bldP spid="797878" grpId="0" animBg="1"/>
      <p:bldP spid="797879" grpId="0" animBg="1"/>
      <p:bldP spid="797880" grpId="0" animBg="1"/>
      <p:bldP spid="797881" grpId="0" animBg="1"/>
      <p:bldP spid="797882" grpId="0" animBg="1"/>
      <p:bldP spid="797886" grpId="0" animBg="1"/>
      <p:bldP spid="797887" grpId="0" animBg="1"/>
      <p:bldP spid="797888" grpId="0" animBg="1"/>
      <p:bldP spid="79788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8975" y="1443038"/>
            <a:ext cx="5838824" cy="44100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6773281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Search Algorithm Properties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06400" y="1295402"/>
            <a:ext cx="11379200" cy="4729164"/>
          </a:xfrm>
        </p:spPr>
        <p:txBody>
          <a:bodyPr/>
          <a:lstStyle/>
          <a:p>
            <a:r>
              <a:rPr lang="en-US" sz="2400" dirty="0"/>
              <a:t>Complete: Guaranteed to find a solution if one exists?</a:t>
            </a:r>
          </a:p>
          <a:p>
            <a:r>
              <a:rPr lang="en-US" sz="2400" dirty="0"/>
              <a:t>Optimal: Guaranteed to find the least cost path?</a:t>
            </a:r>
          </a:p>
          <a:p>
            <a:r>
              <a:rPr lang="en-US" sz="2400" dirty="0"/>
              <a:t>Time complexity?</a:t>
            </a:r>
          </a:p>
          <a:p>
            <a:r>
              <a:rPr lang="en-US" sz="2400" dirty="0"/>
              <a:t>Space complexity?</a:t>
            </a:r>
          </a:p>
          <a:p>
            <a:pPr lvl="1"/>
            <a:endParaRPr lang="en-US" sz="2000" dirty="0"/>
          </a:p>
          <a:p>
            <a:r>
              <a:rPr lang="en-US" sz="2400" dirty="0"/>
              <a:t>Cartoon of search tree:</a:t>
            </a:r>
          </a:p>
          <a:p>
            <a:pPr lvl="1"/>
            <a:r>
              <a:rPr lang="en-US" sz="2000" dirty="0"/>
              <a:t>b is the branching factor</a:t>
            </a:r>
          </a:p>
          <a:p>
            <a:pPr lvl="1"/>
            <a:r>
              <a:rPr lang="en-US" sz="2000" dirty="0"/>
              <a:t>m is the maximum depth</a:t>
            </a:r>
          </a:p>
          <a:p>
            <a:pPr lvl="1"/>
            <a:r>
              <a:rPr lang="en-US" sz="2000" dirty="0"/>
              <a:t>solutions at various depths</a:t>
            </a:r>
          </a:p>
          <a:p>
            <a:pPr lvl="1"/>
            <a:endParaRPr lang="en-US" sz="2000" dirty="0"/>
          </a:p>
          <a:p>
            <a:r>
              <a:rPr lang="en-US" sz="2400" dirty="0"/>
              <a:t>Number of nodes in entire tree?</a:t>
            </a:r>
          </a:p>
          <a:p>
            <a:pPr lvl="1"/>
            <a:r>
              <a:rPr lang="en-US" sz="2000" dirty="0"/>
              <a:t>1 + b + b</a:t>
            </a:r>
            <a:r>
              <a:rPr lang="en-US" sz="2000" baseline="30000" dirty="0"/>
              <a:t>2</a:t>
            </a:r>
            <a:r>
              <a:rPr lang="en-US" sz="2000" dirty="0"/>
              <a:t> + …. 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 =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sp>
        <p:nvSpPr>
          <p:cNvPr id="6" name="Freeform 30"/>
          <p:cNvSpPr>
            <a:spLocks/>
          </p:cNvSpPr>
          <p:nvPr/>
        </p:nvSpPr>
        <p:spPr bwMode="auto">
          <a:xfrm>
            <a:off x="6737351" y="2763841"/>
            <a:ext cx="2927351" cy="2554287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7" name="Oval 31"/>
          <p:cNvSpPr>
            <a:spLocks noChangeArrowheads="1"/>
          </p:cNvSpPr>
          <p:nvPr/>
        </p:nvSpPr>
        <p:spPr bwMode="auto">
          <a:xfrm>
            <a:off x="8091487" y="2693989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8" name="Oval 32"/>
          <p:cNvSpPr>
            <a:spLocks noChangeArrowheads="1"/>
          </p:cNvSpPr>
          <p:nvPr/>
        </p:nvSpPr>
        <p:spPr bwMode="auto">
          <a:xfrm>
            <a:off x="7859714" y="3119440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8335963" y="3109913"/>
            <a:ext cx="179388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0" name="Text Box 34"/>
          <p:cNvSpPr txBox="1">
            <a:spLocks noChangeArrowheads="1"/>
          </p:cNvSpPr>
          <p:nvPr/>
        </p:nvSpPr>
        <p:spPr bwMode="auto">
          <a:xfrm>
            <a:off x="7989890" y="2970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11" name="Freeform 35"/>
          <p:cNvSpPr>
            <a:spLocks/>
          </p:cNvSpPr>
          <p:nvPr/>
        </p:nvSpPr>
        <p:spPr bwMode="auto">
          <a:xfrm>
            <a:off x="7972427" y="2924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6" tIns="45718" rIns="91436" bIns="45718"/>
          <a:lstStyle/>
          <a:p>
            <a:endParaRPr lang="en-US"/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8374061" y="2722565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9801225" y="2574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 node</a:t>
            </a:r>
          </a:p>
        </p:txBody>
      </p: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9802814" y="292893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9802814" y="3340100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16" name="Text Box 40"/>
          <p:cNvSpPr txBox="1">
            <a:spLocks noChangeArrowheads="1"/>
          </p:cNvSpPr>
          <p:nvPr/>
        </p:nvSpPr>
        <p:spPr bwMode="auto">
          <a:xfrm>
            <a:off x="9817102" y="496570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m</a:t>
            </a:r>
            <a:r>
              <a:rPr lang="en-US" dirty="0"/>
              <a:t> nodes</a:t>
            </a:r>
          </a:p>
        </p:txBody>
      </p:sp>
      <p:sp>
        <p:nvSpPr>
          <p:cNvPr id="17" name="Oval 41"/>
          <p:cNvSpPr>
            <a:spLocks noChangeArrowheads="1"/>
          </p:cNvSpPr>
          <p:nvPr/>
        </p:nvSpPr>
        <p:spPr bwMode="auto">
          <a:xfrm>
            <a:off x="8050213" y="5235575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18" name="Oval 42"/>
          <p:cNvSpPr>
            <a:spLocks noChangeArrowheads="1"/>
          </p:cNvSpPr>
          <p:nvPr/>
        </p:nvSpPr>
        <p:spPr bwMode="auto">
          <a:xfrm>
            <a:off x="8583614" y="4159251"/>
            <a:ext cx="179388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1" name="AutoShape 45"/>
          <p:cNvSpPr>
            <a:spLocks/>
          </p:cNvSpPr>
          <p:nvPr/>
        </p:nvSpPr>
        <p:spPr bwMode="auto">
          <a:xfrm>
            <a:off x="6305551" y="2514603"/>
            <a:ext cx="265112" cy="2811463"/>
          </a:xfrm>
          <a:prstGeom prst="leftBrace">
            <a:avLst>
              <a:gd name="adj1" fmla="val 8837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  <p:sp>
        <p:nvSpPr>
          <p:cNvPr id="22" name="Text Box 46"/>
          <p:cNvSpPr txBox="1">
            <a:spLocks noChangeArrowheads="1"/>
          </p:cNvSpPr>
          <p:nvPr/>
        </p:nvSpPr>
        <p:spPr bwMode="auto">
          <a:xfrm>
            <a:off x="5235576" y="3725865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m tiers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 animBg="1"/>
      <p:bldP spid="18" grpId="0" animBg="1"/>
      <p:bldP spid="21" grpId="0" animBg="1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47"/>
          <p:cNvSpPr>
            <a:spLocks/>
          </p:cNvSpPr>
          <p:nvPr/>
        </p:nvSpPr>
        <p:spPr bwMode="auto">
          <a:xfrm>
            <a:off x="7348535" y="2003423"/>
            <a:ext cx="1906588" cy="2554288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0000"/>
              <a:gd name="connsiteY0" fmla="*/ 10000 h 10000"/>
              <a:gd name="connsiteX1" fmla="*/ 10000 w 10000"/>
              <a:gd name="connsiteY1" fmla="*/ 9975 h 10000"/>
              <a:gd name="connsiteX2" fmla="*/ 9018 w 10000"/>
              <a:gd name="connsiteY2" fmla="*/ 4388 h 10000"/>
              <a:gd name="connsiteX3" fmla="*/ 7619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10000" y="9975"/>
                </a:lnTo>
                <a:cubicBezTo>
                  <a:pt x="9806" y="8135"/>
                  <a:pt x="9212" y="6228"/>
                  <a:pt x="9018" y="4388"/>
                </a:cubicBezTo>
                <a:lnTo>
                  <a:pt x="7619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Depth-First Search (DFS) Properties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19800" y="1752601"/>
            <a:ext cx="5867400" cy="2900363"/>
            <a:chOff x="1328738" y="2012950"/>
            <a:chExt cx="5867400" cy="2900363"/>
          </a:xfrm>
        </p:grpSpPr>
        <p:sp>
          <p:nvSpPr>
            <p:cNvPr id="23585" name="Freeform 30"/>
            <p:cNvSpPr>
              <a:spLocks/>
            </p:cNvSpPr>
            <p:nvPr/>
          </p:nvSpPr>
          <p:spPr bwMode="auto">
            <a:xfrm>
              <a:off x="2655888" y="2262188"/>
              <a:ext cx="2927350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31"/>
            <p:cNvSpPr>
              <a:spLocks noChangeArrowheads="1"/>
            </p:cNvSpPr>
            <p:nvPr/>
          </p:nvSpPr>
          <p:spPr bwMode="auto">
            <a:xfrm>
              <a:off x="4010025" y="219233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7" name="Oval 32"/>
            <p:cNvSpPr>
              <a:spLocks noChangeArrowheads="1"/>
            </p:cNvSpPr>
            <p:nvPr/>
          </p:nvSpPr>
          <p:spPr bwMode="auto">
            <a:xfrm>
              <a:off x="3778250" y="2617788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Oval 33"/>
            <p:cNvSpPr>
              <a:spLocks noChangeArrowheads="1"/>
            </p:cNvSpPr>
            <p:nvPr/>
          </p:nvSpPr>
          <p:spPr bwMode="auto">
            <a:xfrm>
              <a:off x="4254500" y="260826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3908425" y="2468563"/>
              <a:ext cx="2746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23590" name="Freeform 35"/>
            <p:cNvSpPr>
              <a:spLocks/>
            </p:cNvSpPr>
            <p:nvPr/>
          </p:nvSpPr>
          <p:spPr bwMode="auto">
            <a:xfrm>
              <a:off x="3890963" y="2422525"/>
              <a:ext cx="444500" cy="88900"/>
            </a:xfrm>
            <a:custGeom>
              <a:avLst/>
              <a:gdLst>
                <a:gd name="T0" fmla="*/ 0 w 280"/>
                <a:gd name="T1" fmla="*/ 2147483647 h 56"/>
                <a:gd name="T2" fmla="*/ 2147483647 w 280"/>
                <a:gd name="T3" fmla="*/ 2147483647 h 56"/>
                <a:gd name="T4" fmla="*/ 2147483647 w 280"/>
                <a:gd name="T5" fmla="*/ 0 h 56"/>
                <a:gd name="T6" fmla="*/ 0 60000 65536"/>
                <a:gd name="T7" fmla="*/ 0 60000 65536"/>
                <a:gd name="T8" fmla="*/ 0 60000 65536"/>
                <a:gd name="T9" fmla="*/ 0 w 280"/>
                <a:gd name="T10" fmla="*/ 0 h 56"/>
                <a:gd name="T11" fmla="*/ 280 w 280"/>
                <a:gd name="T12" fmla="*/ 56 h 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6">
                  <a:moveTo>
                    <a:pt x="0" y="11"/>
                  </a:moveTo>
                  <a:cubicBezTo>
                    <a:pt x="52" y="33"/>
                    <a:pt x="104" y="56"/>
                    <a:pt x="151" y="54"/>
                  </a:cubicBezTo>
                  <a:cubicBezTo>
                    <a:pt x="198" y="52"/>
                    <a:pt x="239" y="26"/>
                    <a:pt x="28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292599" y="2220913"/>
              <a:ext cx="29845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5719763" y="2073275"/>
              <a:ext cx="11191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 node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5721350" y="2427287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 nodes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5721350" y="2838450"/>
              <a:ext cx="11191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2</a:t>
              </a:r>
              <a:r>
                <a:rPr lang="en-US"/>
                <a:t> nodes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5735638" y="4464050"/>
              <a:ext cx="14605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r>
                <a:rPr lang="en-US" baseline="30000"/>
                <a:t>m</a:t>
              </a:r>
              <a:r>
                <a:rPr lang="en-US"/>
                <a:t> nodes</a:t>
              </a:r>
            </a:p>
          </p:txBody>
        </p:sp>
        <p:sp>
          <p:nvSpPr>
            <p:cNvPr id="23596" name="Oval 41"/>
            <p:cNvSpPr>
              <a:spLocks noChangeArrowheads="1"/>
            </p:cNvSpPr>
            <p:nvPr/>
          </p:nvSpPr>
          <p:spPr bwMode="auto">
            <a:xfrm>
              <a:off x="4502151" y="4733925"/>
              <a:ext cx="179387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0" name="AutoShape 45"/>
            <p:cNvSpPr>
              <a:spLocks/>
            </p:cNvSpPr>
            <p:nvPr/>
          </p:nvSpPr>
          <p:spPr bwMode="auto">
            <a:xfrm>
              <a:off x="2224088" y="2012950"/>
              <a:ext cx="265112" cy="2811463"/>
            </a:xfrm>
            <a:prstGeom prst="leftBrace">
              <a:avLst>
                <a:gd name="adj1" fmla="val 8837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1328738" y="3224213"/>
              <a:ext cx="126523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m tiers</a:t>
              </a:r>
            </a:p>
          </p:txBody>
        </p:sp>
      </p:grp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4000" y="1366836"/>
            <a:ext cx="5461000" cy="4729164"/>
          </a:xfrm>
        </p:spPr>
        <p:txBody>
          <a:bodyPr/>
          <a:lstStyle/>
          <a:p>
            <a:r>
              <a:rPr lang="en-US" sz="2400" dirty="0"/>
              <a:t>What nodes DFS expand?</a:t>
            </a:r>
          </a:p>
          <a:p>
            <a:pPr lvl="1"/>
            <a:r>
              <a:rPr lang="en-US" sz="2000" dirty="0"/>
              <a:t>Some left prefix of the tree.</a:t>
            </a:r>
          </a:p>
          <a:p>
            <a:pPr lvl="1"/>
            <a:r>
              <a:rPr lang="en-US" sz="2000" dirty="0"/>
              <a:t>Could process the whole tree!</a:t>
            </a:r>
          </a:p>
          <a:p>
            <a:pPr lvl="1"/>
            <a:r>
              <a:rPr lang="en-US" sz="2000" dirty="0"/>
              <a:t>If m is finite,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m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Only has siblings on path to root, so O(bm)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m could be infinite, so only if we prevent cycles (more later)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No, it finds the “leftmost” solution, regardless of depth or cost</a:t>
            </a:r>
          </a:p>
          <a:p>
            <a:pPr lvl="1"/>
            <a:endParaRPr lang="en-US" sz="2000" dirty="0"/>
          </a:p>
        </p:txBody>
      </p:sp>
      <p:sp>
        <p:nvSpPr>
          <p:cNvPr id="31" name="Freeform 47"/>
          <p:cNvSpPr>
            <a:spLocks/>
          </p:cNvSpPr>
          <p:nvPr/>
        </p:nvSpPr>
        <p:spPr bwMode="auto">
          <a:xfrm>
            <a:off x="7389813" y="2057317"/>
            <a:ext cx="1373163" cy="2478171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8335" y="9974"/>
                </a:lnTo>
                <a:cubicBezTo>
                  <a:pt x="8174" y="8078"/>
                  <a:pt x="9052" y="6201"/>
                  <a:pt x="8890" y="4305"/>
                </a:cubicBezTo>
                <a:lnTo>
                  <a:pt x="10000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2" name="Freeform 47"/>
          <p:cNvSpPr>
            <a:spLocks/>
          </p:cNvSpPr>
          <p:nvPr/>
        </p:nvSpPr>
        <p:spPr bwMode="auto">
          <a:xfrm>
            <a:off x="7389840" y="2057403"/>
            <a:ext cx="1373179" cy="2514599"/>
          </a:xfrm>
          <a:custGeom>
            <a:avLst/>
            <a:gdLst>
              <a:gd name="T0" fmla="*/ 0 w 1201"/>
              <a:gd name="T1" fmla="*/ 2147483647 h 1609"/>
              <a:gd name="T2" fmla="*/ 2147483647 w 1201"/>
              <a:gd name="T3" fmla="*/ 2147483647 h 1609"/>
              <a:gd name="T4" fmla="*/ 2147483647 w 1201"/>
              <a:gd name="T5" fmla="*/ 2147483647 h 1609"/>
              <a:gd name="T6" fmla="*/ 2147483647 w 1201"/>
              <a:gd name="T7" fmla="*/ 0 h 1609"/>
              <a:gd name="T8" fmla="*/ 0 w 1201"/>
              <a:gd name="T9" fmla="*/ 2147483647 h 16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1"/>
              <a:gd name="T16" fmla="*/ 0 h 1609"/>
              <a:gd name="T17" fmla="*/ 1201 w 1201"/>
              <a:gd name="T18" fmla="*/ 1609 h 1609"/>
              <a:gd name="connsiteX0" fmla="*/ 0 w 11997"/>
              <a:gd name="connsiteY0" fmla="*/ 9702 h 9702"/>
              <a:gd name="connsiteX1" fmla="*/ 10000 w 11997"/>
              <a:gd name="connsiteY1" fmla="*/ 9677 h 9702"/>
              <a:gd name="connsiteX2" fmla="*/ 9417 w 11997"/>
              <a:gd name="connsiteY2" fmla="*/ 4158 h 9702"/>
              <a:gd name="connsiteX3" fmla="*/ 11997 w 11997"/>
              <a:gd name="connsiteY3" fmla="*/ 0 h 9702"/>
              <a:gd name="connsiteX4" fmla="*/ 0 w 11997"/>
              <a:gd name="connsiteY4" fmla="*/ 9702 h 9702"/>
              <a:gd name="connsiteX0" fmla="*/ 0 w 10000"/>
              <a:gd name="connsiteY0" fmla="*/ 10000 h 10000"/>
              <a:gd name="connsiteX1" fmla="*/ 8335 w 10000"/>
              <a:gd name="connsiteY1" fmla="*/ 9974 h 10000"/>
              <a:gd name="connsiteX2" fmla="*/ 8890 w 10000"/>
              <a:gd name="connsiteY2" fmla="*/ 4305 h 10000"/>
              <a:gd name="connsiteX3" fmla="*/ 10000 w 10000"/>
              <a:gd name="connsiteY3" fmla="*/ 0 h 10000"/>
              <a:gd name="connsiteX4" fmla="*/ 0 w 10000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8890 w 16352"/>
              <a:gd name="connsiteY2" fmla="*/ 4305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000"/>
              <a:gd name="connsiteX1" fmla="*/ 8335 w 16352"/>
              <a:gd name="connsiteY1" fmla="*/ 9974 h 10000"/>
              <a:gd name="connsiteX2" fmla="*/ 10907 w 16352"/>
              <a:gd name="connsiteY2" fmla="*/ 4612 h 10000"/>
              <a:gd name="connsiteX3" fmla="*/ 16352 w 16352"/>
              <a:gd name="connsiteY3" fmla="*/ 0 h 10000"/>
              <a:gd name="connsiteX4" fmla="*/ 0 w 16352"/>
              <a:gd name="connsiteY4" fmla="*/ 10000 h 10000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  <a:gd name="connsiteX0" fmla="*/ 0 w 16352"/>
              <a:gd name="connsiteY0" fmla="*/ 10000 h 10147"/>
              <a:gd name="connsiteX1" fmla="*/ 6370 w 16352"/>
              <a:gd name="connsiteY1" fmla="*/ 10147 h 10147"/>
              <a:gd name="connsiteX2" fmla="*/ 10907 w 16352"/>
              <a:gd name="connsiteY2" fmla="*/ 4612 h 10147"/>
              <a:gd name="connsiteX3" fmla="*/ 16352 w 16352"/>
              <a:gd name="connsiteY3" fmla="*/ 0 h 10147"/>
              <a:gd name="connsiteX4" fmla="*/ 0 w 16352"/>
              <a:gd name="connsiteY4" fmla="*/ 10000 h 10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2" h="10147">
                <a:moveTo>
                  <a:pt x="0" y="10000"/>
                </a:moveTo>
                <a:lnTo>
                  <a:pt x="6370" y="10147"/>
                </a:lnTo>
                <a:cubicBezTo>
                  <a:pt x="6209" y="8251"/>
                  <a:pt x="8940" y="7679"/>
                  <a:pt x="10907" y="4612"/>
                </a:cubicBezTo>
                <a:lnTo>
                  <a:pt x="16352" y="0"/>
                </a:lnTo>
                <a:lnTo>
                  <a:pt x="0" y="1000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3" name="Oval 41"/>
          <p:cNvSpPr>
            <a:spLocks noChangeArrowheads="1"/>
          </p:cNvSpPr>
          <p:nvPr/>
        </p:nvSpPr>
        <p:spPr bwMode="auto">
          <a:xfrm>
            <a:off x="9421813" y="3429002"/>
            <a:ext cx="179387" cy="179388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3600" y="457200"/>
            <a:ext cx="7802880" cy="585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219447" y="3498853"/>
            <a:ext cx="5486400" cy="3355591"/>
            <a:chOff x="48" y="2332"/>
            <a:chExt cx="3456" cy="2406"/>
          </a:xfrm>
        </p:grpSpPr>
        <p:sp>
          <p:nvSpPr>
            <p:cNvPr id="20539" name="Text Box 4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0540" name="Text Box 5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1" name="Text Box 6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0542" name="Text Box 7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0543" name="Text Box 8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0544" name="Text Box 9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0545" name="Text Box 10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0546" name="AutoShape 11"/>
            <p:cNvCxnSpPr>
              <a:cxnSpLocks noChangeShapeType="1"/>
              <a:stCxn id="20542" idx="2"/>
              <a:endCxn id="20541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7" name="AutoShape 12"/>
            <p:cNvCxnSpPr>
              <a:cxnSpLocks noChangeShapeType="1"/>
              <a:stCxn id="20542" idx="2"/>
              <a:endCxn id="20545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8" name="AutoShape 13"/>
            <p:cNvCxnSpPr>
              <a:cxnSpLocks noChangeShapeType="1"/>
              <a:stCxn id="20541" idx="2"/>
              <a:endCxn id="20540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49" name="AutoShape 14"/>
            <p:cNvCxnSpPr>
              <a:cxnSpLocks noChangeShapeType="1"/>
              <a:stCxn id="20545" idx="2"/>
              <a:endCxn id="20544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0" name="Group 15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0577" name="Text Box 16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78" name="Text Box 17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79" name="Text Box 18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80" name="Text Box 19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81" name="Text Box 20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82" name="Text Box 21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3" name="Text Box 22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84" name="Text Box 23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85" name="Text Box 24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0586" name="Text Box 25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87" name="AutoShape 26"/>
              <p:cNvCxnSpPr>
                <a:cxnSpLocks noChangeShapeType="1"/>
                <a:stCxn id="20577" idx="2"/>
                <a:endCxn id="20579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8" name="AutoShape 27"/>
              <p:cNvCxnSpPr>
                <a:cxnSpLocks noChangeShapeType="1"/>
                <a:stCxn id="20577" idx="2"/>
                <a:endCxn id="20581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89" name="AutoShape 28"/>
              <p:cNvCxnSpPr>
                <a:cxnSpLocks noChangeShapeType="1"/>
                <a:stCxn id="20579" idx="2"/>
                <a:endCxn id="20578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0" name="AutoShape 29"/>
              <p:cNvCxnSpPr>
                <a:cxnSpLocks noChangeShapeType="1"/>
                <a:stCxn id="20579" idx="2"/>
                <a:endCxn id="20582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1" name="AutoShape 30"/>
              <p:cNvCxnSpPr>
                <a:cxnSpLocks noChangeShapeType="1"/>
                <a:stCxn id="20581" idx="2"/>
                <a:endCxn id="20580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2" name="AutoShape 31"/>
              <p:cNvCxnSpPr>
                <a:cxnSpLocks noChangeShapeType="1"/>
                <a:stCxn id="20578" idx="2"/>
                <a:endCxn id="20583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3" name="AutoShape 32"/>
              <p:cNvCxnSpPr>
                <a:cxnSpLocks noChangeShapeType="1"/>
                <a:stCxn id="20580" idx="2"/>
                <a:endCxn id="20584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4" name="AutoShape 33"/>
              <p:cNvCxnSpPr>
                <a:cxnSpLocks noChangeShapeType="1"/>
                <a:stCxn id="20580" idx="2"/>
                <a:endCxn id="20585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95" name="AutoShape 34"/>
              <p:cNvCxnSpPr>
                <a:cxnSpLocks noChangeShapeType="1"/>
                <a:stCxn id="20584" idx="2"/>
                <a:endCxn id="20586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0551" name="Text Box 35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q</a:t>
              </a:r>
            </a:p>
          </p:txBody>
        </p:sp>
        <p:cxnSp>
          <p:nvCxnSpPr>
            <p:cNvPr id="20552" name="AutoShape 36"/>
            <p:cNvCxnSpPr>
              <a:cxnSpLocks noChangeShapeType="1"/>
              <a:stCxn id="20543" idx="2"/>
              <a:endCxn id="20551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0553" name="Group 37"/>
            <p:cNvGrpSpPr>
              <a:grpSpLocks/>
            </p:cNvGrpSpPr>
            <p:nvPr/>
          </p:nvGrpSpPr>
          <p:grpSpPr bwMode="auto">
            <a:xfrm>
              <a:off x="624" y="3024"/>
              <a:ext cx="1104" cy="1714"/>
              <a:chOff x="1152" y="2640"/>
              <a:chExt cx="1104" cy="1714"/>
            </a:xfrm>
          </p:grpSpPr>
          <p:sp>
            <p:nvSpPr>
              <p:cNvPr id="20558" name="Text Box 38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0559" name="Text Box 39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0560" name="Text Box 40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0561" name="Text Box 41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0562" name="Text Box 42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0563" name="Text Box 43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4" name="Text Box 44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0565" name="Text Box 45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0566" name="Text Box 46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i="1" dirty="0"/>
                  <a:t>G</a:t>
                </a:r>
              </a:p>
            </p:txBody>
          </p:sp>
          <p:sp>
            <p:nvSpPr>
              <p:cNvPr id="20567" name="Text Box 47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0568" name="AutoShape 48"/>
              <p:cNvCxnSpPr>
                <a:cxnSpLocks noChangeShapeType="1"/>
                <a:stCxn id="20558" idx="2"/>
                <a:endCxn id="20560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69" name="AutoShape 49"/>
              <p:cNvCxnSpPr>
                <a:cxnSpLocks noChangeShapeType="1"/>
                <a:stCxn id="20558" idx="2"/>
                <a:endCxn id="20562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0" name="AutoShape 50"/>
              <p:cNvCxnSpPr>
                <a:cxnSpLocks noChangeShapeType="1"/>
                <a:stCxn id="20560" idx="2"/>
                <a:endCxn id="20559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1" name="AutoShape 51"/>
              <p:cNvCxnSpPr>
                <a:cxnSpLocks noChangeShapeType="1"/>
                <a:stCxn id="20560" idx="2"/>
                <a:endCxn id="20563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2" name="AutoShape 52"/>
              <p:cNvCxnSpPr>
                <a:cxnSpLocks noChangeShapeType="1"/>
                <a:stCxn id="20562" idx="2"/>
                <a:endCxn id="20561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3" name="AutoShape 53"/>
              <p:cNvCxnSpPr>
                <a:cxnSpLocks noChangeShapeType="1"/>
                <a:stCxn id="20559" idx="2"/>
                <a:endCxn id="20564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4" name="AutoShape 54"/>
              <p:cNvCxnSpPr>
                <a:cxnSpLocks noChangeShapeType="1"/>
                <a:stCxn id="20561" idx="2"/>
                <a:endCxn id="20565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5" name="AutoShape 55"/>
              <p:cNvCxnSpPr>
                <a:cxnSpLocks noChangeShapeType="1"/>
                <a:stCxn id="20561" idx="2"/>
                <a:endCxn id="20566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0576" name="AutoShape 56"/>
              <p:cNvCxnSpPr>
                <a:cxnSpLocks noChangeShapeType="1"/>
                <a:stCxn id="20565" idx="2"/>
                <a:endCxn id="20567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54" name="AutoShape 57"/>
            <p:cNvCxnSpPr>
              <a:cxnSpLocks noChangeShapeType="1"/>
              <a:stCxn id="20542" idx="2"/>
              <a:endCxn id="20558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5" name="AutoShape 58"/>
            <p:cNvCxnSpPr>
              <a:cxnSpLocks noChangeShapeType="1"/>
              <a:stCxn id="20539" idx="2"/>
              <a:endCxn id="20542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6" name="AutoShape 59"/>
            <p:cNvCxnSpPr>
              <a:cxnSpLocks noChangeShapeType="1"/>
              <a:stCxn id="20539" idx="2"/>
              <a:endCxn id="20577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0557" name="AutoShape 60"/>
            <p:cNvCxnSpPr>
              <a:cxnSpLocks noChangeShapeType="1"/>
              <a:stCxn id="20539" idx="2"/>
              <a:endCxn id="20543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20484" name="Group 61"/>
          <p:cNvGrpSpPr>
            <a:grpSpLocks/>
          </p:cNvGrpSpPr>
          <p:nvPr/>
        </p:nvGrpSpPr>
        <p:grpSpPr bwMode="auto"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20511" name="AutoShape 62"/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20512" name="AutoShape 63"/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20513" name="AutoShape 64"/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20514" name="AutoShape 65"/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20515" name="AutoShape 66"/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20516" name="AutoShape 67"/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20517" name="AutoShape 68"/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20518" name="AutoShape 69"/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20519" name="AutoShape 70"/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20520" name="AutoShape 71"/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20521" name="AutoShape 72"/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20522" name="AutoShape 73"/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20523" name="AutoShape 74"/>
            <p:cNvCxnSpPr>
              <a:cxnSpLocks noChangeShapeType="1"/>
              <a:stCxn id="20511" idx="5"/>
              <a:endCxn id="20515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4" name="AutoShape 75"/>
            <p:cNvCxnSpPr>
              <a:cxnSpLocks noChangeShapeType="1"/>
              <a:stCxn id="20515" idx="5"/>
              <a:endCxn id="20516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5" name="AutoShape 76"/>
            <p:cNvCxnSpPr>
              <a:cxnSpLocks noChangeShapeType="1"/>
              <a:stCxn id="20519" idx="3"/>
              <a:endCxn id="20516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6" name="AutoShape 77"/>
            <p:cNvCxnSpPr>
              <a:cxnSpLocks noChangeShapeType="1"/>
              <a:stCxn id="20519" idx="2"/>
              <a:endCxn id="20515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7" name="AutoShape 78"/>
            <p:cNvCxnSpPr>
              <a:cxnSpLocks noChangeShapeType="1"/>
              <a:stCxn id="20518" idx="4"/>
              <a:endCxn id="20519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8" name="AutoShape 79"/>
            <p:cNvCxnSpPr>
              <a:cxnSpLocks noChangeShapeType="1"/>
              <a:stCxn id="20518" idx="5"/>
              <a:endCxn id="20522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29" name="AutoShape 80"/>
            <p:cNvCxnSpPr>
              <a:cxnSpLocks noChangeShapeType="1"/>
              <a:stCxn id="20522" idx="0"/>
              <a:endCxn id="20521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0" name="AutoShape 81"/>
            <p:cNvCxnSpPr>
              <a:cxnSpLocks noChangeShapeType="1"/>
              <a:stCxn id="20521" idx="0"/>
              <a:endCxn id="20512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1" name="AutoShape 82"/>
            <p:cNvCxnSpPr>
              <a:cxnSpLocks noChangeShapeType="1"/>
              <a:stCxn id="20511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2" name="AutoShape 83"/>
            <p:cNvCxnSpPr>
              <a:cxnSpLocks noChangeShapeType="1"/>
              <a:stCxn id="20513" idx="1"/>
              <a:endCxn id="20514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3" name="AutoShape 84"/>
            <p:cNvCxnSpPr>
              <a:cxnSpLocks noChangeShapeType="1"/>
              <a:endCxn id="20520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4" name="AutoShape 85"/>
            <p:cNvCxnSpPr>
              <a:cxnSpLocks noChangeShapeType="1"/>
              <a:stCxn id="20517" idx="2"/>
              <a:endCxn id="20520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5" name="AutoShape 86"/>
            <p:cNvCxnSpPr>
              <a:cxnSpLocks noChangeShapeType="1"/>
              <a:stCxn id="20513" idx="7"/>
              <a:endCxn id="20517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6" name="AutoShape 87"/>
            <p:cNvCxnSpPr>
              <a:cxnSpLocks noChangeShapeType="1"/>
              <a:stCxn id="20513" idx="6"/>
              <a:endCxn id="20518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7" name="AutoShape 88"/>
            <p:cNvCxnSpPr>
              <a:cxnSpLocks noChangeShapeType="1"/>
              <a:stCxn id="20521" idx="1"/>
              <a:endCxn id="20517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538" name="AutoShape 89"/>
            <p:cNvCxnSpPr>
              <a:cxnSpLocks noChangeShapeType="1"/>
              <a:stCxn id="20511" idx="6"/>
              <a:endCxn id="20518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1447802" y="3532194"/>
            <a:ext cx="7337425" cy="2325687"/>
            <a:chOff x="132" y="2225"/>
            <a:chExt cx="4622" cy="1465"/>
          </a:xfrm>
        </p:grpSpPr>
        <p:sp>
          <p:nvSpPr>
            <p:cNvPr id="20504" name="Rectangle 91"/>
            <p:cNvSpPr>
              <a:spLocks noChangeArrowheads="1"/>
            </p:cNvSpPr>
            <p:nvPr/>
          </p:nvSpPr>
          <p:spPr bwMode="auto">
            <a:xfrm>
              <a:off x="1142" y="2225"/>
              <a:ext cx="3611" cy="17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Rectangle 92"/>
            <p:cNvSpPr>
              <a:spLocks noChangeArrowheads="1"/>
            </p:cNvSpPr>
            <p:nvPr/>
          </p:nvSpPr>
          <p:spPr bwMode="auto">
            <a:xfrm>
              <a:off x="1138" y="2516"/>
              <a:ext cx="3611" cy="172"/>
            </a:xfrm>
            <a:prstGeom prst="rect">
              <a:avLst/>
            </a:prstGeom>
            <a:solidFill>
              <a:srgbClr val="FF66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Rectangle 93"/>
            <p:cNvSpPr>
              <a:spLocks noChangeArrowheads="1"/>
            </p:cNvSpPr>
            <p:nvPr/>
          </p:nvSpPr>
          <p:spPr bwMode="auto">
            <a:xfrm>
              <a:off x="1143" y="2844"/>
              <a:ext cx="3611" cy="172"/>
            </a:xfrm>
            <a:prstGeom prst="rect">
              <a:avLst/>
            </a:prstGeom>
            <a:solidFill>
              <a:srgbClr val="008000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Rectangle 94"/>
            <p:cNvSpPr>
              <a:spLocks noChangeArrowheads="1"/>
            </p:cNvSpPr>
            <p:nvPr/>
          </p:nvSpPr>
          <p:spPr bwMode="auto">
            <a:xfrm>
              <a:off x="1139" y="3188"/>
              <a:ext cx="3607" cy="172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AutoShape 95"/>
            <p:cNvSpPr>
              <a:spLocks/>
            </p:cNvSpPr>
            <p:nvPr/>
          </p:nvSpPr>
          <p:spPr bwMode="auto">
            <a:xfrm>
              <a:off x="807" y="2236"/>
              <a:ext cx="178" cy="1450"/>
            </a:xfrm>
            <a:prstGeom prst="leftBrace">
              <a:avLst>
                <a:gd name="adj1" fmla="val 6788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Text Box 96"/>
            <p:cNvSpPr txBox="1">
              <a:spLocks noChangeArrowheads="1"/>
            </p:cNvSpPr>
            <p:nvPr/>
          </p:nvSpPr>
          <p:spPr bwMode="auto">
            <a:xfrm>
              <a:off x="132" y="2693"/>
              <a:ext cx="602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Search</a:t>
              </a:r>
            </a:p>
            <a:p>
              <a:pPr algn="ctr">
                <a:spcBef>
                  <a:spcPct val="50000"/>
                </a:spcBef>
              </a:pPr>
              <a:r>
                <a:rPr lang="en-US"/>
                <a:t>Tiers</a:t>
              </a:r>
            </a:p>
          </p:txBody>
        </p:sp>
        <p:sp>
          <p:nvSpPr>
            <p:cNvPr id="20510" name="Rectangle 97"/>
            <p:cNvSpPr>
              <a:spLocks noChangeArrowheads="1"/>
            </p:cNvSpPr>
            <p:nvPr/>
          </p:nvSpPr>
          <p:spPr bwMode="auto">
            <a:xfrm>
              <a:off x="1143" y="3518"/>
              <a:ext cx="3607" cy="172"/>
            </a:xfrm>
            <a:prstGeom prst="rect">
              <a:avLst/>
            </a:prstGeom>
            <a:solidFill>
              <a:srgbClr val="CC00CC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8818" name="Oval 98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487" name="Oval 99"/>
          <p:cNvSpPr>
            <a:spLocks noChangeArrowheads="1"/>
          </p:cNvSpPr>
          <p:nvPr/>
        </p:nvSpPr>
        <p:spPr bwMode="auto">
          <a:xfrm>
            <a:off x="6237287" y="35258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0" name="Oval 100"/>
          <p:cNvSpPr>
            <a:spLocks noChangeArrowheads="1"/>
          </p:cNvSpPr>
          <p:nvPr/>
        </p:nvSpPr>
        <p:spPr bwMode="auto">
          <a:xfrm>
            <a:off x="3808411" y="4021139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1" name="Oval 101"/>
          <p:cNvSpPr>
            <a:spLocks noChangeArrowheads="1"/>
          </p:cNvSpPr>
          <p:nvPr/>
        </p:nvSpPr>
        <p:spPr bwMode="auto">
          <a:xfrm>
            <a:off x="6629402" y="3976688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2" name="Oval 102"/>
          <p:cNvSpPr>
            <a:spLocks noChangeArrowheads="1"/>
          </p:cNvSpPr>
          <p:nvPr/>
        </p:nvSpPr>
        <p:spPr bwMode="auto">
          <a:xfrm>
            <a:off x="8380411" y="399098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3" name="Oval 103"/>
          <p:cNvSpPr>
            <a:spLocks noChangeArrowheads="1"/>
          </p:cNvSpPr>
          <p:nvPr/>
        </p:nvSpPr>
        <p:spPr bwMode="auto">
          <a:xfrm>
            <a:off x="3278184" y="4521205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4" name="Oval 104"/>
          <p:cNvSpPr>
            <a:spLocks noChangeArrowheads="1"/>
          </p:cNvSpPr>
          <p:nvPr/>
        </p:nvSpPr>
        <p:spPr bwMode="auto">
          <a:xfrm>
            <a:off x="3952878" y="4513263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5" name="Oval 105"/>
          <p:cNvSpPr>
            <a:spLocks noChangeArrowheads="1"/>
          </p:cNvSpPr>
          <p:nvPr/>
        </p:nvSpPr>
        <p:spPr bwMode="auto">
          <a:xfrm>
            <a:off x="4799011" y="4513263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6" name="Oval 106"/>
          <p:cNvSpPr>
            <a:spLocks noChangeArrowheads="1"/>
          </p:cNvSpPr>
          <p:nvPr/>
        </p:nvSpPr>
        <p:spPr bwMode="auto">
          <a:xfrm>
            <a:off x="6243635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7" name="Oval 107"/>
          <p:cNvSpPr>
            <a:spLocks noChangeArrowheads="1"/>
          </p:cNvSpPr>
          <p:nvPr/>
        </p:nvSpPr>
        <p:spPr bwMode="auto">
          <a:xfrm>
            <a:off x="6945311" y="45053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8" name="Oval 108"/>
          <p:cNvSpPr>
            <a:spLocks noChangeArrowheads="1"/>
          </p:cNvSpPr>
          <p:nvPr/>
        </p:nvSpPr>
        <p:spPr bwMode="auto">
          <a:xfrm>
            <a:off x="8378828" y="4505330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29" name="Oval 109"/>
          <p:cNvSpPr>
            <a:spLocks noChangeArrowheads="1"/>
          </p:cNvSpPr>
          <p:nvPr/>
        </p:nvSpPr>
        <p:spPr bwMode="auto">
          <a:xfrm>
            <a:off x="3268660" y="5051430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0" name="Oval 110"/>
          <p:cNvSpPr>
            <a:spLocks noChangeArrowheads="1"/>
          </p:cNvSpPr>
          <p:nvPr/>
        </p:nvSpPr>
        <p:spPr bwMode="auto">
          <a:xfrm>
            <a:off x="3808411" y="4019556"/>
            <a:ext cx="290512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1" name="Oval 111"/>
          <p:cNvSpPr>
            <a:spLocks noChangeArrowheads="1"/>
          </p:cNvSpPr>
          <p:nvPr/>
        </p:nvSpPr>
        <p:spPr bwMode="auto">
          <a:xfrm>
            <a:off x="6632578" y="3978281"/>
            <a:ext cx="290513" cy="265113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2" name="Oval 112"/>
          <p:cNvSpPr>
            <a:spLocks noChangeArrowheads="1"/>
          </p:cNvSpPr>
          <p:nvPr/>
        </p:nvSpPr>
        <p:spPr bwMode="auto">
          <a:xfrm>
            <a:off x="8382002" y="3995739"/>
            <a:ext cx="290513" cy="265112"/>
          </a:xfrm>
          <a:prstGeom prst="ellipse">
            <a:avLst/>
          </a:prstGeom>
          <a:solidFill>
            <a:srgbClr val="FF66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798833" name="Oval 113"/>
          <p:cNvSpPr>
            <a:spLocks noChangeArrowheads="1"/>
          </p:cNvSpPr>
          <p:nvPr/>
        </p:nvSpPr>
        <p:spPr bwMode="auto">
          <a:xfrm>
            <a:off x="3281360" y="4516439"/>
            <a:ext cx="290512" cy="265112"/>
          </a:xfrm>
          <a:prstGeom prst="ellipse">
            <a:avLst/>
          </a:prstGeom>
          <a:solidFill>
            <a:srgbClr val="0080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0502" name="Line 114"/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0503" name="Text Box 115"/>
          <p:cNvSpPr txBox="1">
            <a:spLocks noChangeArrowheads="1"/>
          </p:cNvSpPr>
          <p:nvPr/>
        </p:nvSpPr>
        <p:spPr bwMode="auto">
          <a:xfrm>
            <a:off x="376237" y="1371602"/>
            <a:ext cx="2366963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Strategy: expand a shallowest node first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Implementation: Fringe is a FIFO queue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13F3F3-ADCE-497E-99E1-AE92DA830B07}"/>
              </a:ext>
            </a:extLst>
          </p:cNvPr>
          <p:cNvSpPr/>
          <p:nvPr/>
        </p:nvSpPr>
        <p:spPr>
          <a:xfrm>
            <a:off x="4724400" y="6400800"/>
            <a:ext cx="533400" cy="414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18" grpId="0" animBg="1"/>
      <p:bldP spid="798820" grpId="0" animBg="1"/>
      <p:bldP spid="798821" grpId="0" animBg="1"/>
      <p:bldP spid="798822" grpId="0" animBg="1"/>
      <p:bldP spid="798823" grpId="0" animBg="1"/>
      <p:bldP spid="798824" grpId="0" animBg="1"/>
      <p:bldP spid="798825" grpId="0" animBg="1"/>
      <p:bldP spid="798826" grpId="0" animBg="1"/>
      <p:bldP spid="798827" grpId="0" animBg="1"/>
      <p:bldP spid="798828" grpId="0" animBg="1"/>
      <p:bldP spid="798829" grpId="0" animBg="1"/>
      <p:bldP spid="798830" grpId="0" animBg="1"/>
      <p:bldP spid="798831" grpId="0" animBg="1"/>
      <p:bldP spid="798832" grpId="0" animBg="1"/>
      <p:bldP spid="7988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Problems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4478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search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state space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successor 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/>
              <a:t>	(with actions, costs)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A start state and a goal test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solution</a:t>
            </a:r>
            <a:r>
              <a:rPr lang="en-US" sz="2800" dirty="0"/>
              <a:t> is a sequence of actions (a plan) which transforms the start state to a goal state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3" y="2174876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19949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964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1" y="2174875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91549" y="2174877"/>
            <a:ext cx="552451" cy="55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897813" y="2174875"/>
            <a:ext cx="560387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181605" y="2174875"/>
            <a:ext cx="544513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57951" y="3671888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39101" y="3325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5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58149" y="4087813"/>
            <a:ext cx="552451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7162800" y="35814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7162800" y="41148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6934200" y="3200400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6934200" y="4419602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“E”, 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6" grpId="0" animBg="1"/>
      <p:bldP spid="8207" grpId="0" animBg="1"/>
      <p:bldP spid="8208" grpId="0"/>
      <p:bldP spid="820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64"/>
          <p:cNvSpPr>
            <a:spLocks/>
          </p:cNvSpPr>
          <p:nvPr/>
        </p:nvSpPr>
        <p:spPr bwMode="auto">
          <a:xfrm>
            <a:off x="8526461" y="2038351"/>
            <a:ext cx="541339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2818" name="Freeform 2"/>
          <p:cNvSpPr>
            <a:spLocks/>
          </p:cNvSpPr>
          <p:nvPr/>
        </p:nvSpPr>
        <p:spPr bwMode="auto">
          <a:xfrm>
            <a:off x="7939088" y="2020890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5" name="Freeform 4"/>
          <p:cNvSpPr>
            <a:spLocks/>
          </p:cNvSpPr>
          <p:nvPr/>
        </p:nvSpPr>
        <p:spPr bwMode="auto">
          <a:xfrm>
            <a:off x="8077200" y="2038349"/>
            <a:ext cx="1447800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7" name="Freeform 4"/>
          <p:cNvSpPr>
            <a:spLocks/>
          </p:cNvSpPr>
          <p:nvPr/>
        </p:nvSpPr>
        <p:spPr bwMode="auto">
          <a:xfrm>
            <a:off x="8305803" y="2038349"/>
            <a:ext cx="990599" cy="781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Breadth-First Search (BFS)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97003"/>
            <a:ext cx="5689600" cy="4729164"/>
          </a:xfrm>
        </p:spPr>
        <p:txBody>
          <a:bodyPr/>
          <a:lstStyle/>
          <a:p>
            <a:r>
              <a:rPr lang="en-US" sz="2400" dirty="0"/>
              <a:t>What nodes does BFS expand?</a:t>
            </a:r>
          </a:p>
          <a:p>
            <a:pPr lvl="1"/>
            <a:r>
              <a:rPr lang="en-US" sz="2000" dirty="0"/>
              <a:t>Processes all nodes above shallowest solution</a:t>
            </a:r>
          </a:p>
          <a:p>
            <a:pPr lvl="1"/>
            <a:r>
              <a:rPr lang="en-US" sz="2000" dirty="0"/>
              <a:t>Let depth of shallowest solution be s</a:t>
            </a:r>
          </a:p>
          <a:p>
            <a:pPr lvl="1"/>
            <a:r>
              <a:rPr lang="en-US" sz="2000" dirty="0"/>
              <a:t>Search takes time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baseline="30000" dirty="0" err="1"/>
              <a:t>s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s must be finite if a solution exists, so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Only if costs are all 1 (more on costs later)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7346954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8701090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8469314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89455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8599491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8582026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8983664" y="196056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10410828" y="1812926"/>
            <a:ext cx="111918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 node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10412414" y="2166935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 nodes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10412414" y="2578097"/>
            <a:ext cx="1119188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2</a:t>
            </a:r>
            <a:r>
              <a:rPr lang="en-US"/>
              <a:t> nodes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10426702" y="4203699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m</a:t>
            </a:r>
            <a:r>
              <a:rPr lang="en-US"/>
              <a:t> nodes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81407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9193214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87137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6915149" y="1752602"/>
            <a:ext cx="265112" cy="1684337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5905503" y="2392362"/>
            <a:ext cx="1265237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s tiers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10401302" y="3179762"/>
            <a:ext cx="1460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b</a:t>
            </a:r>
            <a:r>
              <a:rPr lang="en-US" baseline="30000" dirty="0" err="1"/>
              <a:t>s</a:t>
            </a:r>
            <a:r>
              <a:rPr lang="en-US" dirty="0"/>
              <a:t>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802818" grpId="0" animBg="1"/>
      <p:bldP spid="35" grpId="0" animBg="1"/>
      <p:bldP spid="35" grpId="1" animBg="1"/>
      <p:bldP spid="37" grpId="0" animBg="1"/>
      <p:bldP spid="37" grpId="1" animBg="1"/>
      <p:bldP spid="24631" grpId="0" animBg="1"/>
      <p:bldP spid="24632" grpId="0"/>
      <p:bldP spid="246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DFS </a:t>
            </a:r>
            <a:r>
              <a:rPr lang="en-US" dirty="0" err="1"/>
              <a:t>vs</a:t>
            </a:r>
            <a:r>
              <a:rPr lang="en-US" dirty="0"/>
              <a:t> BFS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979" y="1619074"/>
            <a:ext cx="4723641" cy="3543652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2779" y="1619535"/>
            <a:ext cx="4723641" cy="35427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67239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Quiz: DFS </a:t>
            </a:r>
            <a:r>
              <a:rPr lang="en-US" dirty="0" err="1"/>
              <a:t>vs</a:t>
            </a:r>
            <a:r>
              <a:rPr lang="en-US" dirty="0"/>
              <a:t> BFS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971800" y="1397003"/>
            <a:ext cx="8813800" cy="4729164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will BFS outperform DFS?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When will DFS outperform BFS?</a:t>
            </a:r>
          </a:p>
        </p:txBody>
      </p:sp>
      <p:sp>
        <p:nvSpPr>
          <p:cNvPr id="25604" name="TextBox 26"/>
          <p:cNvSpPr txBox="1">
            <a:spLocks noChangeArrowheads="1"/>
          </p:cNvSpPr>
          <p:nvPr/>
        </p:nvSpPr>
        <p:spPr bwMode="auto">
          <a:xfrm>
            <a:off x="8458200" y="6488672"/>
            <a:ext cx="3733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[Demo: </a:t>
            </a:r>
            <a:r>
              <a:rPr lang="en-US" dirty="0" err="1">
                <a:solidFill>
                  <a:srgbClr val="C00000"/>
                </a:solidFill>
              </a:rPr>
              <a:t>dfs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bfs</a:t>
            </a:r>
            <a:r>
              <a:rPr lang="en-US" dirty="0">
                <a:solidFill>
                  <a:srgbClr val="C00000"/>
                </a:solidFill>
              </a:rPr>
              <a:t> maze water (L2D6)]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775E0-E8DB-4983-BCCE-C9BF15E1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Limited Search (DLS)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7A40-AF1A-4DB1-9A30-30C6120D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3"/>
            <a:ext cx="4117149" cy="1727199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>
                <a:solidFill>
                  <a:schemeClr val="tx1"/>
                </a:solidFill>
              </a:rPr>
              <a:t>Strategy: use DFS with a depth limit</a:t>
            </a:r>
          </a:p>
        </p:txBody>
      </p:sp>
      <p:grpSp>
        <p:nvGrpSpPr>
          <p:cNvPr id="4" name="Group 61">
            <a:extLst>
              <a:ext uri="{FF2B5EF4-FFF2-40B4-BE49-F238E27FC236}">
                <a16:creationId xmlns:a16="http://schemas.microsoft.com/office/drawing/2014/main" id="{9EB11740-DA7F-4C80-9666-0A687E36F933}"/>
              </a:ext>
            </a:extLst>
          </p:cNvPr>
          <p:cNvGrpSpPr>
            <a:grpSpLocks/>
          </p:cNvGrpSpPr>
          <p:nvPr/>
        </p:nvGrpSpPr>
        <p:grpSpPr bwMode="auto">
          <a:xfrm>
            <a:off x="4589461" y="1358902"/>
            <a:ext cx="3030539" cy="1765300"/>
            <a:chOff x="624" y="1134"/>
            <a:chExt cx="4368" cy="2544"/>
          </a:xfrm>
        </p:grpSpPr>
        <p:sp>
          <p:nvSpPr>
            <p:cNvPr id="5" name="AutoShape 62">
              <a:extLst>
                <a:ext uri="{FF2B5EF4-FFF2-40B4-BE49-F238E27FC236}">
                  <a16:creationId xmlns:a16="http://schemas.microsoft.com/office/drawing/2014/main" id="{8C989FBC-D78D-453C-8804-7114082C2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2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dirty="0"/>
                <a:t>S</a:t>
              </a:r>
            </a:p>
          </p:txBody>
        </p:sp>
        <p:sp>
          <p:nvSpPr>
            <p:cNvPr id="6" name="AutoShape 63">
              <a:extLst>
                <a:ext uri="{FF2B5EF4-FFF2-40B4-BE49-F238E27FC236}">
                  <a16:creationId xmlns:a16="http://schemas.microsoft.com/office/drawing/2014/main" id="{02C3C50B-FFA8-412E-97DE-E7C33457F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34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7" name="AutoShape 64">
              <a:extLst>
                <a:ext uri="{FF2B5EF4-FFF2-40B4-BE49-F238E27FC236}">
                  <a16:creationId xmlns:a16="http://schemas.microsoft.com/office/drawing/2014/main" id="{C0C7E4A9-AD84-4EA7-9E74-4C665D8D1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231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8" name="AutoShape 65">
              <a:extLst>
                <a:ext uri="{FF2B5EF4-FFF2-40B4-BE49-F238E27FC236}">
                  <a16:creationId xmlns:a16="http://schemas.microsoft.com/office/drawing/2014/main" id="{35F4D436-30B7-44EB-978F-9020C9BB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1573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9" name="AutoShape 66">
              <a:extLst>
                <a:ext uri="{FF2B5EF4-FFF2-40B4-BE49-F238E27FC236}">
                  <a16:creationId xmlns:a16="http://schemas.microsoft.com/office/drawing/2014/main" id="{73C1C0A1-2894-4FA2-A73B-866F650E2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310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0" name="AutoShape 67">
              <a:extLst>
                <a:ext uri="{FF2B5EF4-FFF2-40B4-BE49-F238E27FC236}">
                  <a16:creationId xmlns:a16="http://schemas.microsoft.com/office/drawing/2014/main" id="{C30C391E-2B05-4DA2-8331-241F19169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239"/>
              <a:ext cx="433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1" name="AutoShape 68">
              <a:extLst>
                <a:ext uri="{FF2B5EF4-FFF2-40B4-BE49-F238E27FC236}">
                  <a16:creationId xmlns:a16="http://schemas.microsoft.com/office/drawing/2014/main" id="{A0B2A029-8509-425F-8BBD-18509F635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529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" name="AutoShape 69">
              <a:extLst>
                <a:ext uri="{FF2B5EF4-FFF2-40B4-BE49-F238E27FC236}">
                  <a16:creationId xmlns:a16="http://schemas.microsoft.com/office/drawing/2014/main" id="{4E5CF2A2-6BF7-4732-8E7F-A06FC6A16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2055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3" name="AutoShape 70">
              <a:extLst>
                <a:ext uri="{FF2B5EF4-FFF2-40B4-BE49-F238E27FC236}">
                  <a16:creationId xmlns:a16="http://schemas.microsoft.com/office/drawing/2014/main" id="{89A18D83-4655-4A75-9E6E-32AD93207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2669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/>
                <a:t>h</a:t>
              </a:r>
            </a:p>
          </p:txBody>
        </p:sp>
        <p:sp>
          <p:nvSpPr>
            <p:cNvPr id="14" name="AutoShape 71">
              <a:extLst>
                <a:ext uri="{FF2B5EF4-FFF2-40B4-BE49-F238E27FC236}">
                  <a16:creationId xmlns:a16="http://schemas.microsoft.com/office/drawing/2014/main" id="{D383802A-AC01-497A-9CA8-70FF29462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" y="1178"/>
              <a:ext cx="433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5" name="AutoShape 72">
              <a:extLst>
                <a:ext uri="{FF2B5EF4-FFF2-40B4-BE49-F238E27FC236}">
                  <a16:creationId xmlns:a16="http://schemas.microsoft.com/office/drawing/2014/main" id="{5226C24D-10EB-4D10-A174-8BD4B1EA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" y="2318"/>
              <a:ext cx="432" cy="439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6" name="AutoShape 73">
              <a:extLst>
                <a:ext uri="{FF2B5EF4-FFF2-40B4-BE49-F238E27FC236}">
                  <a16:creationId xmlns:a16="http://schemas.microsoft.com/office/drawing/2014/main" id="{904CC2FC-388E-44CB-9A43-11B681B21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3108"/>
              <a:ext cx="432" cy="438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7" name="AutoShape 74">
              <a:extLst>
                <a:ext uri="{FF2B5EF4-FFF2-40B4-BE49-F238E27FC236}">
                  <a16:creationId xmlns:a16="http://schemas.microsoft.com/office/drawing/2014/main" id="{8A7A2BE4-B35B-4E28-B801-F2EB0C96534F}"/>
                </a:ext>
              </a:extLst>
            </p:cNvPr>
            <p:cNvCxnSpPr>
              <a:cxnSpLocks noChangeShapeType="1"/>
              <a:stCxn id="5" idx="5"/>
              <a:endCxn id="9" idx="2"/>
            </p:cNvCxnSpPr>
            <p:nvPr/>
          </p:nvCxnSpPr>
          <p:spPr bwMode="auto">
            <a:xfrm>
              <a:off x="993" y="3012"/>
              <a:ext cx="397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75">
              <a:extLst>
                <a:ext uri="{FF2B5EF4-FFF2-40B4-BE49-F238E27FC236}">
                  <a16:creationId xmlns:a16="http://schemas.microsoft.com/office/drawing/2014/main" id="{12818D23-796C-4C80-970F-DC382BB5E185}"/>
                </a:ext>
              </a:extLst>
            </p:cNvPr>
            <p:cNvCxnSpPr>
              <a:cxnSpLocks noChangeShapeType="1"/>
              <a:stCxn id="9" idx="5"/>
              <a:endCxn id="10" idx="2"/>
            </p:cNvCxnSpPr>
            <p:nvPr/>
          </p:nvCxnSpPr>
          <p:spPr bwMode="auto">
            <a:xfrm flipV="1">
              <a:off x="1772" y="3459"/>
              <a:ext cx="656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76">
              <a:extLst>
                <a:ext uri="{FF2B5EF4-FFF2-40B4-BE49-F238E27FC236}">
                  <a16:creationId xmlns:a16="http://schemas.microsoft.com/office/drawing/2014/main" id="{D4347860-EE2F-4099-B4C0-BC9864DE18B1}"/>
                </a:ext>
              </a:extLst>
            </p:cNvPr>
            <p:cNvCxnSpPr>
              <a:cxnSpLocks noChangeShapeType="1"/>
              <a:stCxn id="13" idx="3"/>
              <a:endCxn id="10" idx="7"/>
            </p:cNvCxnSpPr>
            <p:nvPr/>
          </p:nvCxnSpPr>
          <p:spPr bwMode="auto">
            <a:xfrm flipH="1">
              <a:off x="2810" y="3056"/>
              <a:ext cx="429" cy="2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77">
              <a:extLst>
                <a:ext uri="{FF2B5EF4-FFF2-40B4-BE49-F238E27FC236}">
                  <a16:creationId xmlns:a16="http://schemas.microsoft.com/office/drawing/2014/main" id="{8B241BD3-CD74-40B9-B4AB-C1A3AB8F1F4A}"/>
                </a:ext>
              </a:extLst>
            </p:cNvPr>
            <p:cNvCxnSpPr>
              <a:cxnSpLocks noChangeShapeType="1"/>
              <a:stCxn id="13" idx="2"/>
              <a:endCxn id="9" idx="6"/>
            </p:cNvCxnSpPr>
            <p:nvPr/>
          </p:nvCxnSpPr>
          <p:spPr bwMode="auto">
            <a:xfrm flipH="1">
              <a:off x="1847" y="2889"/>
              <a:ext cx="1317" cy="4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78">
              <a:extLst>
                <a:ext uri="{FF2B5EF4-FFF2-40B4-BE49-F238E27FC236}">
                  <a16:creationId xmlns:a16="http://schemas.microsoft.com/office/drawing/2014/main" id="{7571B080-48C1-4AF2-992E-34986E28F3C1}"/>
                </a:ext>
              </a:extLst>
            </p:cNvPr>
            <p:cNvCxnSpPr>
              <a:cxnSpLocks noChangeShapeType="1"/>
              <a:stCxn id="12" idx="4"/>
              <a:endCxn id="13" idx="7"/>
            </p:cNvCxnSpPr>
            <p:nvPr/>
          </p:nvCxnSpPr>
          <p:spPr bwMode="auto">
            <a:xfrm flipH="1">
              <a:off x="3545" y="2506"/>
              <a:ext cx="193" cy="2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79">
              <a:extLst>
                <a:ext uri="{FF2B5EF4-FFF2-40B4-BE49-F238E27FC236}">
                  <a16:creationId xmlns:a16="http://schemas.microsoft.com/office/drawing/2014/main" id="{672CFE26-284D-46C5-8DC3-60A320AAE3F8}"/>
                </a:ext>
              </a:extLst>
            </p:cNvPr>
            <p:cNvCxnSpPr>
              <a:cxnSpLocks noChangeShapeType="1"/>
              <a:stCxn id="12" idx="5"/>
              <a:endCxn id="16" idx="1"/>
            </p:cNvCxnSpPr>
            <p:nvPr/>
          </p:nvCxnSpPr>
          <p:spPr bwMode="auto">
            <a:xfrm>
              <a:off x="3891" y="2442"/>
              <a:ext cx="429" cy="7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80">
              <a:extLst>
                <a:ext uri="{FF2B5EF4-FFF2-40B4-BE49-F238E27FC236}">
                  <a16:creationId xmlns:a16="http://schemas.microsoft.com/office/drawing/2014/main" id="{1FCF1216-D2AE-4627-8DD5-9427C05689F1}"/>
                </a:ext>
              </a:extLst>
            </p:cNvPr>
            <p:cNvCxnSpPr>
              <a:cxnSpLocks noChangeShapeType="1"/>
              <a:stCxn id="16" idx="0"/>
              <a:endCxn id="15" idx="4"/>
            </p:cNvCxnSpPr>
            <p:nvPr/>
          </p:nvCxnSpPr>
          <p:spPr bwMode="auto">
            <a:xfrm flipV="1">
              <a:off x="4473" y="2769"/>
              <a:ext cx="173" cy="32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81">
              <a:extLst>
                <a:ext uri="{FF2B5EF4-FFF2-40B4-BE49-F238E27FC236}">
                  <a16:creationId xmlns:a16="http://schemas.microsoft.com/office/drawing/2014/main" id="{421416F2-FE01-48E5-A0FD-9108D9F8AB22}"/>
                </a:ext>
              </a:extLst>
            </p:cNvPr>
            <p:cNvCxnSpPr>
              <a:cxnSpLocks noChangeShapeType="1"/>
              <a:stCxn id="15" idx="0"/>
              <a:endCxn id="6" idx="4"/>
            </p:cNvCxnSpPr>
            <p:nvPr/>
          </p:nvCxnSpPr>
          <p:spPr bwMode="auto">
            <a:xfrm flipV="1">
              <a:off x="4646" y="1585"/>
              <a:ext cx="130" cy="7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82">
              <a:extLst>
                <a:ext uri="{FF2B5EF4-FFF2-40B4-BE49-F238E27FC236}">
                  <a16:creationId xmlns:a16="http://schemas.microsoft.com/office/drawing/2014/main" id="{B2ACCEFC-1AFA-4FA6-9B4A-D3C53EF321C6}"/>
                </a:ext>
              </a:extLst>
            </p:cNvPr>
            <p:cNvCxnSpPr>
              <a:cxnSpLocks noChangeShapeType="1"/>
              <a:stCxn id="5" idx="7"/>
            </p:cNvCxnSpPr>
            <p:nvPr/>
          </p:nvCxnSpPr>
          <p:spPr bwMode="auto">
            <a:xfrm flipV="1">
              <a:off x="993" y="2438"/>
              <a:ext cx="885" cy="23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83">
              <a:extLst>
                <a:ext uri="{FF2B5EF4-FFF2-40B4-BE49-F238E27FC236}">
                  <a16:creationId xmlns:a16="http://schemas.microsoft.com/office/drawing/2014/main" id="{EC22F4BB-641F-4885-BF1B-84E3A605DDE4}"/>
                </a:ext>
              </a:extLst>
            </p:cNvPr>
            <p:cNvCxnSpPr>
              <a:cxnSpLocks noChangeShapeType="1"/>
              <a:stCxn id="7" idx="1"/>
              <a:endCxn id="8" idx="5"/>
            </p:cNvCxnSpPr>
            <p:nvPr/>
          </p:nvCxnSpPr>
          <p:spPr bwMode="auto">
            <a:xfrm flipH="1" flipV="1">
              <a:off x="1339" y="1959"/>
              <a:ext cx="602" cy="32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84">
              <a:extLst>
                <a:ext uri="{FF2B5EF4-FFF2-40B4-BE49-F238E27FC236}">
                  <a16:creationId xmlns:a16="http://schemas.microsoft.com/office/drawing/2014/main" id="{99ABD33A-19C5-4447-A3AE-402B6AB40115}"/>
                </a:ext>
              </a:extLst>
            </p:cNvPr>
            <p:cNvCxnSpPr>
              <a:cxnSpLocks noChangeShapeType="1"/>
              <a:endCxn id="14" idx="2"/>
            </p:cNvCxnSpPr>
            <p:nvPr/>
          </p:nvCxnSpPr>
          <p:spPr bwMode="auto">
            <a:xfrm flipV="1">
              <a:off x="1347" y="1397"/>
              <a:ext cx="389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85">
              <a:extLst>
                <a:ext uri="{FF2B5EF4-FFF2-40B4-BE49-F238E27FC236}">
                  <a16:creationId xmlns:a16="http://schemas.microsoft.com/office/drawing/2014/main" id="{663D230D-6F8D-459F-8CC5-6A7E6A057ECF}"/>
                </a:ext>
              </a:extLst>
            </p:cNvPr>
            <p:cNvCxnSpPr>
              <a:cxnSpLocks noChangeShapeType="1"/>
              <a:stCxn id="11" idx="2"/>
              <a:endCxn id="14" idx="6"/>
            </p:cNvCxnSpPr>
            <p:nvPr/>
          </p:nvCxnSpPr>
          <p:spPr bwMode="auto">
            <a:xfrm flipH="1" flipV="1">
              <a:off x="2193" y="1397"/>
              <a:ext cx="711" cy="35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AutoShape 86">
              <a:extLst>
                <a:ext uri="{FF2B5EF4-FFF2-40B4-BE49-F238E27FC236}">
                  <a16:creationId xmlns:a16="http://schemas.microsoft.com/office/drawing/2014/main" id="{F2C28A3A-BE2C-4010-B8D2-0F971A3AD1F7}"/>
                </a:ext>
              </a:extLst>
            </p:cNvPr>
            <p:cNvCxnSpPr>
              <a:cxnSpLocks noChangeShapeType="1"/>
              <a:stCxn id="7" idx="7"/>
              <a:endCxn id="11" idx="3"/>
            </p:cNvCxnSpPr>
            <p:nvPr/>
          </p:nvCxnSpPr>
          <p:spPr bwMode="auto">
            <a:xfrm flipV="1">
              <a:off x="2248" y="1915"/>
              <a:ext cx="731" cy="3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87">
              <a:extLst>
                <a:ext uri="{FF2B5EF4-FFF2-40B4-BE49-F238E27FC236}">
                  <a16:creationId xmlns:a16="http://schemas.microsoft.com/office/drawing/2014/main" id="{6832F4AD-1850-4760-9A17-4C45DD916344}"/>
                </a:ext>
              </a:extLst>
            </p:cNvPr>
            <p:cNvCxnSpPr>
              <a:cxnSpLocks noChangeShapeType="1"/>
              <a:stCxn id="7" idx="6"/>
              <a:endCxn id="12" idx="2"/>
            </p:cNvCxnSpPr>
            <p:nvPr/>
          </p:nvCxnSpPr>
          <p:spPr bwMode="auto">
            <a:xfrm flipV="1">
              <a:off x="2323" y="2275"/>
              <a:ext cx="1187" cy="1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1" name="AutoShape 88">
              <a:extLst>
                <a:ext uri="{FF2B5EF4-FFF2-40B4-BE49-F238E27FC236}">
                  <a16:creationId xmlns:a16="http://schemas.microsoft.com/office/drawing/2014/main" id="{67D7E0CF-C67A-4377-AB67-0838C6596D72}"/>
                </a:ext>
              </a:extLst>
            </p:cNvPr>
            <p:cNvCxnSpPr>
              <a:cxnSpLocks noChangeShapeType="1"/>
              <a:stCxn id="15" idx="1"/>
              <a:endCxn id="11" idx="6"/>
            </p:cNvCxnSpPr>
            <p:nvPr/>
          </p:nvCxnSpPr>
          <p:spPr bwMode="auto">
            <a:xfrm rot="5400000" flipH="1">
              <a:off x="3616" y="1493"/>
              <a:ext cx="622" cy="11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89">
              <a:extLst>
                <a:ext uri="{FF2B5EF4-FFF2-40B4-BE49-F238E27FC236}">
                  <a16:creationId xmlns:a16="http://schemas.microsoft.com/office/drawing/2014/main" id="{8BC0EFE7-005D-4452-855E-45DCE75ACD19}"/>
                </a:ext>
              </a:extLst>
            </p:cNvPr>
            <p:cNvCxnSpPr>
              <a:cxnSpLocks noChangeShapeType="1"/>
              <a:stCxn id="5" idx="6"/>
              <a:endCxn id="12" idx="3"/>
            </p:cNvCxnSpPr>
            <p:nvPr/>
          </p:nvCxnSpPr>
          <p:spPr bwMode="auto">
            <a:xfrm flipV="1">
              <a:off x="1068" y="2442"/>
              <a:ext cx="2517" cy="40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33" name="Line 114">
            <a:extLst>
              <a:ext uri="{FF2B5EF4-FFF2-40B4-BE49-F238E27FC236}">
                <a16:creationId xmlns:a16="http://schemas.microsoft.com/office/drawing/2014/main" id="{F5DC804F-5DFB-4BDB-B599-791999DDA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" y="3371851"/>
            <a:ext cx="12192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5735580-2A2A-4C34-8833-EA9707EDB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56" y="3412727"/>
            <a:ext cx="7259063" cy="344527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E804FA1-A404-4579-9DD4-12942D3C3956}"/>
              </a:ext>
            </a:extLst>
          </p:cNvPr>
          <p:cNvSpPr/>
          <p:nvPr/>
        </p:nvSpPr>
        <p:spPr>
          <a:xfrm>
            <a:off x="8077200" y="4267200"/>
            <a:ext cx="6858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61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8345-987D-400E-AC0A-4B7B2C1D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Limited Search (DLS)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D54D-0591-4F9C-AF68-5FF0A61FC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Complete: Guaranteed to find a solution if one exists?</a:t>
            </a:r>
          </a:p>
          <a:p>
            <a:r>
              <a:rPr lang="en-US" sz="2400" dirty="0"/>
              <a:t>Optimal: Guaranteed to find the least cost path?</a:t>
            </a:r>
          </a:p>
          <a:p>
            <a:r>
              <a:rPr lang="en-US" sz="2400" dirty="0"/>
              <a:t>Time complexity?</a:t>
            </a:r>
          </a:p>
          <a:p>
            <a:r>
              <a:rPr lang="en-US" sz="2400" dirty="0"/>
              <a:t>Space complexity?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11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50" name="Freeform 2"/>
          <p:cNvSpPr>
            <a:spLocks/>
          </p:cNvSpPr>
          <p:nvPr/>
        </p:nvSpPr>
        <p:spPr bwMode="auto">
          <a:xfrm>
            <a:off x="9250359" y="2112965"/>
            <a:ext cx="965200" cy="82867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1" name="Freeform 3"/>
          <p:cNvSpPr>
            <a:spLocks/>
          </p:cNvSpPr>
          <p:nvPr/>
        </p:nvSpPr>
        <p:spPr bwMode="auto">
          <a:xfrm>
            <a:off x="8866184" y="2112968"/>
            <a:ext cx="1725613" cy="1470025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21252" name="Freeform 4"/>
          <p:cNvSpPr>
            <a:spLocks/>
          </p:cNvSpPr>
          <p:nvPr/>
        </p:nvSpPr>
        <p:spPr bwMode="auto">
          <a:xfrm>
            <a:off x="9070978" y="2119313"/>
            <a:ext cx="1323975" cy="1162051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Iterative Deepening (IDDFS)</a:t>
            </a:r>
          </a:p>
        </p:txBody>
      </p:sp>
      <p:sp>
        <p:nvSpPr>
          <p:cNvPr id="26679" name="Freeform 55"/>
          <p:cNvSpPr>
            <a:spLocks/>
          </p:cNvSpPr>
          <p:nvPr/>
        </p:nvSpPr>
        <p:spPr bwMode="auto">
          <a:xfrm>
            <a:off x="8274051" y="2093912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0" name="Oval 56"/>
          <p:cNvSpPr>
            <a:spLocks noChangeArrowheads="1"/>
          </p:cNvSpPr>
          <p:nvPr/>
        </p:nvSpPr>
        <p:spPr bwMode="auto">
          <a:xfrm>
            <a:off x="9628187" y="2024063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1" name="Oval 57"/>
          <p:cNvSpPr>
            <a:spLocks noChangeArrowheads="1"/>
          </p:cNvSpPr>
          <p:nvPr/>
        </p:nvSpPr>
        <p:spPr bwMode="auto">
          <a:xfrm>
            <a:off x="9396411" y="2449515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2" name="Oval 58"/>
          <p:cNvSpPr>
            <a:spLocks noChangeArrowheads="1"/>
          </p:cNvSpPr>
          <p:nvPr/>
        </p:nvSpPr>
        <p:spPr bwMode="auto">
          <a:xfrm>
            <a:off x="9872659" y="2439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9526589" y="2300291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…</a:t>
            </a:r>
          </a:p>
        </p:txBody>
      </p:sp>
      <p:sp>
        <p:nvSpPr>
          <p:cNvPr id="26684" name="Freeform 60"/>
          <p:cNvSpPr>
            <a:spLocks/>
          </p:cNvSpPr>
          <p:nvPr/>
        </p:nvSpPr>
        <p:spPr bwMode="auto">
          <a:xfrm>
            <a:off x="9509123" y="2254251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685" name="Text Box 61"/>
          <p:cNvSpPr txBox="1">
            <a:spLocks noChangeArrowheads="1"/>
          </p:cNvSpPr>
          <p:nvPr/>
        </p:nvSpPr>
        <p:spPr bwMode="auto">
          <a:xfrm>
            <a:off x="9910761" y="2052639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</a:t>
            </a:r>
          </a:p>
        </p:txBody>
      </p:sp>
      <p:sp>
        <p:nvSpPr>
          <p:cNvPr id="26686" name="Oval 62"/>
          <p:cNvSpPr>
            <a:spLocks noChangeArrowheads="1"/>
          </p:cNvSpPr>
          <p:nvPr/>
        </p:nvSpPr>
        <p:spPr bwMode="auto">
          <a:xfrm>
            <a:off x="10120311" y="3489325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21312" name="Freeform 64"/>
          <p:cNvSpPr>
            <a:spLocks/>
          </p:cNvSpPr>
          <p:nvPr/>
        </p:nvSpPr>
        <p:spPr bwMode="auto">
          <a:xfrm>
            <a:off x="9472614" y="2119315"/>
            <a:ext cx="511175" cy="419100"/>
          </a:xfrm>
          <a:custGeom>
            <a:avLst/>
            <a:gdLst>
              <a:gd name="T0" fmla="*/ 2147483647 w 1087"/>
              <a:gd name="T1" fmla="*/ 0 h 926"/>
              <a:gd name="T2" fmla="*/ 0 w 1087"/>
              <a:gd name="T3" fmla="*/ 2147483647 h 926"/>
              <a:gd name="T4" fmla="*/ 2147483647 w 1087"/>
              <a:gd name="T5" fmla="*/ 2147483647 h 926"/>
              <a:gd name="T6" fmla="*/ 2147483647 w 1087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087"/>
              <a:gd name="T13" fmla="*/ 0 h 926"/>
              <a:gd name="T14" fmla="*/ 1087 w 1087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7" h="926">
                <a:moveTo>
                  <a:pt x="538" y="0"/>
                </a:moveTo>
                <a:lnTo>
                  <a:pt x="0" y="926"/>
                </a:lnTo>
                <a:lnTo>
                  <a:pt x="1087" y="926"/>
                </a:lnTo>
                <a:lnTo>
                  <a:pt x="538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406400" y="1397003"/>
            <a:ext cx="6908800" cy="4729164"/>
          </a:xfrm>
        </p:spPr>
        <p:txBody>
          <a:bodyPr/>
          <a:lstStyle/>
          <a:p>
            <a:r>
              <a:rPr lang="en-US" sz="2800" dirty="0"/>
              <a:t>Idea: get DFS’s space advantage with BFS’s time / shallow-solution advantages</a:t>
            </a:r>
          </a:p>
          <a:p>
            <a:pPr lvl="1"/>
            <a:r>
              <a:rPr lang="en-US" sz="2400" dirty="0"/>
              <a:t>Run a DFS with depth limit 1.  If no solution…</a:t>
            </a:r>
          </a:p>
          <a:p>
            <a:pPr lvl="1"/>
            <a:r>
              <a:rPr lang="en-US" sz="2400" dirty="0"/>
              <a:t>Run a DFS with depth limit 2.  If no solution…</a:t>
            </a:r>
          </a:p>
          <a:p>
            <a:pPr lvl="1"/>
            <a:r>
              <a:rPr lang="en-US" sz="2400" dirty="0"/>
              <a:t>Run a DFS with depth limit 3.  …..</a:t>
            </a:r>
          </a:p>
          <a:p>
            <a:pPr lvl="1"/>
            <a:endParaRPr lang="en-US" sz="2400" dirty="0"/>
          </a:p>
          <a:p>
            <a:r>
              <a:rPr lang="en-US" sz="2800" dirty="0"/>
              <a:t>Isn’t that wastefully redundant?</a:t>
            </a:r>
          </a:p>
          <a:p>
            <a:pPr lvl="1"/>
            <a:r>
              <a:rPr lang="en-US" sz="2400" dirty="0"/>
              <a:t>Generally most work happens in the lowest level searched, so not so bad!</a:t>
            </a:r>
          </a:p>
          <a:p>
            <a:pPr lvl="1"/>
            <a:r>
              <a:rPr lang="en-US" sz="2400" dirty="0"/>
              <a:t>Preferred for problems where the depth of the solution is unknown but the search space might be very large or even infinite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250" grpId="0" animBg="1"/>
      <p:bldP spid="821251" grpId="0" animBg="1"/>
      <p:bldP spid="821252" grpId="0" animBg="1"/>
      <p:bldP spid="8213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Cost-Sensitive Search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5486401"/>
            <a:ext cx="12192000" cy="1227139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BFS finds the shortest path in terms of number of actions.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It does not find the least-cost path.  We will now cover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a similar algorithm which does find the least-cost path.  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2597149" y="1371603"/>
            <a:ext cx="6699251" cy="3840163"/>
            <a:chOff x="768" y="720"/>
            <a:chExt cx="4176" cy="2304"/>
          </a:xfrm>
        </p:grpSpPr>
        <p:grpSp>
          <p:nvGrpSpPr>
            <p:cNvPr id="27653" name="Group 5"/>
            <p:cNvGrpSpPr>
              <a:grpSpLocks/>
            </p:cNvGrpSpPr>
            <p:nvPr/>
          </p:nvGrpSpPr>
          <p:grpSpPr bwMode="auto">
            <a:xfrm>
              <a:off x="768" y="720"/>
              <a:ext cx="4176" cy="2304"/>
              <a:chOff x="336" y="576"/>
              <a:chExt cx="4848" cy="2784"/>
            </a:xfrm>
          </p:grpSpPr>
          <p:sp>
            <p:nvSpPr>
              <p:cNvPr id="27672" name="AutoShape 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dirty="0"/>
                  <a:t>START</a:t>
                </a:r>
              </a:p>
            </p:txBody>
          </p:sp>
          <p:sp>
            <p:nvSpPr>
              <p:cNvPr id="27673" name="AutoShape 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 dirty="0"/>
                  <a:t>GOAL</a:t>
                </a:r>
              </a:p>
            </p:txBody>
          </p:sp>
          <p:sp>
            <p:nvSpPr>
              <p:cNvPr id="27674" name="AutoShape 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d</a:t>
                </a:r>
              </a:p>
            </p:txBody>
          </p:sp>
          <p:sp>
            <p:nvSpPr>
              <p:cNvPr id="27675" name="AutoShape 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b</a:t>
                </a:r>
              </a:p>
            </p:txBody>
          </p:sp>
          <p:sp>
            <p:nvSpPr>
              <p:cNvPr id="27676" name="AutoShape 1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p</a:t>
                </a:r>
              </a:p>
            </p:txBody>
          </p:sp>
          <p:sp>
            <p:nvSpPr>
              <p:cNvPr id="27677" name="AutoShape 1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q</a:t>
                </a:r>
              </a:p>
            </p:txBody>
          </p:sp>
          <p:sp>
            <p:nvSpPr>
              <p:cNvPr id="27678" name="AutoShape 1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c</a:t>
                </a:r>
              </a:p>
            </p:txBody>
          </p:sp>
          <p:sp>
            <p:nvSpPr>
              <p:cNvPr id="27679" name="AutoShape 1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e</a:t>
                </a:r>
              </a:p>
            </p:txBody>
          </p:sp>
          <p:sp>
            <p:nvSpPr>
              <p:cNvPr id="27680" name="AutoShape 1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h</a:t>
                </a:r>
              </a:p>
            </p:txBody>
          </p:sp>
          <p:sp>
            <p:nvSpPr>
              <p:cNvPr id="27681" name="AutoShape 1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a</a:t>
                </a:r>
              </a:p>
            </p:txBody>
          </p:sp>
          <p:sp>
            <p:nvSpPr>
              <p:cNvPr id="27682" name="AutoShape 1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f</a:t>
                </a:r>
              </a:p>
            </p:txBody>
          </p:sp>
          <p:sp>
            <p:nvSpPr>
              <p:cNvPr id="27683" name="AutoShape 1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/>
                  <a:t>r</a:t>
                </a:r>
              </a:p>
            </p:txBody>
          </p:sp>
          <p:cxnSp>
            <p:nvCxnSpPr>
              <p:cNvPr id="27684" name="AutoShape 18"/>
              <p:cNvCxnSpPr>
                <a:cxnSpLocks noChangeShapeType="1"/>
                <a:stCxn id="27672" idx="5"/>
                <a:endCxn id="27676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5" name="AutoShape 19"/>
              <p:cNvCxnSpPr>
                <a:cxnSpLocks noChangeShapeType="1"/>
                <a:stCxn id="27676" idx="5"/>
                <a:endCxn id="27677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6" name="AutoShape 20"/>
              <p:cNvCxnSpPr>
                <a:cxnSpLocks noChangeShapeType="1"/>
                <a:stCxn id="27680" idx="3"/>
                <a:endCxn id="27677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7" name="AutoShape 21"/>
              <p:cNvCxnSpPr>
                <a:cxnSpLocks noChangeShapeType="1"/>
                <a:stCxn id="27680" idx="2"/>
                <a:endCxn id="27676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8" name="AutoShape 22"/>
              <p:cNvCxnSpPr>
                <a:cxnSpLocks noChangeShapeType="1"/>
                <a:stCxn id="27679" idx="4"/>
                <a:endCxn id="27680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89" name="AutoShape 23"/>
              <p:cNvCxnSpPr>
                <a:cxnSpLocks noChangeShapeType="1"/>
                <a:stCxn id="27679" idx="5"/>
                <a:endCxn id="27683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0" name="AutoShape 24"/>
              <p:cNvCxnSpPr>
                <a:cxnSpLocks noChangeShapeType="1"/>
                <a:stCxn id="27683" idx="0"/>
                <a:endCxn id="27682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1" name="AutoShape 25"/>
              <p:cNvCxnSpPr>
                <a:cxnSpLocks noChangeShapeType="1"/>
                <a:stCxn id="27682" idx="0"/>
                <a:endCxn id="27673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2" name="AutoShape 26"/>
              <p:cNvCxnSpPr>
                <a:cxnSpLocks noChangeShapeType="1"/>
                <a:stCxn id="27672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3" name="AutoShape 27"/>
              <p:cNvCxnSpPr>
                <a:cxnSpLocks noChangeShapeType="1"/>
                <a:stCxn id="27674" idx="1"/>
                <a:endCxn id="27675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4" name="AutoShape 28"/>
              <p:cNvCxnSpPr>
                <a:cxnSpLocks noChangeShapeType="1"/>
                <a:endCxn id="27681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5" name="AutoShape 29"/>
              <p:cNvCxnSpPr>
                <a:cxnSpLocks noChangeShapeType="1"/>
                <a:stCxn id="27678" idx="2"/>
                <a:endCxn id="27681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6" name="AutoShape 30"/>
              <p:cNvCxnSpPr>
                <a:cxnSpLocks noChangeShapeType="1"/>
                <a:stCxn id="27674" idx="7"/>
                <a:endCxn id="27678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7" name="AutoShape 31"/>
              <p:cNvCxnSpPr>
                <a:cxnSpLocks noChangeShapeType="1"/>
                <a:stCxn id="27674" idx="6"/>
                <a:endCxn id="27679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8" name="AutoShape 32"/>
              <p:cNvCxnSpPr>
                <a:cxnSpLocks noChangeShapeType="1"/>
                <a:stCxn id="27682" idx="1"/>
                <a:endCxn id="27678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7699" name="AutoShape 33"/>
              <p:cNvCxnSpPr>
                <a:cxnSpLocks noChangeShapeType="1"/>
                <a:stCxn id="27672" idx="6"/>
                <a:endCxn id="27679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27654" name="Text Box 34"/>
            <p:cNvSpPr txBox="1">
              <a:spLocks noChangeArrowheads="1"/>
            </p:cNvSpPr>
            <p:nvPr/>
          </p:nvSpPr>
          <p:spPr bwMode="auto">
            <a:xfrm>
              <a:off x="1440" y="91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5" name="Text Box 35"/>
            <p:cNvSpPr txBox="1">
              <a:spLocks noChangeArrowheads="1"/>
            </p:cNvSpPr>
            <p:nvPr/>
          </p:nvSpPr>
          <p:spPr bwMode="auto">
            <a:xfrm>
              <a:off x="2544" y="196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9</a:t>
              </a:r>
            </a:p>
          </p:txBody>
        </p:sp>
        <p:sp>
          <p:nvSpPr>
            <p:cNvPr id="27656" name="Text Box 36"/>
            <p:cNvSpPr txBox="1">
              <a:spLocks noChangeArrowheads="1"/>
            </p:cNvSpPr>
            <p:nvPr/>
          </p:nvSpPr>
          <p:spPr bwMode="auto">
            <a:xfrm>
              <a:off x="4032" y="2016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57" name="Text Box 37"/>
            <p:cNvSpPr txBox="1">
              <a:spLocks noChangeArrowheads="1"/>
            </p:cNvSpPr>
            <p:nvPr/>
          </p:nvSpPr>
          <p:spPr bwMode="auto">
            <a:xfrm>
              <a:off x="2449" y="1440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58" name="Text Box 38"/>
            <p:cNvSpPr txBox="1">
              <a:spLocks noChangeArrowheads="1"/>
            </p:cNvSpPr>
            <p:nvPr/>
          </p:nvSpPr>
          <p:spPr bwMode="auto">
            <a:xfrm>
              <a:off x="1728" y="144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59" name="Text Box 39"/>
            <p:cNvSpPr txBox="1">
              <a:spLocks noChangeArrowheads="1"/>
            </p:cNvSpPr>
            <p:nvPr/>
          </p:nvSpPr>
          <p:spPr bwMode="auto">
            <a:xfrm>
              <a:off x="3648" y="1968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8</a:t>
              </a:r>
            </a:p>
          </p:txBody>
        </p:sp>
        <p:sp>
          <p:nvSpPr>
            <p:cNvPr id="27660" name="Text Box 40"/>
            <p:cNvSpPr txBox="1">
              <a:spLocks noChangeArrowheads="1"/>
            </p:cNvSpPr>
            <p:nvPr/>
          </p:nvSpPr>
          <p:spPr bwMode="auto">
            <a:xfrm>
              <a:off x="2592" y="960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1" name="Text Box 41"/>
            <p:cNvSpPr txBox="1">
              <a:spLocks noChangeArrowheads="1"/>
            </p:cNvSpPr>
            <p:nvPr/>
          </p:nvSpPr>
          <p:spPr bwMode="auto">
            <a:xfrm>
              <a:off x="1344" y="1824"/>
              <a:ext cx="193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2" name="Text Box 42"/>
            <p:cNvSpPr txBox="1">
              <a:spLocks noChangeArrowheads="1"/>
            </p:cNvSpPr>
            <p:nvPr/>
          </p:nvSpPr>
          <p:spPr bwMode="auto">
            <a:xfrm>
              <a:off x="451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27663" name="Text Box 43"/>
            <p:cNvSpPr txBox="1">
              <a:spLocks noChangeArrowheads="1"/>
            </p:cNvSpPr>
            <p:nvPr/>
          </p:nvSpPr>
          <p:spPr bwMode="auto">
            <a:xfrm>
              <a:off x="3600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27664" name="Text Box 44"/>
            <p:cNvSpPr txBox="1">
              <a:spLocks noChangeArrowheads="1"/>
            </p:cNvSpPr>
            <p:nvPr/>
          </p:nvSpPr>
          <p:spPr bwMode="auto">
            <a:xfrm>
              <a:off x="3024" y="25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5" name="Text Box 45"/>
            <p:cNvSpPr txBox="1">
              <a:spLocks noChangeArrowheads="1"/>
            </p:cNvSpPr>
            <p:nvPr/>
          </p:nvSpPr>
          <p:spPr bwMode="auto">
            <a:xfrm>
              <a:off x="2352" y="230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4</a:t>
              </a:r>
            </a:p>
          </p:txBody>
        </p:sp>
        <p:sp>
          <p:nvSpPr>
            <p:cNvPr id="27666" name="Text Box 46"/>
            <p:cNvSpPr txBox="1">
              <a:spLocks noChangeArrowheads="1"/>
            </p:cNvSpPr>
            <p:nvPr/>
          </p:nvSpPr>
          <p:spPr bwMode="auto">
            <a:xfrm>
              <a:off x="2208" y="2640"/>
              <a:ext cx="288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15</a:t>
              </a:r>
            </a:p>
          </p:txBody>
        </p:sp>
        <p:sp>
          <p:nvSpPr>
            <p:cNvPr id="27667" name="Text Box 47"/>
            <p:cNvSpPr txBox="1">
              <a:spLocks noChangeArrowheads="1"/>
            </p:cNvSpPr>
            <p:nvPr/>
          </p:nvSpPr>
          <p:spPr bwMode="auto">
            <a:xfrm>
              <a:off x="1248" y="2352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27668" name="Text Box 48"/>
            <p:cNvSpPr txBox="1">
              <a:spLocks noChangeArrowheads="1"/>
            </p:cNvSpPr>
            <p:nvPr/>
          </p:nvSpPr>
          <p:spPr bwMode="auto">
            <a:xfrm>
              <a:off x="4080" y="1248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27669" name="Text Box 49"/>
            <p:cNvSpPr txBox="1">
              <a:spLocks noChangeArrowheads="1"/>
            </p:cNvSpPr>
            <p:nvPr/>
          </p:nvSpPr>
          <p:spPr bwMode="auto">
            <a:xfrm>
              <a:off x="4704" y="1344"/>
              <a:ext cx="192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cxnSp>
          <p:nvCxnSpPr>
            <p:cNvPr id="27670" name="AutoShape 50"/>
            <p:cNvCxnSpPr>
              <a:cxnSpLocks noChangeShapeType="1"/>
              <a:stCxn id="27677" idx="6"/>
              <a:endCxn id="27683" idx="2"/>
            </p:cNvCxnSpPr>
            <p:nvPr/>
          </p:nvCxnSpPr>
          <p:spPr bwMode="auto">
            <a:xfrm flipV="1">
              <a:off x="2918" y="2707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  <p:sp>
          <p:nvSpPr>
            <p:cNvPr id="27671" name="Text Box 51"/>
            <p:cNvSpPr txBox="1">
              <a:spLocks noChangeArrowheads="1"/>
            </p:cNvSpPr>
            <p:nvPr/>
          </p:nvSpPr>
          <p:spPr bwMode="auto">
            <a:xfrm>
              <a:off x="2929" y="1632"/>
              <a:ext cx="191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55520" y="548640"/>
            <a:ext cx="7802880" cy="58521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41580" y="3408366"/>
            <a:ext cx="6716713" cy="3349625"/>
            <a:chOff x="657" y="2180"/>
            <a:chExt cx="4231" cy="2110"/>
          </a:xfrm>
        </p:grpSpPr>
        <p:sp>
          <p:nvSpPr>
            <p:cNvPr id="28823" name="Freeform 3"/>
            <p:cNvSpPr>
              <a:spLocks/>
            </p:cNvSpPr>
            <p:nvPr/>
          </p:nvSpPr>
          <p:spPr bwMode="auto">
            <a:xfrm>
              <a:off x="2261" y="2180"/>
              <a:ext cx="1938" cy="221"/>
            </a:xfrm>
            <a:custGeom>
              <a:avLst/>
              <a:gdLst>
                <a:gd name="T0" fmla="*/ 1938 w 1938"/>
                <a:gd name="T1" fmla="*/ 0 h 221"/>
                <a:gd name="T2" fmla="*/ 1066 w 1938"/>
                <a:gd name="T3" fmla="*/ 210 h 221"/>
                <a:gd name="T4" fmla="*/ 662 w 1938"/>
                <a:gd name="T5" fmla="*/ 221 h 221"/>
                <a:gd name="T6" fmla="*/ 0 w 1938"/>
                <a:gd name="T7" fmla="*/ 32 h 2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38"/>
                <a:gd name="T13" fmla="*/ 0 h 221"/>
                <a:gd name="T14" fmla="*/ 1938 w 1938"/>
                <a:gd name="T15" fmla="*/ 221 h 2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38" h="221">
                  <a:moveTo>
                    <a:pt x="1938" y="0"/>
                  </a:moveTo>
                  <a:lnTo>
                    <a:pt x="1066" y="210"/>
                  </a:lnTo>
                  <a:lnTo>
                    <a:pt x="662" y="221"/>
                  </a:lnTo>
                  <a:lnTo>
                    <a:pt x="0" y="32"/>
                  </a:lnTo>
                </a:path>
              </a:pathLst>
            </a:custGeom>
            <a:solidFill>
              <a:srgbClr val="FF33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4" name="Freeform 4"/>
            <p:cNvSpPr>
              <a:spLocks/>
            </p:cNvSpPr>
            <p:nvPr/>
          </p:nvSpPr>
          <p:spPr bwMode="auto">
            <a:xfrm>
              <a:off x="657" y="2180"/>
              <a:ext cx="4231" cy="1271"/>
            </a:xfrm>
            <a:custGeom>
              <a:avLst/>
              <a:gdLst>
                <a:gd name="T0" fmla="*/ 4231 w 4231"/>
                <a:gd name="T1" fmla="*/ 32 h 1271"/>
                <a:gd name="T2" fmla="*/ 4150 w 4231"/>
                <a:gd name="T3" fmla="*/ 479 h 1271"/>
                <a:gd name="T4" fmla="*/ 3510 w 4231"/>
                <a:gd name="T5" fmla="*/ 544 h 1271"/>
                <a:gd name="T6" fmla="*/ 2853 w 4231"/>
                <a:gd name="T7" fmla="*/ 232 h 1271"/>
                <a:gd name="T8" fmla="*/ 2212 w 4231"/>
                <a:gd name="T9" fmla="*/ 285 h 1271"/>
                <a:gd name="T10" fmla="*/ 1846 w 4231"/>
                <a:gd name="T11" fmla="*/ 818 h 1271"/>
                <a:gd name="T12" fmla="*/ 1405 w 4231"/>
                <a:gd name="T13" fmla="*/ 824 h 1271"/>
                <a:gd name="T14" fmla="*/ 1259 w 4231"/>
                <a:gd name="T15" fmla="*/ 608 h 1271"/>
                <a:gd name="T16" fmla="*/ 942 w 4231"/>
                <a:gd name="T17" fmla="*/ 598 h 1271"/>
                <a:gd name="T18" fmla="*/ 845 w 4231"/>
                <a:gd name="T19" fmla="*/ 1179 h 1271"/>
                <a:gd name="T20" fmla="*/ 350 w 4231"/>
                <a:gd name="T21" fmla="*/ 1271 h 1271"/>
                <a:gd name="T22" fmla="*/ 0 w 4231"/>
                <a:gd name="T23" fmla="*/ 189 h 1271"/>
                <a:gd name="T24" fmla="*/ 1604 w 4231"/>
                <a:gd name="T25" fmla="*/ 27 h 1271"/>
                <a:gd name="T26" fmla="*/ 2234 w 4231"/>
                <a:gd name="T27" fmla="*/ 210 h 1271"/>
                <a:gd name="T28" fmla="*/ 2654 w 4231"/>
                <a:gd name="T29" fmla="*/ 216 h 1271"/>
                <a:gd name="T30" fmla="*/ 3526 w 4231"/>
                <a:gd name="T31" fmla="*/ 0 h 1271"/>
                <a:gd name="T32" fmla="*/ 4226 w 4231"/>
                <a:gd name="T33" fmla="*/ 27 h 127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31"/>
                <a:gd name="T52" fmla="*/ 0 h 1271"/>
                <a:gd name="T53" fmla="*/ 4231 w 4231"/>
                <a:gd name="T54" fmla="*/ 1271 h 127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31" h="1271">
                  <a:moveTo>
                    <a:pt x="4231" y="32"/>
                  </a:moveTo>
                  <a:lnTo>
                    <a:pt x="4150" y="479"/>
                  </a:lnTo>
                  <a:lnTo>
                    <a:pt x="3510" y="544"/>
                  </a:lnTo>
                  <a:lnTo>
                    <a:pt x="2853" y="232"/>
                  </a:lnTo>
                  <a:lnTo>
                    <a:pt x="2212" y="285"/>
                  </a:lnTo>
                  <a:lnTo>
                    <a:pt x="1846" y="818"/>
                  </a:lnTo>
                  <a:lnTo>
                    <a:pt x="1405" y="824"/>
                  </a:lnTo>
                  <a:lnTo>
                    <a:pt x="1259" y="608"/>
                  </a:lnTo>
                  <a:lnTo>
                    <a:pt x="942" y="598"/>
                  </a:lnTo>
                  <a:lnTo>
                    <a:pt x="845" y="1179"/>
                  </a:lnTo>
                  <a:lnTo>
                    <a:pt x="350" y="1271"/>
                  </a:lnTo>
                  <a:lnTo>
                    <a:pt x="0" y="189"/>
                  </a:lnTo>
                  <a:lnTo>
                    <a:pt x="1604" y="27"/>
                  </a:lnTo>
                  <a:lnTo>
                    <a:pt x="2234" y="210"/>
                  </a:lnTo>
                  <a:lnTo>
                    <a:pt x="2654" y="216"/>
                  </a:lnTo>
                  <a:lnTo>
                    <a:pt x="3526" y="0"/>
                  </a:lnTo>
                  <a:lnTo>
                    <a:pt x="4226" y="27"/>
                  </a:lnTo>
                </a:path>
              </a:pathLst>
            </a:custGeom>
            <a:solidFill>
              <a:srgbClr val="FF99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5" name="Freeform 5"/>
            <p:cNvSpPr>
              <a:spLocks/>
            </p:cNvSpPr>
            <p:nvPr/>
          </p:nvSpPr>
          <p:spPr bwMode="auto">
            <a:xfrm>
              <a:off x="1007" y="2396"/>
              <a:ext cx="3789" cy="1313"/>
            </a:xfrm>
            <a:custGeom>
              <a:avLst/>
              <a:gdLst>
                <a:gd name="T0" fmla="*/ 3789 w 3789"/>
                <a:gd name="T1" fmla="*/ 269 h 1313"/>
                <a:gd name="T2" fmla="*/ 3784 w 3789"/>
                <a:gd name="T3" fmla="*/ 323 h 1313"/>
                <a:gd name="T4" fmla="*/ 3160 w 3789"/>
                <a:gd name="T5" fmla="*/ 387 h 1313"/>
                <a:gd name="T6" fmla="*/ 2072 w 3789"/>
                <a:gd name="T7" fmla="*/ 312 h 1313"/>
                <a:gd name="T8" fmla="*/ 1733 w 3789"/>
                <a:gd name="T9" fmla="*/ 635 h 1313"/>
                <a:gd name="T10" fmla="*/ 1668 w 3789"/>
                <a:gd name="T11" fmla="*/ 1302 h 1313"/>
                <a:gd name="T12" fmla="*/ 1270 w 3789"/>
                <a:gd name="T13" fmla="*/ 1313 h 1313"/>
                <a:gd name="T14" fmla="*/ 1152 w 3789"/>
                <a:gd name="T15" fmla="*/ 683 h 1313"/>
                <a:gd name="T16" fmla="*/ 920 w 3789"/>
                <a:gd name="T17" fmla="*/ 602 h 1313"/>
                <a:gd name="T18" fmla="*/ 818 w 3789"/>
                <a:gd name="T19" fmla="*/ 403 h 1313"/>
                <a:gd name="T20" fmla="*/ 608 w 3789"/>
                <a:gd name="T21" fmla="*/ 398 h 1313"/>
                <a:gd name="T22" fmla="*/ 516 w 3789"/>
                <a:gd name="T23" fmla="*/ 1012 h 1313"/>
                <a:gd name="T24" fmla="*/ 0 w 3789"/>
                <a:gd name="T25" fmla="*/ 1125 h 1313"/>
                <a:gd name="T26" fmla="*/ 0 w 3789"/>
                <a:gd name="T27" fmla="*/ 1049 h 1313"/>
                <a:gd name="T28" fmla="*/ 490 w 3789"/>
                <a:gd name="T29" fmla="*/ 958 h 1313"/>
                <a:gd name="T30" fmla="*/ 592 w 3789"/>
                <a:gd name="T31" fmla="*/ 376 h 1313"/>
                <a:gd name="T32" fmla="*/ 920 w 3789"/>
                <a:gd name="T33" fmla="*/ 387 h 1313"/>
                <a:gd name="T34" fmla="*/ 1049 w 3789"/>
                <a:gd name="T35" fmla="*/ 608 h 1313"/>
                <a:gd name="T36" fmla="*/ 1496 w 3789"/>
                <a:gd name="T37" fmla="*/ 597 h 1313"/>
                <a:gd name="T38" fmla="*/ 1857 w 3789"/>
                <a:gd name="T39" fmla="*/ 69 h 1313"/>
                <a:gd name="T40" fmla="*/ 2497 w 3789"/>
                <a:gd name="T41" fmla="*/ 0 h 1313"/>
                <a:gd name="T42" fmla="*/ 3170 w 3789"/>
                <a:gd name="T43" fmla="*/ 328 h 1313"/>
                <a:gd name="T44" fmla="*/ 3789 w 3789"/>
                <a:gd name="T45" fmla="*/ 269 h 13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789"/>
                <a:gd name="T70" fmla="*/ 0 h 1313"/>
                <a:gd name="T71" fmla="*/ 3789 w 3789"/>
                <a:gd name="T72" fmla="*/ 1313 h 1313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789" h="1313">
                  <a:moveTo>
                    <a:pt x="3789" y="269"/>
                  </a:moveTo>
                  <a:lnTo>
                    <a:pt x="3784" y="323"/>
                  </a:lnTo>
                  <a:lnTo>
                    <a:pt x="3160" y="387"/>
                  </a:lnTo>
                  <a:lnTo>
                    <a:pt x="2072" y="312"/>
                  </a:lnTo>
                  <a:lnTo>
                    <a:pt x="1733" y="635"/>
                  </a:lnTo>
                  <a:lnTo>
                    <a:pt x="1668" y="1302"/>
                  </a:lnTo>
                  <a:lnTo>
                    <a:pt x="1270" y="1313"/>
                  </a:lnTo>
                  <a:lnTo>
                    <a:pt x="1152" y="683"/>
                  </a:lnTo>
                  <a:lnTo>
                    <a:pt x="920" y="602"/>
                  </a:lnTo>
                  <a:lnTo>
                    <a:pt x="818" y="403"/>
                  </a:lnTo>
                  <a:lnTo>
                    <a:pt x="608" y="398"/>
                  </a:lnTo>
                  <a:lnTo>
                    <a:pt x="516" y="1012"/>
                  </a:lnTo>
                  <a:lnTo>
                    <a:pt x="0" y="1125"/>
                  </a:lnTo>
                  <a:lnTo>
                    <a:pt x="0" y="1049"/>
                  </a:lnTo>
                  <a:lnTo>
                    <a:pt x="490" y="958"/>
                  </a:lnTo>
                  <a:lnTo>
                    <a:pt x="592" y="376"/>
                  </a:lnTo>
                  <a:lnTo>
                    <a:pt x="920" y="387"/>
                  </a:lnTo>
                  <a:lnTo>
                    <a:pt x="1049" y="608"/>
                  </a:lnTo>
                  <a:lnTo>
                    <a:pt x="1496" y="597"/>
                  </a:lnTo>
                  <a:lnTo>
                    <a:pt x="1857" y="69"/>
                  </a:lnTo>
                  <a:lnTo>
                    <a:pt x="2497" y="0"/>
                  </a:lnTo>
                  <a:lnTo>
                    <a:pt x="3170" y="328"/>
                  </a:lnTo>
                  <a:lnTo>
                    <a:pt x="3789" y="269"/>
                  </a:lnTo>
                  <a:close/>
                </a:path>
              </a:pathLst>
            </a:custGeom>
            <a:solidFill>
              <a:srgbClr val="008000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6" name="Freeform 6"/>
            <p:cNvSpPr>
              <a:spLocks/>
            </p:cNvSpPr>
            <p:nvPr/>
          </p:nvSpPr>
          <p:spPr bwMode="auto">
            <a:xfrm>
              <a:off x="996" y="2697"/>
              <a:ext cx="3784" cy="1330"/>
            </a:xfrm>
            <a:custGeom>
              <a:avLst/>
              <a:gdLst>
                <a:gd name="T0" fmla="*/ 3784 w 3784"/>
                <a:gd name="T1" fmla="*/ 27 h 1330"/>
                <a:gd name="T2" fmla="*/ 3768 w 3784"/>
                <a:gd name="T3" fmla="*/ 75 h 1330"/>
                <a:gd name="T4" fmla="*/ 3208 w 3784"/>
                <a:gd name="T5" fmla="*/ 113 h 1330"/>
                <a:gd name="T6" fmla="*/ 2094 w 3784"/>
                <a:gd name="T7" fmla="*/ 43 h 1330"/>
                <a:gd name="T8" fmla="*/ 1787 w 3784"/>
                <a:gd name="T9" fmla="*/ 350 h 1330"/>
                <a:gd name="T10" fmla="*/ 1723 w 3784"/>
                <a:gd name="T11" fmla="*/ 1287 h 1330"/>
                <a:gd name="T12" fmla="*/ 1400 w 3784"/>
                <a:gd name="T13" fmla="*/ 1330 h 1330"/>
                <a:gd name="T14" fmla="*/ 1378 w 3784"/>
                <a:gd name="T15" fmla="*/ 1055 h 1330"/>
                <a:gd name="T16" fmla="*/ 1216 w 3784"/>
                <a:gd name="T17" fmla="*/ 1039 h 1330"/>
                <a:gd name="T18" fmla="*/ 1120 w 3784"/>
                <a:gd name="T19" fmla="*/ 393 h 1330"/>
                <a:gd name="T20" fmla="*/ 899 w 3784"/>
                <a:gd name="T21" fmla="*/ 323 h 1330"/>
                <a:gd name="T22" fmla="*/ 791 w 3784"/>
                <a:gd name="T23" fmla="*/ 102 h 1330"/>
                <a:gd name="T24" fmla="*/ 630 w 3784"/>
                <a:gd name="T25" fmla="*/ 118 h 1330"/>
                <a:gd name="T26" fmla="*/ 549 w 3784"/>
                <a:gd name="T27" fmla="*/ 770 h 1330"/>
                <a:gd name="T28" fmla="*/ 21 w 3784"/>
                <a:gd name="T29" fmla="*/ 883 h 1330"/>
                <a:gd name="T30" fmla="*/ 0 w 3784"/>
                <a:gd name="T31" fmla="*/ 813 h 1330"/>
                <a:gd name="T32" fmla="*/ 517 w 3784"/>
                <a:gd name="T33" fmla="*/ 711 h 1330"/>
                <a:gd name="T34" fmla="*/ 619 w 3784"/>
                <a:gd name="T35" fmla="*/ 75 h 1330"/>
                <a:gd name="T36" fmla="*/ 840 w 3784"/>
                <a:gd name="T37" fmla="*/ 102 h 1330"/>
                <a:gd name="T38" fmla="*/ 931 w 3784"/>
                <a:gd name="T39" fmla="*/ 307 h 1330"/>
                <a:gd name="T40" fmla="*/ 1157 w 3784"/>
                <a:gd name="T41" fmla="*/ 377 h 1330"/>
                <a:gd name="T42" fmla="*/ 1276 w 3784"/>
                <a:gd name="T43" fmla="*/ 1001 h 1330"/>
                <a:gd name="T44" fmla="*/ 1674 w 3784"/>
                <a:gd name="T45" fmla="*/ 996 h 1330"/>
                <a:gd name="T46" fmla="*/ 1749 w 3784"/>
                <a:gd name="T47" fmla="*/ 328 h 1330"/>
                <a:gd name="T48" fmla="*/ 2089 w 3784"/>
                <a:gd name="T49" fmla="*/ 0 h 1330"/>
                <a:gd name="T50" fmla="*/ 3181 w 3784"/>
                <a:gd name="T51" fmla="*/ 81 h 1330"/>
                <a:gd name="T52" fmla="*/ 3784 w 3784"/>
                <a:gd name="T53" fmla="*/ 27 h 133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784"/>
                <a:gd name="T82" fmla="*/ 0 h 1330"/>
                <a:gd name="T83" fmla="*/ 3784 w 3784"/>
                <a:gd name="T84" fmla="*/ 1330 h 133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784" h="1330">
                  <a:moveTo>
                    <a:pt x="3784" y="27"/>
                  </a:moveTo>
                  <a:lnTo>
                    <a:pt x="3768" y="75"/>
                  </a:lnTo>
                  <a:lnTo>
                    <a:pt x="3208" y="113"/>
                  </a:lnTo>
                  <a:lnTo>
                    <a:pt x="2094" y="43"/>
                  </a:lnTo>
                  <a:lnTo>
                    <a:pt x="1787" y="350"/>
                  </a:lnTo>
                  <a:lnTo>
                    <a:pt x="1723" y="1287"/>
                  </a:lnTo>
                  <a:lnTo>
                    <a:pt x="1400" y="1330"/>
                  </a:lnTo>
                  <a:lnTo>
                    <a:pt x="1378" y="1055"/>
                  </a:lnTo>
                  <a:lnTo>
                    <a:pt x="1216" y="1039"/>
                  </a:lnTo>
                  <a:lnTo>
                    <a:pt x="1120" y="393"/>
                  </a:lnTo>
                  <a:lnTo>
                    <a:pt x="899" y="323"/>
                  </a:lnTo>
                  <a:lnTo>
                    <a:pt x="791" y="102"/>
                  </a:lnTo>
                  <a:lnTo>
                    <a:pt x="630" y="118"/>
                  </a:lnTo>
                  <a:lnTo>
                    <a:pt x="549" y="770"/>
                  </a:lnTo>
                  <a:lnTo>
                    <a:pt x="21" y="883"/>
                  </a:lnTo>
                  <a:lnTo>
                    <a:pt x="0" y="813"/>
                  </a:lnTo>
                  <a:lnTo>
                    <a:pt x="517" y="711"/>
                  </a:lnTo>
                  <a:lnTo>
                    <a:pt x="619" y="75"/>
                  </a:lnTo>
                  <a:lnTo>
                    <a:pt x="840" y="102"/>
                  </a:lnTo>
                  <a:lnTo>
                    <a:pt x="931" y="307"/>
                  </a:lnTo>
                  <a:lnTo>
                    <a:pt x="1157" y="377"/>
                  </a:lnTo>
                  <a:lnTo>
                    <a:pt x="1276" y="1001"/>
                  </a:lnTo>
                  <a:lnTo>
                    <a:pt x="1674" y="996"/>
                  </a:lnTo>
                  <a:lnTo>
                    <a:pt x="1749" y="328"/>
                  </a:lnTo>
                  <a:lnTo>
                    <a:pt x="2089" y="0"/>
                  </a:lnTo>
                  <a:lnTo>
                    <a:pt x="3181" y="81"/>
                  </a:lnTo>
                  <a:lnTo>
                    <a:pt x="3784" y="27"/>
                  </a:lnTo>
                  <a:close/>
                </a:path>
              </a:pathLst>
            </a:custGeom>
            <a:solidFill>
              <a:srgbClr val="0000FF">
                <a:alpha val="20000"/>
              </a:srgb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827" name="Freeform 7"/>
            <p:cNvSpPr>
              <a:spLocks/>
            </p:cNvSpPr>
            <p:nvPr/>
          </p:nvSpPr>
          <p:spPr bwMode="auto">
            <a:xfrm>
              <a:off x="1012" y="2735"/>
              <a:ext cx="3736" cy="1555"/>
            </a:xfrm>
            <a:custGeom>
              <a:avLst/>
              <a:gdLst>
                <a:gd name="T0" fmla="*/ 3736 w 3736"/>
                <a:gd name="T1" fmla="*/ 43 h 1555"/>
                <a:gd name="T2" fmla="*/ 3709 w 3736"/>
                <a:gd name="T3" fmla="*/ 350 h 1555"/>
                <a:gd name="T4" fmla="*/ 2460 w 3736"/>
                <a:gd name="T5" fmla="*/ 1410 h 1555"/>
                <a:gd name="T6" fmla="*/ 942 w 3736"/>
                <a:gd name="T7" fmla="*/ 1555 h 1555"/>
                <a:gd name="T8" fmla="*/ 70 w 3736"/>
                <a:gd name="T9" fmla="*/ 1405 h 1555"/>
                <a:gd name="T10" fmla="*/ 0 w 3736"/>
                <a:gd name="T11" fmla="*/ 845 h 1555"/>
                <a:gd name="T12" fmla="*/ 538 w 3736"/>
                <a:gd name="T13" fmla="*/ 732 h 1555"/>
                <a:gd name="T14" fmla="*/ 619 w 3736"/>
                <a:gd name="T15" fmla="*/ 59 h 1555"/>
                <a:gd name="T16" fmla="*/ 791 w 3736"/>
                <a:gd name="T17" fmla="*/ 70 h 1555"/>
                <a:gd name="T18" fmla="*/ 872 w 3736"/>
                <a:gd name="T19" fmla="*/ 290 h 1555"/>
                <a:gd name="T20" fmla="*/ 1109 w 3736"/>
                <a:gd name="T21" fmla="*/ 360 h 1555"/>
                <a:gd name="T22" fmla="*/ 1195 w 3736"/>
                <a:gd name="T23" fmla="*/ 990 h 1555"/>
                <a:gd name="T24" fmla="*/ 1362 w 3736"/>
                <a:gd name="T25" fmla="*/ 1017 h 1555"/>
                <a:gd name="T26" fmla="*/ 1389 w 3736"/>
                <a:gd name="T27" fmla="*/ 1275 h 1555"/>
                <a:gd name="T28" fmla="*/ 1696 w 3736"/>
                <a:gd name="T29" fmla="*/ 1259 h 1555"/>
                <a:gd name="T30" fmla="*/ 1776 w 3736"/>
                <a:gd name="T31" fmla="*/ 306 h 1555"/>
                <a:gd name="T32" fmla="*/ 2089 w 3736"/>
                <a:gd name="T33" fmla="*/ 0 h 1555"/>
                <a:gd name="T34" fmla="*/ 3208 w 3736"/>
                <a:gd name="T35" fmla="*/ 75 h 1555"/>
                <a:gd name="T36" fmla="*/ 3736 w 3736"/>
                <a:gd name="T37" fmla="*/ 43 h 155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736"/>
                <a:gd name="T58" fmla="*/ 0 h 1555"/>
                <a:gd name="T59" fmla="*/ 3736 w 3736"/>
                <a:gd name="T60" fmla="*/ 1555 h 155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736" h="1555">
                  <a:moveTo>
                    <a:pt x="3736" y="43"/>
                  </a:moveTo>
                  <a:lnTo>
                    <a:pt x="3709" y="350"/>
                  </a:lnTo>
                  <a:lnTo>
                    <a:pt x="2460" y="1410"/>
                  </a:lnTo>
                  <a:lnTo>
                    <a:pt x="942" y="1555"/>
                  </a:lnTo>
                  <a:lnTo>
                    <a:pt x="70" y="1405"/>
                  </a:lnTo>
                  <a:lnTo>
                    <a:pt x="0" y="845"/>
                  </a:lnTo>
                  <a:lnTo>
                    <a:pt x="538" y="732"/>
                  </a:lnTo>
                  <a:lnTo>
                    <a:pt x="619" y="59"/>
                  </a:lnTo>
                  <a:lnTo>
                    <a:pt x="791" y="70"/>
                  </a:lnTo>
                  <a:lnTo>
                    <a:pt x="872" y="290"/>
                  </a:lnTo>
                  <a:lnTo>
                    <a:pt x="1109" y="360"/>
                  </a:lnTo>
                  <a:lnTo>
                    <a:pt x="1195" y="990"/>
                  </a:lnTo>
                  <a:lnTo>
                    <a:pt x="1362" y="1017"/>
                  </a:lnTo>
                  <a:lnTo>
                    <a:pt x="1389" y="1275"/>
                  </a:lnTo>
                  <a:lnTo>
                    <a:pt x="1696" y="1259"/>
                  </a:lnTo>
                  <a:lnTo>
                    <a:pt x="1776" y="306"/>
                  </a:lnTo>
                  <a:lnTo>
                    <a:pt x="2089" y="0"/>
                  </a:lnTo>
                  <a:lnTo>
                    <a:pt x="3208" y="75"/>
                  </a:lnTo>
                  <a:lnTo>
                    <a:pt x="3736" y="43"/>
                  </a:lnTo>
                  <a:close/>
                </a:path>
              </a:pathLst>
            </a:custGeom>
            <a:solidFill>
              <a:schemeClr val="bg2">
                <a:alpha val="2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86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</a:t>
            </a:r>
          </a:p>
        </p:txBody>
      </p:sp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3227388" y="3381373"/>
            <a:ext cx="5486400" cy="2986002"/>
            <a:chOff x="48" y="2332"/>
            <a:chExt cx="3456" cy="2141"/>
          </a:xfrm>
        </p:grpSpPr>
        <p:sp>
          <p:nvSpPr>
            <p:cNvPr id="28766" name="Text Box 10"/>
            <p:cNvSpPr txBox="1">
              <a:spLocks noChangeArrowheads="1"/>
            </p:cNvSpPr>
            <p:nvPr/>
          </p:nvSpPr>
          <p:spPr bwMode="auto">
            <a:xfrm>
              <a:off x="1728" y="2332"/>
              <a:ext cx="624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S</a:t>
              </a:r>
            </a:p>
          </p:txBody>
        </p:sp>
        <p:sp>
          <p:nvSpPr>
            <p:cNvPr id="28767" name="Text Box 11"/>
            <p:cNvSpPr txBox="1">
              <a:spLocks noChangeArrowheads="1"/>
            </p:cNvSpPr>
            <p:nvPr/>
          </p:nvSpPr>
          <p:spPr bwMode="auto">
            <a:xfrm>
              <a:off x="48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68" name="Text Box 12"/>
            <p:cNvSpPr txBox="1">
              <a:spLocks noChangeArrowheads="1"/>
            </p:cNvSpPr>
            <p:nvPr/>
          </p:nvSpPr>
          <p:spPr bwMode="auto">
            <a:xfrm>
              <a:off x="48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b</a:t>
              </a:r>
            </a:p>
          </p:txBody>
        </p:sp>
        <p:sp>
          <p:nvSpPr>
            <p:cNvPr id="28769" name="Text Box 13"/>
            <p:cNvSpPr txBox="1">
              <a:spLocks noChangeArrowheads="1"/>
            </p:cNvSpPr>
            <p:nvPr/>
          </p:nvSpPr>
          <p:spPr bwMode="auto">
            <a:xfrm>
              <a:off x="384" y="2688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d</a:t>
              </a:r>
            </a:p>
          </p:txBody>
        </p:sp>
        <p:sp>
          <p:nvSpPr>
            <p:cNvPr id="28770" name="Text Box 14"/>
            <p:cNvSpPr txBox="1">
              <a:spLocks noChangeArrowheads="1"/>
            </p:cNvSpPr>
            <p:nvPr/>
          </p:nvSpPr>
          <p:spPr bwMode="auto">
            <a:xfrm>
              <a:off x="3264" y="2640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p</a:t>
              </a:r>
            </a:p>
          </p:txBody>
        </p:sp>
        <p:sp>
          <p:nvSpPr>
            <p:cNvPr id="28771" name="Text Box 15"/>
            <p:cNvSpPr txBox="1">
              <a:spLocks noChangeArrowheads="1"/>
            </p:cNvSpPr>
            <p:nvPr/>
          </p:nvSpPr>
          <p:spPr bwMode="auto">
            <a:xfrm>
              <a:off x="480" y="3417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a</a:t>
              </a:r>
            </a:p>
          </p:txBody>
        </p:sp>
        <p:sp>
          <p:nvSpPr>
            <p:cNvPr id="28772" name="Text Box 16"/>
            <p:cNvSpPr txBox="1">
              <a:spLocks noChangeArrowheads="1"/>
            </p:cNvSpPr>
            <p:nvPr/>
          </p:nvSpPr>
          <p:spPr bwMode="auto">
            <a:xfrm>
              <a:off x="480" y="3033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/>
                <a:t>c</a:t>
              </a:r>
            </a:p>
          </p:txBody>
        </p:sp>
        <p:cxnSp>
          <p:nvCxnSpPr>
            <p:cNvPr id="28773" name="AutoShape 17"/>
            <p:cNvCxnSpPr>
              <a:cxnSpLocks noChangeShapeType="1"/>
              <a:stCxn id="28769" idx="2"/>
              <a:endCxn id="28768" idx="0"/>
            </p:cNvCxnSpPr>
            <p:nvPr/>
          </p:nvCxnSpPr>
          <p:spPr bwMode="auto">
            <a:xfrm flipH="1">
              <a:off x="168" y="2953"/>
              <a:ext cx="33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4" name="AutoShape 18"/>
            <p:cNvCxnSpPr>
              <a:cxnSpLocks noChangeShapeType="1"/>
              <a:stCxn id="28769" idx="2"/>
              <a:endCxn id="28772" idx="0"/>
            </p:cNvCxnSpPr>
            <p:nvPr/>
          </p:nvCxnSpPr>
          <p:spPr bwMode="auto">
            <a:xfrm>
              <a:off x="504" y="2953"/>
              <a:ext cx="96" cy="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5" name="AutoShape 19"/>
            <p:cNvCxnSpPr>
              <a:cxnSpLocks noChangeShapeType="1"/>
              <a:stCxn id="28768" idx="2"/>
              <a:endCxn id="28767" idx="0"/>
            </p:cNvCxnSpPr>
            <p:nvPr/>
          </p:nvCxnSpPr>
          <p:spPr bwMode="auto">
            <a:xfrm>
              <a:off x="168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76" name="AutoShape 20"/>
            <p:cNvCxnSpPr>
              <a:cxnSpLocks noChangeShapeType="1"/>
              <a:stCxn id="28772" idx="2"/>
              <a:endCxn id="28771" idx="0"/>
            </p:cNvCxnSpPr>
            <p:nvPr/>
          </p:nvCxnSpPr>
          <p:spPr bwMode="auto">
            <a:xfrm>
              <a:off x="600" y="3298"/>
              <a:ext cx="0" cy="1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77" name="Group 21"/>
            <p:cNvGrpSpPr>
              <a:grpSpLocks/>
            </p:cNvGrpSpPr>
            <p:nvPr/>
          </p:nvGrpSpPr>
          <p:grpSpPr bwMode="auto">
            <a:xfrm>
              <a:off x="1776" y="2640"/>
              <a:ext cx="1104" cy="1714"/>
              <a:chOff x="1152" y="2640"/>
              <a:chExt cx="1104" cy="1714"/>
            </a:xfrm>
          </p:grpSpPr>
          <p:sp>
            <p:nvSpPr>
              <p:cNvPr id="28804" name="Text Box 22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805" name="Text Box 23"/>
              <p:cNvSpPr txBox="1">
                <a:spLocks noChangeArrowheads="1"/>
              </p:cNvSpPr>
              <p:nvPr/>
            </p:nvSpPr>
            <p:spPr bwMode="auto">
              <a:xfrm>
                <a:off x="1152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p</a:t>
                </a:r>
              </a:p>
            </p:txBody>
          </p:sp>
          <p:sp>
            <p:nvSpPr>
              <p:cNvPr id="28806" name="Text Box 24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807" name="Text Box 2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 dirty="0"/>
                  <a:t>f</a:t>
                </a:r>
              </a:p>
            </p:txBody>
          </p:sp>
          <p:sp>
            <p:nvSpPr>
              <p:cNvPr id="28808" name="Text Box 26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809" name="Text Box 27"/>
              <p:cNvSpPr txBox="1">
                <a:spLocks noChangeArrowheads="1"/>
              </p:cNvSpPr>
              <p:nvPr/>
            </p:nvSpPr>
            <p:spPr bwMode="auto">
              <a:xfrm>
                <a:off x="1440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0" name="Text Box 28"/>
              <p:cNvSpPr txBox="1">
                <a:spLocks noChangeArrowheads="1"/>
              </p:cNvSpPr>
              <p:nvPr/>
            </p:nvSpPr>
            <p:spPr bwMode="auto">
              <a:xfrm>
                <a:off x="1152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q</a:t>
                </a:r>
              </a:p>
            </p:txBody>
          </p:sp>
          <p:sp>
            <p:nvSpPr>
              <p:cNvPr id="28811" name="Text Box 29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812" name="Text Box 30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sp>
            <p:nvSpPr>
              <p:cNvPr id="28813" name="Text Box 31"/>
              <p:cNvSpPr txBox="1">
                <a:spLocks noChangeArrowheads="1"/>
              </p:cNvSpPr>
              <p:nvPr/>
            </p:nvSpPr>
            <p:spPr bwMode="auto">
              <a:xfrm>
                <a:off x="1584" y="4089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a</a:t>
                </a:r>
              </a:p>
            </p:txBody>
          </p:sp>
          <p:cxnSp>
            <p:nvCxnSpPr>
              <p:cNvPr id="28814" name="AutoShape 32"/>
              <p:cNvCxnSpPr>
                <a:cxnSpLocks noChangeShapeType="1"/>
                <a:stCxn id="28804" idx="2"/>
                <a:endCxn id="28806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5" name="AutoShape 33"/>
              <p:cNvCxnSpPr>
                <a:cxnSpLocks noChangeShapeType="1"/>
                <a:stCxn id="28804" idx="2"/>
                <a:endCxn id="28808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6" name="AutoShape 34"/>
              <p:cNvCxnSpPr>
                <a:cxnSpLocks noChangeShapeType="1"/>
                <a:stCxn id="28806" idx="2"/>
                <a:endCxn id="28805" idx="0"/>
              </p:cNvCxnSpPr>
              <p:nvPr/>
            </p:nvCxnSpPr>
            <p:spPr bwMode="auto">
              <a:xfrm flipH="1">
                <a:off x="1272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7" name="AutoShape 35"/>
              <p:cNvCxnSpPr>
                <a:cxnSpLocks noChangeShapeType="1"/>
                <a:stCxn id="28806" idx="2"/>
                <a:endCxn id="28809" idx="0"/>
              </p:cNvCxnSpPr>
              <p:nvPr/>
            </p:nvCxnSpPr>
            <p:spPr bwMode="auto">
              <a:xfrm>
                <a:off x="1416" y="3289"/>
                <a:ext cx="144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8" name="AutoShape 36"/>
              <p:cNvCxnSpPr>
                <a:cxnSpLocks noChangeShapeType="1"/>
                <a:stCxn id="28808" idx="2"/>
                <a:endCxn id="28807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19" name="AutoShape 37"/>
              <p:cNvCxnSpPr>
                <a:cxnSpLocks noChangeShapeType="1"/>
                <a:stCxn id="28805" idx="2"/>
                <a:endCxn id="28810" idx="0"/>
              </p:cNvCxnSpPr>
              <p:nvPr/>
            </p:nvCxnSpPr>
            <p:spPr bwMode="auto">
              <a:xfrm>
                <a:off x="1272" y="3673"/>
                <a:ext cx="0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0" name="AutoShape 38"/>
              <p:cNvCxnSpPr>
                <a:cxnSpLocks noChangeShapeType="1"/>
                <a:stCxn id="28807" idx="2"/>
                <a:endCxn id="28811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1" name="AutoShape 39"/>
              <p:cNvCxnSpPr>
                <a:cxnSpLocks noChangeShapeType="1"/>
                <a:stCxn id="28807" idx="2"/>
                <a:endCxn id="28812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22" name="AutoShape 40"/>
              <p:cNvCxnSpPr>
                <a:cxnSpLocks noChangeShapeType="1"/>
                <a:stCxn id="28811" idx="2"/>
                <a:endCxn id="28813" idx="0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28778" name="Text Box 41"/>
            <p:cNvSpPr txBox="1">
              <a:spLocks noChangeArrowheads="1"/>
            </p:cNvSpPr>
            <p:nvPr/>
          </p:nvSpPr>
          <p:spPr bwMode="auto">
            <a:xfrm>
              <a:off x="3264" y="2994"/>
              <a:ext cx="24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i="1" dirty="0"/>
                <a:t>q</a:t>
              </a:r>
            </a:p>
          </p:txBody>
        </p:sp>
        <p:cxnSp>
          <p:nvCxnSpPr>
            <p:cNvPr id="28779" name="AutoShape 42"/>
            <p:cNvCxnSpPr>
              <a:cxnSpLocks noChangeShapeType="1"/>
              <a:stCxn id="28770" idx="2"/>
              <a:endCxn id="28778" idx="0"/>
            </p:cNvCxnSpPr>
            <p:nvPr/>
          </p:nvCxnSpPr>
          <p:spPr bwMode="auto">
            <a:xfrm>
              <a:off x="3384" y="2905"/>
              <a:ext cx="0" cy="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8780" name="Group 43"/>
            <p:cNvGrpSpPr>
              <a:grpSpLocks/>
            </p:cNvGrpSpPr>
            <p:nvPr/>
          </p:nvGrpSpPr>
          <p:grpSpPr bwMode="auto">
            <a:xfrm>
              <a:off x="768" y="3024"/>
              <a:ext cx="960" cy="1449"/>
              <a:chOff x="1296" y="2640"/>
              <a:chExt cx="960" cy="1449"/>
            </a:xfrm>
          </p:grpSpPr>
          <p:sp>
            <p:nvSpPr>
              <p:cNvPr id="28785" name="Text Box 44"/>
              <p:cNvSpPr txBox="1">
                <a:spLocks noChangeArrowheads="1"/>
              </p:cNvSpPr>
              <p:nvPr/>
            </p:nvSpPr>
            <p:spPr bwMode="auto">
              <a:xfrm>
                <a:off x="1536" y="2640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e</a:t>
                </a:r>
              </a:p>
            </p:txBody>
          </p:sp>
          <p:sp>
            <p:nvSpPr>
              <p:cNvPr id="28787" name="Text Box 46"/>
              <p:cNvSpPr txBox="1">
                <a:spLocks noChangeArrowheads="1"/>
              </p:cNvSpPr>
              <p:nvPr/>
            </p:nvSpPr>
            <p:spPr bwMode="auto">
              <a:xfrm>
                <a:off x="1296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h</a:t>
                </a:r>
              </a:p>
            </p:txBody>
          </p:sp>
          <p:sp>
            <p:nvSpPr>
              <p:cNvPr id="28788" name="Text Box 47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f</a:t>
                </a:r>
              </a:p>
            </p:txBody>
          </p:sp>
          <p:sp>
            <p:nvSpPr>
              <p:cNvPr id="28789" name="Text Box 48"/>
              <p:cNvSpPr txBox="1">
                <a:spLocks noChangeArrowheads="1"/>
              </p:cNvSpPr>
              <p:nvPr/>
            </p:nvSpPr>
            <p:spPr bwMode="auto">
              <a:xfrm>
                <a:off x="1728" y="3024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r</a:t>
                </a:r>
              </a:p>
            </p:txBody>
          </p:sp>
          <p:sp>
            <p:nvSpPr>
              <p:cNvPr id="28792" name="Text Box 51"/>
              <p:cNvSpPr txBox="1">
                <a:spLocks noChangeArrowheads="1"/>
              </p:cNvSpPr>
              <p:nvPr/>
            </p:nvSpPr>
            <p:spPr bwMode="auto">
              <a:xfrm>
                <a:off x="1584" y="3753"/>
                <a:ext cx="240" cy="2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i="1"/>
                  <a:t>c</a:t>
                </a:r>
              </a:p>
            </p:txBody>
          </p:sp>
          <p:sp>
            <p:nvSpPr>
              <p:cNvPr id="28793" name="Text Box 52"/>
              <p:cNvSpPr txBox="1">
                <a:spLocks noChangeArrowheads="1"/>
              </p:cNvSpPr>
              <p:nvPr/>
            </p:nvSpPr>
            <p:spPr bwMode="auto">
              <a:xfrm>
                <a:off x="1776" y="3792"/>
                <a:ext cx="48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/>
                  <a:t>G</a:t>
                </a:r>
              </a:p>
            </p:txBody>
          </p:sp>
          <p:cxnSp>
            <p:nvCxnSpPr>
              <p:cNvPr id="28795" name="AutoShape 54"/>
              <p:cNvCxnSpPr>
                <a:cxnSpLocks noChangeShapeType="1"/>
                <a:stCxn id="28785" idx="2"/>
                <a:endCxn id="28787" idx="0"/>
              </p:cNvCxnSpPr>
              <p:nvPr/>
            </p:nvCxnSpPr>
            <p:spPr bwMode="auto">
              <a:xfrm flipH="1">
                <a:off x="1416" y="2905"/>
                <a:ext cx="24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6" name="AutoShape 55"/>
              <p:cNvCxnSpPr>
                <a:cxnSpLocks noChangeShapeType="1"/>
                <a:stCxn id="28785" idx="2"/>
                <a:endCxn id="28789" idx="0"/>
              </p:cNvCxnSpPr>
              <p:nvPr/>
            </p:nvCxnSpPr>
            <p:spPr bwMode="auto">
              <a:xfrm>
                <a:off x="1656" y="2905"/>
                <a:ext cx="192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799" name="AutoShape 58"/>
              <p:cNvCxnSpPr>
                <a:cxnSpLocks noChangeShapeType="1"/>
                <a:stCxn id="28789" idx="2"/>
                <a:endCxn id="28788" idx="0"/>
              </p:cNvCxnSpPr>
              <p:nvPr/>
            </p:nvCxnSpPr>
            <p:spPr bwMode="auto">
              <a:xfrm>
                <a:off x="1848" y="3289"/>
                <a:ext cx="0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1" name="AutoShape 60"/>
              <p:cNvCxnSpPr>
                <a:cxnSpLocks noChangeShapeType="1"/>
                <a:stCxn id="28788" idx="2"/>
                <a:endCxn id="28792" idx="0"/>
              </p:cNvCxnSpPr>
              <p:nvPr/>
            </p:nvCxnSpPr>
            <p:spPr bwMode="auto">
              <a:xfrm flipH="1">
                <a:off x="1704" y="3673"/>
                <a:ext cx="144" cy="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2" name="AutoShape 61"/>
              <p:cNvCxnSpPr>
                <a:cxnSpLocks noChangeShapeType="1"/>
                <a:stCxn id="28788" idx="2"/>
                <a:endCxn id="28793" idx="0"/>
              </p:cNvCxnSpPr>
              <p:nvPr/>
            </p:nvCxnSpPr>
            <p:spPr bwMode="auto">
              <a:xfrm>
                <a:off x="1848" y="3673"/>
                <a:ext cx="168" cy="11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8803" name="AutoShape 62"/>
              <p:cNvCxnSpPr>
                <a:cxnSpLocks noChangeShapeType="1"/>
                <a:stCxn id="28792" idx="2"/>
              </p:cNvCxnSpPr>
              <p:nvPr/>
            </p:nvCxnSpPr>
            <p:spPr bwMode="auto">
              <a:xfrm>
                <a:off x="1704" y="4018"/>
                <a:ext cx="0" cy="7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8781" name="AutoShape 63"/>
            <p:cNvCxnSpPr>
              <a:cxnSpLocks noChangeShapeType="1"/>
              <a:stCxn id="28769" idx="2"/>
              <a:endCxn id="28785" idx="0"/>
            </p:cNvCxnSpPr>
            <p:nvPr/>
          </p:nvCxnSpPr>
          <p:spPr bwMode="auto">
            <a:xfrm>
              <a:off x="504" y="2953"/>
              <a:ext cx="624" cy="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2" name="AutoShape 64"/>
            <p:cNvCxnSpPr>
              <a:cxnSpLocks noChangeShapeType="1"/>
              <a:stCxn id="28766" idx="2"/>
              <a:endCxn id="28769" idx="0"/>
            </p:cNvCxnSpPr>
            <p:nvPr/>
          </p:nvCxnSpPr>
          <p:spPr bwMode="auto">
            <a:xfrm flipH="1">
              <a:off x="504" y="2575"/>
              <a:ext cx="1536" cy="1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3" name="AutoShape 65"/>
            <p:cNvCxnSpPr>
              <a:cxnSpLocks noChangeShapeType="1"/>
              <a:stCxn id="28766" idx="2"/>
              <a:endCxn id="28804" idx="0"/>
            </p:cNvCxnSpPr>
            <p:nvPr/>
          </p:nvCxnSpPr>
          <p:spPr bwMode="auto">
            <a:xfrm>
              <a:off x="2040" y="2575"/>
              <a:ext cx="240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84" name="AutoShape 66"/>
            <p:cNvCxnSpPr>
              <a:cxnSpLocks noChangeShapeType="1"/>
              <a:stCxn id="28766" idx="2"/>
              <a:endCxn id="28770" idx="0"/>
            </p:cNvCxnSpPr>
            <p:nvPr/>
          </p:nvCxnSpPr>
          <p:spPr bwMode="auto">
            <a:xfrm>
              <a:off x="2040" y="2575"/>
              <a:ext cx="134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28677" name="Line 67"/>
          <p:cNvSpPr>
            <a:spLocks noChangeShapeType="1"/>
          </p:cNvSpPr>
          <p:nvPr/>
        </p:nvSpPr>
        <p:spPr bwMode="auto">
          <a:xfrm>
            <a:off x="3" y="3276600"/>
            <a:ext cx="121919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805956" name="Oval 68"/>
          <p:cNvSpPr>
            <a:spLocks noChangeArrowheads="1"/>
          </p:cNvSpPr>
          <p:nvPr/>
        </p:nvSpPr>
        <p:spPr bwMode="auto">
          <a:xfrm>
            <a:off x="6243639" y="34258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79" name="Oval 69"/>
          <p:cNvSpPr>
            <a:spLocks noChangeArrowheads="1"/>
          </p:cNvSpPr>
          <p:nvPr/>
        </p:nvSpPr>
        <p:spPr bwMode="auto">
          <a:xfrm>
            <a:off x="6245230" y="342741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8" name="Oval 70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59" name="Oval 71"/>
          <p:cNvSpPr>
            <a:spLocks noChangeArrowheads="1"/>
          </p:cNvSpPr>
          <p:nvPr/>
        </p:nvSpPr>
        <p:spPr bwMode="auto">
          <a:xfrm>
            <a:off x="6627815" y="3854451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60" name="Oval 72"/>
          <p:cNvSpPr>
            <a:spLocks noChangeArrowheads="1"/>
          </p:cNvSpPr>
          <p:nvPr/>
        </p:nvSpPr>
        <p:spPr bwMode="auto">
          <a:xfrm>
            <a:off x="8372480" y="3870326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683" name="Text Box 73"/>
          <p:cNvSpPr txBox="1">
            <a:spLocks noChangeArrowheads="1"/>
          </p:cNvSpPr>
          <p:nvPr/>
        </p:nvSpPr>
        <p:spPr bwMode="auto">
          <a:xfrm>
            <a:off x="381002" y="1447800"/>
            <a:ext cx="2928937" cy="13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Strategy: expand a cheapest node first:</a:t>
            </a:r>
          </a:p>
          <a:p>
            <a:pPr>
              <a:spcBef>
                <a:spcPct val="50000"/>
              </a:spcBef>
            </a:pPr>
            <a:r>
              <a:rPr lang="en-US" i="1" dirty="0"/>
              <a:t>Fringe is a priority queue (priority: cumulative cost)</a:t>
            </a:r>
          </a:p>
        </p:txBody>
      </p:sp>
      <p:grpSp>
        <p:nvGrpSpPr>
          <p:cNvPr id="28684" name="Group 74"/>
          <p:cNvGrpSpPr>
            <a:grpSpLocks/>
          </p:cNvGrpSpPr>
          <p:nvPr/>
        </p:nvGrpSpPr>
        <p:grpSpPr bwMode="auto">
          <a:xfrm>
            <a:off x="4572001" y="1270001"/>
            <a:ext cx="3205163" cy="1768475"/>
            <a:chOff x="816" y="1056"/>
            <a:chExt cx="4176" cy="2304"/>
          </a:xfrm>
        </p:grpSpPr>
        <p:grpSp>
          <p:nvGrpSpPr>
            <p:cNvPr id="28736" name="Group 75"/>
            <p:cNvGrpSpPr>
              <a:grpSpLocks/>
            </p:cNvGrpSpPr>
            <p:nvPr/>
          </p:nvGrpSpPr>
          <p:grpSpPr bwMode="auto">
            <a:xfrm>
              <a:off x="816" y="1056"/>
              <a:ext cx="4176" cy="2304"/>
              <a:chOff x="336" y="576"/>
              <a:chExt cx="4848" cy="2784"/>
            </a:xfrm>
          </p:grpSpPr>
          <p:sp>
            <p:nvSpPr>
              <p:cNvPr id="28738" name="AutoShape 76"/>
              <p:cNvSpPr>
                <a:spLocks noChangeArrowheads="1"/>
              </p:cNvSpPr>
              <p:nvPr/>
            </p:nvSpPr>
            <p:spPr bwMode="auto">
              <a:xfrm>
                <a:off x="336" y="22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S</a:t>
                </a:r>
              </a:p>
            </p:txBody>
          </p:sp>
          <p:sp>
            <p:nvSpPr>
              <p:cNvPr id="28739" name="AutoShape 77"/>
              <p:cNvSpPr>
                <a:spLocks noChangeArrowheads="1"/>
              </p:cNvSpPr>
              <p:nvPr/>
            </p:nvSpPr>
            <p:spPr bwMode="auto">
              <a:xfrm>
                <a:off x="4704" y="5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/>
                  <a:t>G</a:t>
                </a:r>
              </a:p>
            </p:txBody>
          </p:sp>
          <p:sp>
            <p:nvSpPr>
              <p:cNvPr id="28740" name="AutoShape 78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d</a:t>
                </a:r>
              </a:p>
            </p:txBody>
          </p:sp>
          <p:sp>
            <p:nvSpPr>
              <p:cNvPr id="28741" name="AutoShape 79"/>
              <p:cNvSpPr>
                <a:spLocks noChangeArrowheads="1"/>
              </p:cNvSpPr>
              <p:nvPr/>
            </p:nvSpPr>
            <p:spPr bwMode="auto">
              <a:xfrm>
                <a:off x="720" y="10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b</a:t>
                </a:r>
              </a:p>
            </p:txBody>
          </p:sp>
          <p:sp>
            <p:nvSpPr>
              <p:cNvPr id="28742" name="AutoShape 80"/>
              <p:cNvSpPr>
                <a:spLocks noChangeArrowheads="1"/>
              </p:cNvSpPr>
              <p:nvPr/>
            </p:nvSpPr>
            <p:spPr bwMode="auto">
              <a:xfrm>
                <a:off x="1200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p</a:t>
                </a:r>
              </a:p>
            </p:txBody>
          </p:sp>
          <p:sp>
            <p:nvSpPr>
              <p:cNvPr id="28743" name="AutoShape 81"/>
              <p:cNvSpPr>
                <a:spLocks noChangeArrowheads="1"/>
              </p:cNvSpPr>
              <p:nvPr/>
            </p:nvSpPr>
            <p:spPr bwMode="auto">
              <a:xfrm>
                <a:off x="2352" y="2880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q</a:t>
                </a:r>
              </a:p>
            </p:txBody>
          </p:sp>
          <p:sp>
            <p:nvSpPr>
              <p:cNvPr id="28744" name="AutoShape 82"/>
              <p:cNvSpPr>
                <a:spLocks noChangeArrowheads="1"/>
              </p:cNvSpPr>
              <p:nvPr/>
            </p:nvSpPr>
            <p:spPr bwMode="auto">
              <a:xfrm>
                <a:off x="2880" y="1008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c</a:t>
                </a:r>
              </a:p>
            </p:txBody>
          </p:sp>
          <p:sp>
            <p:nvSpPr>
              <p:cNvPr id="28745" name="AutoShape 83"/>
              <p:cNvSpPr>
                <a:spLocks noChangeArrowheads="1"/>
              </p:cNvSpPr>
              <p:nvPr/>
            </p:nvSpPr>
            <p:spPr bwMode="auto">
              <a:xfrm>
                <a:off x="3552" y="158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e</a:t>
                </a:r>
              </a:p>
            </p:txBody>
          </p:sp>
          <p:sp>
            <p:nvSpPr>
              <p:cNvPr id="28746" name="AutoShape 84"/>
              <p:cNvSpPr>
                <a:spLocks noChangeArrowheads="1"/>
              </p:cNvSpPr>
              <p:nvPr/>
            </p:nvSpPr>
            <p:spPr bwMode="auto">
              <a:xfrm>
                <a:off x="3168" y="225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h</a:t>
                </a:r>
              </a:p>
            </p:txBody>
          </p:sp>
          <p:sp>
            <p:nvSpPr>
              <p:cNvPr id="28747" name="AutoShape 85"/>
              <p:cNvSpPr>
                <a:spLocks noChangeArrowheads="1"/>
              </p:cNvSpPr>
              <p:nvPr/>
            </p:nvSpPr>
            <p:spPr bwMode="auto">
              <a:xfrm>
                <a:off x="1584" y="624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a</a:t>
                </a:r>
              </a:p>
            </p:txBody>
          </p:sp>
          <p:sp>
            <p:nvSpPr>
              <p:cNvPr id="28748" name="AutoShape 86"/>
              <p:cNvSpPr>
                <a:spLocks noChangeArrowheads="1"/>
              </p:cNvSpPr>
              <p:nvPr/>
            </p:nvSpPr>
            <p:spPr bwMode="auto">
              <a:xfrm>
                <a:off x="4560" y="1872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f</a:t>
                </a:r>
              </a:p>
            </p:txBody>
          </p:sp>
          <p:sp>
            <p:nvSpPr>
              <p:cNvPr id="28749" name="AutoShape 87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480" cy="480"/>
              </a:xfrm>
              <a:prstGeom prst="flowChartConnector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500" i="1" dirty="0"/>
                  <a:t>r</a:t>
                </a:r>
              </a:p>
            </p:txBody>
          </p:sp>
          <p:cxnSp>
            <p:nvCxnSpPr>
              <p:cNvPr id="28750" name="AutoShape 88"/>
              <p:cNvCxnSpPr>
                <a:cxnSpLocks noChangeShapeType="1"/>
                <a:stCxn id="28738" idx="5"/>
                <a:endCxn id="28742" idx="2"/>
              </p:cNvCxnSpPr>
              <p:nvPr/>
            </p:nvCxnSpPr>
            <p:spPr bwMode="auto">
              <a:xfrm>
                <a:off x="746" y="2618"/>
                <a:ext cx="454" cy="35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1" name="AutoShape 89"/>
              <p:cNvCxnSpPr>
                <a:cxnSpLocks noChangeShapeType="1"/>
                <a:stCxn id="28742" idx="5"/>
                <a:endCxn id="28743" idx="2"/>
              </p:cNvCxnSpPr>
              <p:nvPr/>
            </p:nvCxnSpPr>
            <p:spPr bwMode="auto">
              <a:xfrm flipV="1">
                <a:off x="1610" y="3120"/>
                <a:ext cx="742" cy="2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2" name="AutoShape 90"/>
              <p:cNvCxnSpPr>
                <a:cxnSpLocks noChangeShapeType="1"/>
                <a:stCxn id="28746" idx="3"/>
                <a:endCxn id="28743" idx="7"/>
              </p:cNvCxnSpPr>
              <p:nvPr/>
            </p:nvCxnSpPr>
            <p:spPr bwMode="auto">
              <a:xfrm flipH="1">
                <a:off x="2762" y="2666"/>
                <a:ext cx="476" cy="2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3" name="AutoShape 91"/>
              <p:cNvCxnSpPr>
                <a:cxnSpLocks noChangeShapeType="1"/>
                <a:stCxn id="28746" idx="2"/>
                <a:endCxn id="28742" idx="6"/>
              </p:cNvCxnSpPr>
              <p:nvPr/>
            </p:nvCxnSpPr>
            <p:spPr bwMode="auto">
              <a:xfrm flipH="1">
                <a:off x="1680" y="2496"/>
                <a:ext cx="1488" cy="4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4" name="AutoShape 92"/>
              <p:cNvCxnSpPr>
                <a:cxnSpLocks noChangeShapeType="1"/>
                <a:stCxn id="28745" idx="4"/>
                <a:endCxn id="28746" idx="7"/>
              </p:cNvCxnSpPr>
              <p:nvPr/>
            </p:nvCxnSpPr>
            <p:spPr bwMode="auto">
              <a:xfrm flipH="1">
                <a:off x="3578" y="2064"/>
                <a:ext cx="214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5" name="AutoShape 93"/>
              <p:cNvCxnSpPr>
                <a:cxnSpLocks noChangeShapeType="1"/>
                <a:stCxn id="28745" idx="5"/>
                <a:endCxn id="28749" idx="1"/>
              </p:cNvCxnSpPr>
              <p:nvPr/>
            </p:nvCxnSpPr>
            <p:spPr bwMode="auto">
              <a:xfrm>
                <a:off x="3962" y="1994"/>
                <a:ext cx="476" cy="81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6" name="AutoShape 94"/>
              <p:cNvCxnSpPr>
                <a:cxnSpLocks noChangeShapeType="1"/>
                <a:stCxn id="28749" idx="0"/>
                <a:endCxn id="28748" idx="4"/>
              </p:cNvCxnSpPr>
              <p:nvPr/>
            </p:nvCxnSpPr>
            <p:spPr bwMode="auto">
              <a:xfrm flipV="1">
                <a:off x="4608" y="2352"/>
                <a:ext cx="192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7" name="AutoShape 95"/>
              <p:cNvCxnSpPr>
                <a:cxnSpLocks noChangeShapeType="1"/>
                <a:stCxn id="28748" idx="0"/>
                <a:endCxn id="28739" idx="4"/>
              </p:cNvCxnSpPr>
              <p:nvPr/>
            </p:nvCxnSpPr>
            <p:spPr bwMode="auto">
              <a:xfrm flipV="1">
                <a:off x="4800" y="1056"/>
                <a:ext cx="144" cy="81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8" name="AutoShape 96"/>
              <p:cNvCxnSpPr>
                <a:cxnSpLocks noChangeShapeType="1"/>
                <a:stCxn id="28738" idx="7"/>
              </p:cNvCxnSpPr>
              <p:nvPr/>
            </p:nvCxnSpPr>
            <p:spPr bwMode="auto">
              <a:xfrm flipV="1">
                <a:off x="746" y="2016"/>
                <a:ext cx="98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59" name="AutoShape 97"/>
              <p:cNvCxnSpPr>
                <a:cxnSpLocks noChangeShapeType="1"/>
                <a:stCxn id="28740" idx="1"/>
                <a:endCxn id="28741" idx="5"/>
              </p:cNvCxnSpPr>
              <p:nvPr/>
            </p:nvCxnSpPr>
            <p:spPr bwMode="auto">
              <a:xfrm flipH="1" flipV="1">
                <a:off x="1130" y="1466"/>
                <a:ext cx="668" cy="3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0" name="AutoShape 98"/>
              <p:cNvCxnSpPr>
                <a:cxnSpLocks noChangeShapeType="1"/>
                <a:endCxn id="28747" idx="2"/>
              </p:cNvCxnSpPr>
              <p:nvPr/>
            </p:nvCxnSpPr>
            <p:spPr bwMode="auto">
              <a:xfrm flipV="1">
                <a:off x="1152" y="864"/>
                <a:ext cx="432" cy="2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1" name="AutoShape 99"/>
              <p:cNvCxnSpPr>
                <a:cxnSpLocks noChangeShapeType="1"/>
                <a:stCxn id="28744" idx="2"/>
                <a:endCxn id="28747" idx="6"/>
              </p:cNvCxnSpPr>
              <p:nvPr/>
            </p:nvCxnSpPr>
            <p:spPr bwMode="auto">
              <a:xfrm flipH="1" flipV="1">
                <a:off x="2064" y="864"/>
                <a:ext cx="816" cy="38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2" name="AutoShape 100"/>
              <p:cNvCxnSpPr>
                <a:cxnSpLocks noChangeShapeType="1"/>
                <a:stCxn id="28740" idx="7"/>
                <a:endCxn id="28744" idx="3"/>
              </p:cNvCxnSpPr>
              <p:nvPr/>
            </p:nvCxnSpPr>
            <p:spPr bwMode="auto">
              <a:xfrm flipV="1">
                <a:off x="2138" y="1418"/>
                <a:ext cx="812" cy="4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3" name="AutoShape 101"/>
              <p:cNvCxnSpPr>
                <a:cxnSpLocks noChangeShapeType="1"/>
                <a:stCxn id="28740" idx="6"/>
                <a:endCxn id="28745" idx="2"/>
              </p:cNvCxnSpPr>
              <p:nvPr/>
            </p:nvCxnSpPr>
            <p:spPr bwMode="auto">
              <a:xfrm flipV="1">
                <a:off x="2208" y="1824"/>
                <a:ext cx="1344" cy="19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4" name="AutoShape 102"/>
              <p:cNvCxnSpPr>
                <a:cxnSpLocks noChangeShapeType="1"/>
                <a:stCxn id="28748" idx="1"/>
                <a:endCxn id="28744" idx="6"/>
              </p:cNvCxnSpPr>
              <p:nvPr/>
            </p:nvCxnSpPr>
            <p:spPr bwMode="auto">
              <a:xfrm rot="5400000" flipH="1">
                <a:off x="3648" y="960"/>
                <a:ext cx="694" cy="127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8765" name="AutoShape 103"/>
              <p:cNvCxnSpPr>
                <a:cxnSpLocks noChangeShapeType="1"/>
                <a:stCxn id="28738" idx="6"/>
                <a:endCxn id="28745" idx="3"/>
              </p:cNvCxnSpPr>
              <p:nvPr/>
            </p:nvCxnSpPr>
            <p:spPr bwMode="auto">
              <a:xfrm flipV="1">
                <a:off x="816" y="1994"/>
                <a:ext cx="2806" cy="454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cxnSp>
          <p:nvCxnSpPr>
            <p:cNvPr id="28737" name="AutoShape 104"/>
            <p:cNvCxnSpPr>
              <a:cxnSpLocks noChangeShapeType="1"/>
              <a:stCxn id="28743" idx="6"/>
              <a:endCxn id="28749" idx="2"/>
            </p:cNvCxnSpPr>
            <p:nvPr/>
          </p:nvCxnSpPr>
          <p:spPr bwMode="auto">
            <a:xfrm flipV="1">
              <a:off x="2966" y="3043"/>
              <a:ext cx="1323" cy="11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</p:spPr>
        </p:cxnSp>
      </p:grpSp>
      <p:sp>
        <p:nvSpPr>
          <p:cNvPr id="805993" name="Text Box 105"/>
          <p:cNvSpPr txBox="1">
            <a:spLocks noChangeArrowheads="1"/>
          </p:cNvSpPr>
          <p:nvPr/>
        </p:nvSpPr>
        <p:spPr bwMode="auto">
          <a:xfrm>
            <a:off x="4267201" y="3868738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805994" name="Text Box 106"/>
          <p:cNvSpPr txBox="1">
            <a:spLocks noChangeArrowheads="1"/>
          </p:cNvSpPr>
          <p:nvPr/>
        </p:nvSpPr>
        <p:spPr bwMode="auto">
          <a:xfrm>
            <a:off x="7024689" y="379888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805995" name="Text Box 107"/>
          <p:cNvSpPr txBox="1">
            <a:spLocks noChangeArrowheads="1"/>
          </p:cNvSpPr>
          <p:nvPr/>
        </p:nvSpPr>
        <p:spPr bwMode="auto">
          <a:xfrm>
            <a:off x="8734429" y="3795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805996" name="Oval 108"/>
          <p:cNvSpPr>
            <a:spLocks noChangeArrowheads="1"/>
          </p:cNvSpPr>
          <p:nvPr/>
        </p:nvSpPr>
        <p:spPr bwMode="auto">
          <a:xfrm>
            <a:off x="8370888" y="3868735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7" name="Oval 109"/>
          <p:cNvSpPr>
            <a:spLocks noChangeArrowheads="1"/>
          </p:cNvSpPr>
          <p:nvPr/>
        </p:nvSpPr>
        <p:spPr bwMode="auto">
          <a:xfrm>
            <a:off x="8388356" y="43815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5998" name="Text Box 110"/>
          <p:cNvSpPr txBox="1">
            <a:spLocks noChangeArrowheads="1"/>
          </p:cNvSpPr>
          <p:nvPr/>
        </p:nvSpPr>
        <p:spPr bwMode="auto">
          <a:xfrm>
            <a:off x="8759829" y="43037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16</a:t>
            </a:r>
          </a:p>
        </p:txBody>
      </p:sp>
      <p:sp>
        <p:nvSpPr>
          <p:cNvPr id="805999" name="Oval 111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0" name="Oval 112"/>
          <p:cNvSpPr>
            <a:spLocks noChangeArrowheads="1"/>
          </p:cNvSpPr>
          <p:nvPr/>
        </p:nvSpPr>
        <p:spPr bwMode="auto">
          <a:xfrm>
            <a:off x="3960815" y="43973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1" name="Oval 113"/>
          <p:cNvSpPr>
            <a:spLocks noChangeArrowheads="1"/>
          </p:cNvSpPr>
          <p:nvPr/>
        </p:nvSpPr>
        <p:spPr bwMode="auto">
          <a:xfrm>
            <a:off x="4789488" y="438943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2" name="Text Box 114"/>
          <p:cNvSpPr txBox="1">
            <a:spLocks noChangeArrowheads="1"/>
          </p:cNvSpPr>
          <p:nvPr/>
        </p:nvSpPr>
        <p:spPr bwMode="auto">
          <a:xfrm>
            <a:off x="3565529" y="4354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</a:p>
        </p:txBody>
      </p:sp>
      <p:sp>
        <p:nvSpPr>
          <p:cNvPr id="806003" name="Text Box 115"/>
          <p:cNvSpPr txBox="1">
            <a:spLocks noChangeArrowheads="1"/>
          </p:cNvSpPr>
          <p:nvPr/>
        </p:nvSpPr>
        <p:spPr bwMode="auto">
          <a:xfrm>
            <a:off x="4154489" y="45069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04" name="Text Box 116"/>
          <p:cNvSpPr txBox="1">
            <a:spLocks noChangeArrowheads="1"/>
          </p:cNvSpPr>
          <p:nvPr/>
        </p:nvSpPr>
        <p:spPr bwMode="auto">
          <a:xfrm>
            <a:off x="5084765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5</a:t>
            </a:r>
          </a:p>
        </p:txBody>
      </p:sp>
      <p:sp>
        <p:nvSpPr>
          <p:cNvPr id="806005" name="Oval 117"/>
          <p:cNvSpPr>
            <a:spLocks noChangeArrowheads="1"/>
          </p:cNvSpPr>
          <p:nvPr/>
        </p:nvSpPr>
        <p:spPr bwMode="auto">
          <a:xfrm>
            <a:off x="3833815" y="3921126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6" name="Oval 118"/>
          <p:cNvSpPr>
            <a:spLocks noChangeArrowheads="1"/>
          </p:cNvSpPr>
          <p:nvPr/>
        </p:nvSpPr>
        <p:spPr bwMode="auto">
          <a:xfrm>
            <a:off x="3276606" y="4398961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7" name="Oval 119"/>
          <p:cNvSpPr>
            <a:spLocks noChangeArrowheads="1"/>
          </p:cNvSpPr>
          <p:nvPr/>
        </p:nvSpPr>
        <p:spPr bwMode="auto">
          <a:xfrm>
            <a:off x="3257556" y="4945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8" name="Oval 120"/>
          <p:cNvSpPr>
            <a:spLocks noChangeArrowheads="1"/>
          </p:cNvSpPr>
          <p:nvPr/>
        </p:nvSpPr>
        <p:spPr bwMode="auto">
          <a:xfrm>
            <a:off x="3259139" y="4945061"/>
            <a:ext cx="290512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09" name="Oval 121"/>
          <p:cNvSpPr>
            <a:spLocks noChangeArrowheads="1"/>
          </p:cNvSpPr>
          <p:nvPr/>
        </p:nvSpPr>
        <p:spPr bwMode="auto">
          <a:xfrm>
            <a:off x="4787906" y="4391026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0" name="Oval 122"/>
          <p:cNvSpPr>
            <a:spLocks noChangeArrowheads="1"/>
          </p:cNvSpPr>
          <p:nvPr/>
        </p:nvSpPr>
        <p:spPr bwMode="auto">
          <a:xfrm>
            <a:off x="4437063" y="49180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1" name="Oval 123"/>
          <p:cNvSpPr>
            <a:spLocks noChangeArrowheads="1"/>
          </p:cNvSpPr>
          <p:nvPr/>
        </p:nvSpPr>
        <p:spPr bwMode="auto">
          <a:xfrm>
            <a:off x="5113339" y="4926011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2" name="Text Box 124"/>
          <p:cNvSpPr txBox="1">
            <a:spLocks noChangeArrowheads="1"/>
          </p:cNvSpPr>
          <p:nvPr/>
        </p:nvSpPr>
        <p:spPr bwMode="auto">
          <a:xfrm>
            <a:off x="5387977" y="48625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7</a:t>
            </a:r>
          </a:p>
        </p:txBody>
      </p:sp>
      <p:sp>
        <p:nvSpPr>
          <p:cNvPr id="806013" name="Text Box 125"/>
          <p:cNvSpPr txBox="1">
            <a:spLocks noChangeArrowheads="1"/>
          </p:cNvSpPr>
          <p:nvPr/>
        </p:nvSpPr>
        <p:spPr bwMode="auto">
          <a:xfrm>
            <a:off x="4686301" y="4868863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13</a:t>
            </a:r>
          </a:p>
        </p:txBody>
      </p:sp>
      <p:sp>
        <p:nvSpPr>
          <p:cNvPr id="806014" name="Oval 126"/>
          <p:cNvSpPr>
            <a:spLocks noChangeArrowheads="1"/>
          </p:cNvSpPr>
          <p:nvPr/>
        </p:nvSpPr>
        <p:spPr bwMode="auto">
          <a:xfrm>
            <a:off x="5114930" y="4927602"/>
            <a:ext cx="290513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5" name="Oval 127"/>
          <p:cNvSpPr>
            <a:spLocks noChangeArrowheads="1"/>
          </p:cNvSpPr>
          <p:nvPr/>
        </p:nvSpPr>
        <p:spPr bwMode="auto">
          <a:xfrm>
            <a:off x="5111756" y="5453061"/>
            <a:ext cx="290513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6" name="Text Box 128"/>
          <p:cNvSpPr txBox="1">
            <a:spLocks noChangeArrowheads="1"/>
          </p:cNvSpPr>
          <p:nvPr/>
        </p:nvSpPr>
        <p:spPr bwMode="auto">
          <a:xfrm>
            <a:off x="5376865" y="53975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806017" name="Oval 129"/>
          <p:cNvSpPr>
            <a:spLocks noChangeArrowheads="1"/>
          </p:cNvSpPr>
          <p:nvPr/>
        </p:nvSpPr>
        <p:spPr bwMode="auto">
          <a:xfrm>
            <a:off x="5113339" y="5454653"/>
            <a:ext cx="290512" cy="265113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8" name="Oval 130"/>
          <p:cNvSpPr>
            <a:spLocks noChangeArrowheads="1"/>
          </p:cNvSpPr>
          <p:nvPr/>
        </p:nvSpPr>
        <p:spPr bwMode="auto">
          <a:xfrm>
            <a:off x="5375280" y="5981702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19" name="Text Box 131"/>
          <p:cNvSpPr txBox="1">
            <a:spLocks noChangeArrowheads="1"/>
          </p:cNvSpPr>
          <p:nvPr/>
        </p:nvSpPr>
        <p:spPr bwMode="auto">
          <a:xfrm>
            <a:off x="5641977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10</a:t>
            </a:r>
          </a:p>
        </p:txBody>
      </p:sp>
      <p:sp>
        <p:nvSpPr>
          <p:cNvPr id="806020" name="Text Box 132"/>
          <p:cNvSpPr txBox="1">
            <a:spLocks noChangeArrowheads="1"/>
          </p:cNvSpPr>
          <p:nvPr/>
        </p:nvSpPr>
        <p:spPr bwMode="auto">
          <a:xfrm>
            <a:off x="4481513" y="592455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11</a:t>
            </a:r>
          </a:p>
        </p:txBody>
      </p:sp>
      <p:sp>
        <p:nvSpPr>
          <p:cNvPr id="806021" name="Oval 133"/>
          <p:cNvSpPr>
            <a:spLocks noChangeArrowheads="1"/>
          </p:cNvSpPr>
          <p:nvPr/>
        </p:nvSpPr>
        <p:spPr bwMode="auto">
          <a:xfrm>
            <a:off x="4860930" y="5962653"/>
            <a:ext cx="290513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2" name="Oval 134"/>
          <p:cNvSpPr>
            <a:spLocks noChangeArrowheads="1"/>
          </p:cNvSpPr>
          <p:nvPr/>
        </p:nvSpPr>
        <p:spPr bwMode="auto">
          <a:xfrm>
            <a:off x="6623056" y="385603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3" name="Oval 135"/>
          <p:cNvSpPr>
            <a:spLocks noChangeArrowheads="1"/>
          </p:cNvSpPr>
          <p:nvPr/>
        </p:nvSpPr>
        <p:spPr bwMode="auto">
          <a:xfrm>
            <a:off x="6954839" y="4384678"/>
            <a:ext cx="290512" cy="2651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4" name="Oval 136"/>
          <p:cNvSpPr>
            <a:spLocks noChangeArrowheads="1"/>
          </p:cNvSpPr>
          <p:nvPr/>
        </p:nvSpPr>
        <p:spPr bwMode="auto">
          <a:xfrm>
            <a:off x="6253163" y="4383085"/>
            <a:ext cx="290512" cy="265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25" name="Text Box 137"/>
          <p:cNvSpPr txBox="1">
            <a:spLocks noChangeArrowheads="1"/>
          </p:cNvSpPr>
          <p:nvPr/>
        </p:nvSpPr>
        <p:spPr bwMode="auto">
          <a:xfrm>
            <a:off x="6488113" y="432752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17</a:t>
            </a:r>
          </a:p>
        </p:txBody>
      </p:sp>
      <p:sp>
        <p:nvSpPr>
          <p:cNvPr id="806026" name="Text Box 138"/>
          <p:cNvSpPr txBox="1">
            <a:spLocks noChangeArrowheads="1"/>
          </p:cNvSpPr>
          <p:nvPr/>
        </p:nvSpPr>
        <p:spPr bwMode="auto">
          <a:xfrm>
            <a:off x="7204077" y="431641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11</a:t>
            </a:r>
          </a:p>
        </p:txBody>
      </p:sp>
      <p:sp>
        <p:nvSpPr>
          <p:cNvPr id="806027" name="Oval 139"/>
          <p:cNvSpPr>
            <a:spLocks noChangeArrowheads="1"/>
          </p:cNvSpPr>
          <p:nvPr/>
        </p:nvSpPr>
        <p:spPr bwMode="auto">
          <a:xfrm>
            <a:off x="5375280" y="5983285"/>
            <a:ext cx="290513" cy="265112"/>
          </a:xfrm>
          <a:prstGeom prst="ellipse">
            <a:avLst/>
          </a:prstGeom>
          <a:solidFill>
            <a:srgbClr val="FF3300">
              <a:alpha val="2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8720" name="Text Box 140"/>
          <p:cNvSpPr txBox="1">
            <a:spLocks noChangeArrowheads="1"/>
          </p:cNvSpPr>
          <p:nvPr/>
        </p:nvSpPr>
        <p:spPr bwMode="auto">
          <a:xfrm>
            <a:off x="6550029" y="33528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0</a:t>
            </a:r>
          </a:p>
        </p:txBody>
      </p:sp>
      <p:sp>
        <p:nvSpPr>
          <p:cNvPr id="806029" name="Text Box 141"/>
          <p:cNvSpPr txBox="1">
            <a:spLocks noChangeArrowheads="1"/>
          </p:cNvSpPr>
          <p:nvPr/>
        </p:nvSpPr>
        <p:spPr bwMode="auto">
          <a:xfrm>
            <a:off x="3554413" y="486727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6</a:t>
            </a:r>
          </a:p>
        </p:txBody>
      </p:sp>
      <p:sp>
        <p:nvSpPr>
          <p:cNvPr id="28722" name="Text Box 142"/>
          <p:cNvSpPr txBox="1">
            <a:spLocks noChangeArrowheads="1"/>
          </p:cNvSpPr>
          <p:nvPr/>
        </p:nvSpPr>
        <p:spPr bwMode="auto">
          <a:xfrm>
            <a:off x="4884737" y="1974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3</a:t>
            </a:r>
          </a:p>
        </p:txBody>
      </p:sp>
      <p:sp>
        <p:nvSpPr>
          <p:cNvPr id="28723" name="Text Box 143"/>
          <p:cNvSpPr txBox="1">
            <a:spLocks noChangeArrowheads="1"/>
          </p:cNvSpPr>
          <p:nvPr/>
        </p:nvSpPr>
        <p:spPr bwMode="auto">
          <a:xfrm>
            <a:off x="5878513" y="2128839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9</a:t>
            </a:r>
          </a:p>
        </p:txBody>
      </p:sp>
      <p:sp>
        <p:nvSpPr>
          <p:cNvPr id="28724" name="Text Box 144"/>
          <p:cNvSpPr txBox="1">
            <a:spLocks noChangeArrowheads="1"/>
          </p:cNvSpPr>
          <p:nvPr/>
        </p:nvSpPr>
        <p:spPr bwMode="auto">
          <a:xfrm>
            <a:off x="4735513" y="26225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5" name="Text Box 145"/>
          <p:cNvSpPr txBox="1">
            <a:spLocks noChangeArrowheads="1"/>
          </p:cNvSpPr>
          <p:nvPr/>
        </p:nvSpPr>
        <p:spPr bwMode="auto">
          <a:xfrm>
            <a:off x="5224461" y="16573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26" name="Text Box 146"/>
          <p:cNvSpPr txBox="1">
            <a:spLocks noChangeArrowheads="1"/>
          </p:cNvSpPr>
          <p:nvPr/>
        </p:nvSpPr>
        <p:spPr bwMode="auto">
          <a:xfrm>
            <a:off x="5035549" y="1219202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27" name="Text Box 147"/>
          <p:cNvSpPr txBox="1">
            <a:spLocks noChangeArrowheads="1"/>
          </p:cNvSpPr>
          <p:nvPr/>
        </p:nvSpPr>
        <p:spPr bwMode="auto">
          <a:xfrm>
            <a:off x="5753101" y="1639890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8" name="Text Box 148"/>
          <p:cNvSpPr txBox="1">
            <a:spLocks noChangeArrowheads="1"/>
          </p:cNvSpPr>
          <p:nvPr/>
        </p:nvSpPr>
        <p:spPr bwMode="auto">
          <a:xfrm>
            <a:off x="6683377" y="2252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</a:p>
        </p:txBody>
      </p:sp>
      <p:sp>
        <p:nvSpPr>
          <p:cNvPr id="28729" name="Text Box 149"/>
          <p:cNvSpPr txBox="1">
            <a:spLocks noChangeArrowheads="1"/>
          </p:cNvSpPr>
          <p:nvPr/>
        </p:nvSpPr>
        <p:spPr bwMode="auto">
          <a:xfrm>
            <a:off x="7013573" y="2125666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28730" name="Text Box 150"/>
          <p:cNvSpPr txBox="1">
            <a:spLocks noChangeArrowheads="1"/>
          </p:cNvSpPr>
          <p:nvPr/>
        </p:nvSpPr>
        <p:spPr bwMode="auto">
          <a:xfrm>
            <a:off x="5467353" y="28511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15</a:t>
            </a:r>
          </a:p>
        </p:txBody>
      </p:sp>
      <p:sp>
        <p:nvSpPr>
          <p:cNvPr id="28731" name="Text Box 151"/>
          <p:cNvSpPr txBox="1">
            <a:spLocks noChangeArrowheads="1"/>
          </p:cNvSpPr>
          <p:nvPr/>
        </p:nvSpPr>
        <p:spPr bwMode="auto">
          <a:xfrm>
            <a:off x="7540625" y="2371727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</a:t>
            </a:r>
          </a:p>
        </p:txBody>
      </p:sp>
      <p:sp>
        <p:nvSpPr>
          <p:cNvPr id="28732" name="Text Box 152"/>
          <p:cNvSpPr txBox="1">
            <a:spLocks noChangeArrowheads="1"/>
          </p:cNvSpPr>
          <p:nvPr/>
        </p:nvSpPr>
        <p:spPr bwMode="auto">
          <a:xfrm>
            <a:off x="7556501" y="1720854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806041" name="AutoShape 153"/>
          <p:cNvSpPr>
            <a:spLocks/>
          </p:cNvSpPr>
          <p:nvPr/>
        </p:nvSpPr>
        <p:spPr bwMode="auto">
          <a:xfrm>
            <a:off x="1909765" y="3613147"/>
            <a:ext cx="396875" cy="2986088"/>
          </a:xfrm>
          <a:prstGeom prst="leftBrace">
            <a:avLst>
              <a:gd name="adj1" fmla="val 627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806042" name="Text Box 154"/>
          <p:cNvSpPr txBox="1">
            <a:spLocks noChangeArrowheads="1"/>
          </p:cNvSpPr>
          <p:nvPr/>
        </p:nvSpPr>
        <p:spPr bwMode="auto">
          <a:xfrm>
            <a:off x="914401" y="4827588"/>
            <a:ext cx="1158875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Cost contours</a:t>
            </a:r>
          </a:p>
        </p:txBody>
      </p:sp>
      <p:sp>
        <p:nvSpPr>
          <p:cNvPr id="28735" name="Text Box 155"/>
          <p:cNvSpPr txBox="1">
            <a:spLocks noChangeArrowheads="1"/>
          </p:cNvSpPr>
          <p:nvPr/>
        </p:nvSpPr>
        <p:spPr bwMode="auto">
          <a:xfrm>
            <a:off x="6134101" y="1827215"/>
            <a:ext cx="538163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C10F8-5585-4B85-A0F8-F5D48F6E516D}"/>
              </a:ext>
            </a:extLst>
          </p:cNvPr>
          <p:cNvSpPr/>
          <p:nvPr/>
        </p:nvSpPr>
        <p:spPr>
          <a:xfrm>
            <a:off x="6022183" y="4723842"/>
            <a:ext cx="1388714" cy="14144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80FBD-A5E2-4834-B14B-3D3145C20A63}"/>
              </a:ext>
            </a:extLst>
          </p:cNvPr>
          <p:cNvSpPr/>
          <p:nvPr/>
        </p:nvSpPr>
        <p:spPr>
          <a:xfrm>
            <a:off x="4884737" y="6265870"/>
            <a:ext cx="209551" cy="1003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5956" grpId="0" animBg="1"/>
      <p:bldP spid="805958" grpId="0" animBg="1"/>
      <p:bldP spid="805959" grpId="0" animBg="1"/>
      <p:bldP spid="805960" grpId="0" animBg="1"/>
      <p:bldP spid="805993" grpId="0"/>
      <p:bldP spid="805994" grpId="0"/>
      <p:bldP spid="805995" grpId="0"/>
      <p:bldP spid="805996" grpId="0" animBg="1"/>
      <p:bldP spid="805997" grpId="0" animBg="1"/>
      <p:bldP spid="805998" grpId="0"/>
      <p:bldP spid="805999" grpId="0" animBg="1"/>
      <p:bldP spid="806000" grpId="0" animBg="1"/>
      <p:bldP spid="806001" grpId="0" animBg="1"/>
      <p:bldP spid="806002" grpId="0"/>
      <p:bldP spid="806003" grpId="0"/>
      <p:bldP spid="806004" grpId="0"/>
      <p:bldP spid="806005" grpId="0" animBg="1"/>
      <p:bldP spid="806006" grpId="0" animBg="1"/>
      <p:bldP spid="806007" grpId="0" animBg="1"/>
      <p:bldP spid="806008" grpId="0" animBg="1"/>
      <p:bldP spid="806009" grpId="0" animBg="1"/>
      <p:bldP spid="806010" grpId="0" animBg="1"/>
      <p:bldP spid="806011" grpId="0" animBg="1"/>
      <p:bldP spid="806012" grpId="0"/>
      <p:bldP spid="806013" grpId="0"/>
      <p:bldP spid="806014" grpId="0" animBg="1"/>
      <p:bldP spid="806015" grpId="0" animBg="1"/>
      <p:bldP spid="806016" grpId="0"/>
      <p:bldP spid="806017" grpId="0" animBg="1"/>
      <p:bldP spid="806018" grpId="0" animBg="1"/>
      <p:bldP spid="806019" grpId="0"/>
      <p:bldP spid="806020" grpId="0"/>
      <p:bldP spid="806021" grpId="0" animBg="1"/>
      <p:bldP spid="806022" grpId="0" animBg="1"/>
      <p:bldP spid="806023" grpId="0" animBg="1"/>
      <p:bldP spid="806024" grpId="0" animBg="1"/>
      <p:bldP spid="806025" grpId="0"/>
      <p:bldP spid="806026" grpId="0"/>
      <p:bldP spid="806027" grpId="0" animBg="1"/>
      <p:bldP spid="806029" grpId="0"/>
      <p:bldP spid="806041" grpId="0" animBg="1"/>
      <p:bldP spid="8060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67"/>
          <p:cNvSpPr>
            <a:spLocks/>
          </p:cNvSpPr>
          <p:nvPr/>
        </p:nvSpPr>
        <p:spPr bwMode="auto">
          <a:xfrm>
            <a:off x="9144001" y="1828801"/>
            <a:ext cx="1616075" cy="238125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18" h="1500">
                <a:moveTo>
                  <a:pt x="636" y="164"/>
                </a:moveTo>
                <a:cubicBezTo>
                  <a:pt x="714" y="273"/>
                  <a:pt x="995" y="706"/>
                  <a:pt x="1018" y="842"/>
                </a:cubicBezTo>
                <a:cubicBezTo>
                  <a:pt x="963" y="845"/>
                  <a:pt x="797" y="942"/>
                  <a:pt x="772" y="978"/>
                </a:cubicBezTo>
                <a:cubicBezTo>
                  <a:pt x="771" y="1024"/>
                  <a:pt x="817" y="1372"/>
                  <a:pt x="691" y="1446"/>
                </a:cubicBezTo>
                <a:cubicBezTo>
                  <a:pt x="662" y="1493"/>
                  <a:pt x="626" y="1495"/>
                  <a:pt x="573" y="1500"/>
                </a:cubicBezTo>
                <a:cubicBezTo>
                  <a:pt x="531" y="1490"/>
                  <a:pt x="524" y="1490"/>
                  <a:pt x="492" y="1468"/>
                </a:cubicBezTo>
                <a:cubicBezTo>
                  <a:pt x="474" y="1442"/>
                  <a:pt x="433" y="1401"/>
                  <a:pt x="406" y="1382"/>
                </a:cubicBezTo>
                <a:cubicBezTo>
                  <a:pt x="370" y="1332"/>
                  <a:pt x="390" y="1355"/>
                  <a:pt x="347" y="1312"/>
                </a:cubicBezTo>
                <a:cubicBezTo>
                  <a:pt x="276" y="1241"/>
                  <a:pt x="350" y="1294"/>
                  <a:pt x="304" y="1263"/>
                </a:cubicBezTo>
                <a:cubicBezTo>
                  <a:pt x="236" y="1164"/>
                  <a:pt x="115" y="1184"/>
                  <a:pt x="0" y="1181"/>
                </a:cubicBezTo>
                <a:cubicBezTo>
                  <a:pt x="46" y="1005"/>
                  <a:pt x="460" y="338"/>
                  <a:pt x="566" y="169"/>
                </a:cubicBezTo>
                <a:cubicBezTo>
                  <a:pt x="672" y="0"/>
                  <a:pt x="622" y="165"/>
                  <a:pt x="636" y="164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6" name="Freeform 67"/>
          <p:cNvSpPr>
            <a:spLocks/>
          </p:cNvSpPr>
          <p:nvPr/>
        </p:nvSpPr>
        <p:spPr bwMode="auto">
          <a:xfrm>
            <a:off x="9296401" y="1828802"/>
            <a:ext cx="1371600" cy="19048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9907589" y="2208214"/>
            <a:ext cx="274639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…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Uniform Cost Search (UCS) Properties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1"/>
          </p:nvPr>
        </p:nvSpPr>
        <p:spPr>
          <a:xfrm>
            <a:off x="406400" y="1366838"/>
            <a:ext cx="7366000" cy="4729164"/>
          </a:xfrm>
        </p:spPr>
        <p:txBody>
          <a:bodyPr/>
          <a:lstStyle/>
          <a:p>
            <a:r>
              <a:rPr lang="en-US" sz="2400" dirty="0"/>
              <a:t>What nodes </a:t>
            </a:r>
            <a:r>
              <a:rPr lang="en-US" sz="2400"/>
              <a:t>does UCS </a:t>
            </a:r>
            <a:r>
              <a:rPr lang="en-US" sz="2400" dirty="0"/>
              <a:t>expand?</a:t>
            </a:r>
          </a:p>
          <a:p>
            <a:pPr lvl="1"/>
            <a:r>
              <a:rPr lang="en-US" sz="2000" dirty="0"/>
              <a:t>Processes all nodes with cost less than cheapest solution!</a:t>
            </a:r>
          </a:p>
          <a:p>
            <a:pPr lvl="1"/>
            <a:r>
              <a:rPr lang="en-US" sz="2000" dirty="0"/>
              <a:t>If that solution costs </a:t>
            </a:r>
            <a:r>
              <a:rPr lang="en-US" sz="2000" i="1" dirty="0">
                <a:latin typeface="Times New Roman" pitchFamily="18" charset="0"/>
              </a:rPr>
              <a:t>C* </a:t>
            </a:r>
            <a:r>
              <a:rPr lang="en-US" sz="2000" dirty="0"/>
              <a:t>and arcs cost at least 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 </a:t>
            </a:r>
            <a:r>
              <a:rPr lang="en-US" sz="2000" i="1" dirty="0">
                <a:sym typeface="Symbol" pitchFamily="18" charset="2"/>
              </a:rPr>
              <a:t>,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2000" dirty="0">
                <a:sym typeface="Symbol" pitchFamily="18" charset="2"/>
              </a:rPr>
              <a:t>then the “effective depth” is roughly </a:t>
            </a:r>
            <a:r>
              <a:rPr lang="en-US" sz="2000" i="1" dirty="0">
                <a:latin typeface="Times New Roman" pitchFamily="18" charset="0"/>
              </a:rPr>
              <a:t>C*/</a:t>
            </a:r>
            <a:r>
              <a:rPr lang="en-US" sz="2000" i="1" dirty="0">
                <a:latin typeface="Times New Roman" pitchFamily="18" charset="0"/>
                <a:sym typeface="Symbol" pitchFamily="18" charset="2"/>
              </a:rPr>
              <a:t></a:t>
            </a:r>
            <a:endParaRPr lang="en-US" sz="2000" dirty="0"/>
          </a:p>
          <a:p>
            <a:pPr lvl="1"/>
            <a:r>
              <a:rPr lang="en-US" sz="2000" dirty="0"/>
              <a:t>Takes time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 (exponential in effective depth)</a:t>
            </a:r>
          </a:p>
          <a:p>
            <a:pPr lvl="3"/>
            <a:endParaRPr lang="en-US" sz="1200" dirty="0"/>
          </a:p>
          <a:p>
            <a:r>
              <a:rPr lang="en-US" sz="2400" dirty="0"/>
              <a:t>How much space does the fringe take?</a:t>
            </a:r>
          </a:p>
          <a:p>
            <a:pPr lvl="1"/>
            <a:r>
              <a:rPr lang="en-US" sz="2000" dirty="0"/>
              <a:t>Has roughly the last tier, so O(</a:t>
            </a:r>
            <a:r>
              <a:rPr lang="en-US" sz="2000" dirty="0" err="1"/>
              <a:t>b</a:t>
            </a:r>
            <a:r>
              <a:rPr lang="en-US" sz="2000" i="1" baseline="30000" dirty="0" err="1">
                <a:latin typeface="Times New Roman" pitchFamily="18" charset="0"/>
              </a:rPr>
              <a:t>C</a:t>
            </a:r>
            <a:r>
              <a:rPr lang="en-US" sz="2000" i="1" baseline="30000" dirty="0">
                <a:latin typeface="Times New Roman" pitchFamily="18" charset="0"/>
              </a:rPr>
              <a:t>*/</a:t>
            </a:r>
            <a:r>
              <a:rPr lang="en-US" sz="2000" i="1" baseline="30000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sz="2000" dirty="0"/>
              <a:t>)</a:t>
            </a:r>
          </a:p>
          <a:p>
            <a:pPr lvl="3"/>
            <a:endParaRPr lang="en-US" sz="1200" dirty="0"/>
          </a:p>
          <a:p>
            <a:r>
              <a:rPr lang="en-US" sz="2400" dirty="0"/>
              <a:t>Is it complete?</a:t>
            </a:r>
          </a:p>
          <a:p>
            <a:pPr lvl="1"/>
            <a:r>
              <a:rPr lang="en-US" sz="2000" dirty="0"/>
              <a:t>Assuming best solution has a finite cost and minimum arc cost is positive, yes!</a:t>
            </a:r>
          </a:p>
          <a:p>
            <a:pPr lvl="2"/>
            <a:endParaRPr lang="en-US" sz="800" dirty="0"/>
          </a:p>
          <a:p>
            <a:r>
              <a:rPr lang="en-US" sz="2400" dirty="0"/>
              <a:t>Is it optimal?</a:t>
            </a:r>
          </a:p>
          <a:p>
            <a:pPr lvl="1"/>
            <a:r>
              <a:rPr lang="en-US" sz="2000" dirty="0"/>
              <a:t>Yes!  (Proof next lecture via A*)</a:t>
            </a:r>
          </a:p>
          <a:p>
            <a:endParaRPr lang="en-US" dirty="0"/>
          </a:p>
        </p:txBody>
      </p:sp>
      <p:sp>
        <p:nvSpPr>
          <p:cNvPr id="24614" name="Freeform 38"/>
          <p:cNvSpPr>
            <a:spLocks/>
          </p:cNvSpPr>
          <p:nvPr/>
        </p:nvSpPr>
        <p:spPr bwMode="auto">
          <a:xfrm>
            <a:off x="8655051" y="2001835"/>
            <a:ext cx="2927351" cy="2554288"/>
          </a:xfrm>
          <a:custGeom>
            <a:avLst/>
            <a:gdLst>
              <a:gd name="T0" fmla="*/ 0 w 1844"/>
              <a:gd name="T1" fmla="*/ 2147483647 h 1609"/>
              <a:gd name="T2" fmla="*/ 2147483647 w 1844"/>
              <a:gd name="T3" fmla="*/ 2147483647 h 1609"/>
              <a:gd name="T4" fmla="*/ 2147483647 w 1844"/>
              <a:gd name="T5" fmla="*/ 0 h 1609"/>
              <a:gd name="T6" fmla="*/ 0 w 1844"/>
              <a:gd name="T7" fmla="*/ 2147483647 h 1609"/>
              <a:gd name="T8" fmla="*/ 0 60000 65536"/>
              <a:gd name="T9" fmla="*/ 0 60000 65536"/>
              <a:gd name="T10" fmla="*/ 0 60000 65536"/>
              <a:gd name="T11" fmla="*/ 0 60000 65536"/>
              <a:gd name="T12" fmla="*/ 0 w 1844"/>
              <a:gd name="T13" fmla="*/ 0 h 1609"/>
              <a:gd name="T14" fmla="*/ 1844 w 1844"/>
              <a:gd name="T15" fmla="*/ 1609 h 160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44" h="1609">
                <a:moveTo>
                  <a:pt x="0" y="1609"/>
                </a:moveTo>
                <a:lnTo>
                  <a:pt x="1844" y="1609"/>
                </a:lnTo>
                <a:lnTo>
                  <a:pt x="915" y="0"/>
                </a:lnTo>
                <a:lnTo>
                  <a:pt x="0" y="160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15" name="Oval 39"/>
          <p:cNvSpPr>
            <a:spLocks noChangeArrowheads="1"/>
          </p:cNvSpPr>
          <p:nvPr/>
        </p:nvSpPr>
        <p:spPr bwMode="auto">
          <a:xfrm>
            <a:off x="10009187" y="1931987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6" name="Oval 40"/>
          <p:cNvSpPr>
            <a:spLocks noChangeArrowheads="1"/>
          </p:cNvSpPr>
          <p:nvPr/>
        </p:nvSpPr>
        <p:spPr bwMode="auto">
          <a:xfrm>
            <a:off x="9777411" y="2357438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7" name="Oval 41"/>
          <p:cNvSpPr>
            <a:spLocks noChangeArrowheads="1"/>
          </p:cNvSpPr>
          <p:nvPr/>
        </p:nvSpPr>
        <p:spPr bwMode="auto">
          <a:xfrm>
            <a:off x="10253663" y="2347911"/>
            <a:ext cx="179388" cy="1793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19" name="Freeform 43"/>
          <p:cNvSpPr>
            <a:spLocks/>
          </p:cNvSpPr>
          <p:nvPr/>
        </p:nvSpPr>
        <p:spPr bwMode="auto">
          <a:xfrm>
            <a:off x="9890123" y="2162175"/>
            <a:ext cx="444500" cy="88900"/>
          </a:xfrm>
          <a:custGeom>
            <a:avLst/>
            <a:gdLst>
              <a:gd name="T0" fmla="*/ 0 w 280"/>
              <a:gd name="T1" fmla="*/ 2147483647 h 56"/>
              <a:gd name="T2" fmla="*/ 2147483647 w 280"/>
              <a:gd name="T3" fmla="*/ 2147483647 h 56"/>
              <a:gd name="T4" fmla="*/ 2147483647 w 280"/>
              <a:gd name="T5" fmla="*/ 0 h 56"/>
              <a:gd name="T6" fmla="*/ 0 60000 65536"/>
              <a:gd name="T7" fmla="*/ 0 60000 65536"/>
              <a:gd name="T8" fmla="*/ 0 60000 65536"/>
              <a:gd name="T9" fmla="*/ 0 w 280"/>
              <a:gd name="T10" fmla="*/ 0 h 56"/>
              <a:gd name="T11" fmla="*/ 280 w 28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0" h="56">
                <a:moveTo>
                  <a:pt x="0" y="11"/>
                </a:moveTo>
                <a:cubicBezTo>
                  <a:pt x="52" y="33"/>
                  <a:pt x="104" y="56"/>
                  <a:pt x="151" y="54"/>
                </a:cubicBezTo>
                <a:cubicBezTo>
                  <a:pt x="198" y="52"/>
                  <a:pt x="239" y="26"/>
                  <a:pt x="2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sm" len="sm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9601201" y="1981202"/>
            <a:ext cx="298451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b</a:t>
            </a:r>
          </a:p>
        </p:txBody>
      </p:sp>
      <p:sp>
        <p:nvSpPr>
          <p:cNvPr id="24625" name="Oval 49"/>
          <p:cNvSpPr>
            <a:spLocks noChangeArrowheads="1"/>
          </p:cNvSpPr>
          <p:nvPr/>
        </p:nvSpPr>
        <p:spPr bwMode="auto">
          <a:xfrm>
            <a:off x="9448801" y="4473576"/>
            <a:ext cx="179387" cy="1793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6" name="Oval 50"/>
          <p:cNvSpPr>
            <a:spLocks noChangeArrowheads="1"/>
          </p:cNvSpPr>
          <p:nvPr/>
        </p:nvSpPr>
        <p:spPr bwMode="auto">
          <a:xfrm>
            <a:off x="10501311" y="3397249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27" name="Oval 51"/>
          <p:cNvSpPr>
            <a:spLocks noChangeArrowheads="1"/>
          </p:cNvSpPr>
          <p:nvPr/>
        </p:nvSpPr>
        <p:spPr bwMode="auto">
          <a:xfrm>
            <a:off x="10021887" y="3952876"/>
            <a:ext cx="179388" cy="179387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1" name="AutoShape 55"/>
          <p:cNvSpPr>
            <a:spLocks/>
          </p:cNvSpPr>
          <p:nvPr/>
        </p:nvSpPr>
        <p:spPr bwMode="auto">
          <a:xfrm>
            <a:off x="8534400" y="1828800"/>
            <a:ext cx="265112" cy="1981200"/>
          </a:xfrm>
          <a:prstGeom prst="leftBrace">
            <a:avLst>
              <a:gd name="adj1" fmla="val 529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24632" name="Text Box 56"/>
          <p:cNvSpPr txBox="1">
            <a:spLocks noChangeArrowheads="1"/>
          </p:cNvSpPr>
          <p:nvPr/>
        </p:nvSpPr>
        <p:spPr bwMode="auto">
          <a:xfrm>
            <a:off x="7239000" y="2602472"/>
            <a:ext cx="14478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Times New Roman" pitchFamily="18" charset="0"/>
              </a:rPr>
              <a:t>C*/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</a:t>
            </a:r>
            <a:r>
              <a:rPr lang="en-US" dirty="0"/>
              <a:t>  “tiers”</a:t>
            </a:r>
          </a:p>
        </p:txBody>
      </p:sp>
      <p:sp>
        <p:nvSpPr>
          <p:cNvPr id="27" name="Freeform 67"/>
          <p:cNvSpPr>
            <a:spLocks/>
          </p:cNvSpPr>
          <p:nvPr/>
        </p:nvSpPr>
        <p:spPr bwMode="auto">
          <a:xfrm>
            <a:off x="9601200" y="1905162"/>
            <a:ext cx="838200" cy="1219041"/>
          </a:xfrm>
          <a:custGeom>
            <a:avLst/>
            <a:gdLst>
              <a:gd name="T0" fmla="*/ 2147483647 w 1018"/>
              <a:gd name="T1" fmla="*/ 2147483647 h 1500"/>
              <a:gd name="T2" fmla="*/ 2147483647 w 1018"/>
              <a:gd name="T3" fmla="*/ 2147483647 h 1500"/>
              <a:gd name="T4" fmla="*/ 2147483647 w 1018"/>
              <a:gd name="T5" fmla="*/ 2147483647 h 1500"/>
              <a:gd name="T6" fmla="*/ 2147483647 w 1018"/>
              <a:gd name="T7" fmla="*/ 2147483647 h 1500"/>
              <a:gd name="T8" fmla="*/ 2147483647 w 1018"/>
              <a:gd name="T9" fmla="*/ 2147483647 h 1500"/>
              <a:gd name="T10" fmla="*/ 2147483647 w 1018"/>
              <a:gd name="T11" fmla="*/ 2147483647 h 1500"/>
              <a:gd name="T12" fmla="*/ 2147483647 w 1018"/>
              <a:gd name="T13" fmla="*/ 2147483647 h 1500"/>
              <a:gd name="T14" fmla="*/ 2147483647 w 1018"/>
              <a:gd name="T15" fmla="*/ 2147483647 h 1500"/>
              <a:gd name="T16" fmla="*/ 2147483647 w 1018"/>
              <a:gd name="T17" fmla="*/ 2147483647 h 1500"/>
              <a:gd name="T18" fmla="*/ 0 w 1018"/>
              <a:gd name="T19" fmla="*/ 2147483647 h 1500"/>
              <a:gd name="T20" fmla="*/ 2147483647 w 1018"/>
              <a:gd name="T21" fmla="*/ 2147483647 h 1500"/>
              <a:gd name="T22" fmla="*/ 2147483647 w 1018"/>
              <a:gd name="T23" fmla="*/ 2147483647 h 15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18"/>
              <a:gd name="T37" fmla="*/ 0 h 1500"/>
              <a:gd name="T38" fmla="*/ 1018 w 1018"/>
              <a:gd name="T39" fmla="*/ 1500 h 15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986 w 10000"/>
              <a:gd name="connsiteY8" fmla="*/ 8420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4833 w 10000"/>
              <a:gd name="connsiteY5" fmla="*/ 9787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10000"/>
              <a:gd name="connsiteX1" fmla="*/ 10000 w 10000"/>
              <a:gd name="connsiteY1" fmla="*/ 5613 h 10000"/>
              <a:gd name="connsiteX2" fmla="*/ 7583 w 10000"/>
              <a:gd name="connsiteY2" fmla="*/ 6520 h 10000"/>
              <a:gd name="connsiteX3" fmla="*/ 6667 w 10000"/>
              <a:gd name="connsiteY3" fmla="*/ 8846 h 10000"/>
              <a:gd name="connsiteX4" fmla="*/ 5629 w 10000"/>
              <a:gd name="connsiteY4" fmla="*/ 10000 h 10000"/>
              <a:gd name="connsiteX5" fmla="*/ 5000 w 10000"/>
              <a:gd name="connsiteY5" fmla="*/ 9615 h 10000"/>
              <a:gd name="connsiteX6" fmla="*/ 3988 w 10000"/>
              <a:gd name="connsiteY6" fmla="*/ 9213 h 10000"/>
              <a:gd name="connsiteX7" fmla="*/ 3409 w 10000"/>
              <a:gd name="connsiteY7" fmla="*/ 8747 h 10000"/>
              <a:gd name="connsiteX8" fmla="*/ 2778 w 10000"/>
              <a:gd name="connsiteY8" fmla="*/ 8077 h 10000"/>
              <a:gd name="connsiteX9" fmla="*/ 0 w 10000"/>
              <a:gd name="connsiteY9" fmla="*/ 7873 h 10000"/>
              <a:gd name="connsiteX10" fmla="*/ 5560 w 10000"/>
              <a:gd name="connsiteY10" fmla="*/ 1127 h 10000"/>
              <a:gd name="connsiteX11" fmla="*/ 6248 w 10000"/>
              <a:gd name="connsiteY11" fmla="*/ 1093 h 10000"/>
              <a:gd name="connsiteX0" fmla="*/ 6248 w 10000"/>
              <a:gd name="connsiteY0" fmla="*/ 1093 h 9761"/>
              <a:gd name="connsiteX1" fmla="*/ 10000 w 10000"/>
              <a:gd name="connsiteY1" fmla="*/ 5613 h 9761"/>
              <a:gd name="connsiteX2" fmla="*/ 7583 w 10000"/>
              <a:gd name="connsiteY2" fmla="*/ 6520 h 9761"/>
              <a:gd name="connsiteX3" fmla="*/ 6667 w 10000"/>
              <a:gd name="connsiteY3" fmla="*/ 8846 h 9761"/>
              <a:gd name="connsiteX4" fmla="*/ 5556 w 10000"/>
              <a:gd name="connsiteY4" fmla="*/ 9615 h 9761"/>
              <a:gd name="connsiteX5" fmla="*/ 5000 w 10000"/>
              <a:gd name="connsiteY5" fmla="*/ 9615 h 9761"/>
              <a:gd name="connsiteX6" fmla="*/ 3988 w 10000"/>
              <a:gd name="connsiteY6" fmla="*/ 9213 h 9761"/>
              <a:gd name="connsiteX7" fmla="*/ 3409 w 10000"/>
              <a:gd name="connsiteY7" fmla="*/ 8747 h 9761"/>
              <a:gd name="connsiteX8" fmla="*/ 2778 w 10000"/>
              <a:gd name="connsiteY8" fmla="*/ 8077 h 9761"/>
              <a:gd name="connsiteX9" fmla="*/ 0 w 10000"/>
              <a:gd name="connsiteY9" fmla="*/ 7873 h 9761"/>
              <a:gd name="connsiteX10" fmla="*/ 5560 w 10000"/>
              <a:gd name="connsiteY10" fmla="*/ 1127 h 9761"/>
              <a:gd name="connsiteX11" fmla="*/ 6248 w 10000"/>
              <a:gd name="connsiteY11" fmla="*/ 1093 h 9761"/>
              <a:gd name="connsiteX0" fmla="*/ 6248 w 10000"/>
              <a:gd name="connsiteY0" fmla="*/ 1120 h 9850"/>
              <a:gd name="connsiteX1" fmla="*/ 10000 w 10000"/>
              <a:gd name="connsiteY1" fmla="*/ 5750 h 9850"/>
              <a:gd name="connsiteX2" fmla="*/ 7583 w 10000"/>
              <a:gd name="connsiteY2" fmla="*/ 6680 h 9850"/>
              <a:gd name="connsiteX3" fmla="*/ 6667 w 10000"/>
              <a:gd name="connsiteY3" fmla="*/ 9063 h 9850"/>
              <a:gd name="connsiteX4" fmla="*/ 5000 w 10000"/>
              <a:gd name="connsiteY4" fmla="*/ 9850 h 9850"/>
              <a:gd name="connsiteX5" fmla="*/ 3988 w 10000"/>
              <a:gd name="connsiteY5" fmla="*/ 9439 h 9850"/>
              <a:gd name="connsiteX6" fmla="*/ 3409 w 10000"/>
              <a:gd name="connsiteY6" fmla="*/ 8961 h 9850"/>
              <a:gd name="connsiteX7" fmla="*/ 2778 w 10000"/>
              <a:gd name="connsiteY7" fmla="*/ 8275 h 9850"/>
              <a:gd name="connsiteX8" fmla="*/ 0 w 10000"/>
              <a:gd name="connsiteY8" fmla="*/ 8066 h 9850"/>
              <a:gd name="connsiteX9" fmla="*/ 5560 w 10000"/>
              <a:gd name="connsiteY9" fmla="*/ 1155 h 9850"/>
              <a:gd name="connsiteX10" fmla="*/ 6248 w 10000"/>
              <a:gd name="connsiteY10" fmla="*/ 1120 h 985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5000 w 10000"/>
              <a:gd name="connsiteY3" fmla="*/ 10000 h 10000"/>
              <a:gd name="connsiteX4" fmla="*/ 3988 w 10000"/>
              <a:gd name="connsiteY4" fmla="*/ 9583 h 10000"/>
              <a:gd name="connsiteX5" fmla="*/ 3409 w 10000"/>
              <a:gd name="connsiteY5" fmla="*/ 9097 h 10000"/>
              <a:gd name="connsiteX6" fmla="*/ 2778 w 10000"/>
              <a:gd name="connsiteY6" fmla="*/ 8401 h 10000"/>
              <a:gd name="connsiteX7" fmla="*/ 0 w 10000"/>
              <a:gd name="connsiteY7" fmla="*/ 8189 h 10000"/>
              <a:gd name="connsiteX8" fmla="*/ 5560 w 10000"/>
              <a:gd name="connsiteY8" fmla="*/ 1173 h 10000"/>
              <a:gd name="connsiteX9" fmla="*/ 6248 w 10000"/>
              <a:gd name="connsiteY9" fmla="*/ 1137 h 10000"/>
              <a:gd name="connsiteX0" fmla="*/ 6248 w 10000"/>
              <a:gd name="connsiteY0" fmla="*/ 1137 h 10000"/>
              <a:gd name="connsiteX1" fmla="*/ 10000 w 10000"/>
              <a:gd name="connsiteY1" fmla="*/ 5838 h 10000"/>
              <a:gd name="connsiteX2" fmla="*/ 7583 w 10000"/>
              <a:gd name="connsiteY2" fmla="*/ 6782 h 10000"/>
              <a:gd name="connsiteX3" fmla="*/ 6667 w 10000"/>
              <a:gd name="connsiteY3" fmla="*/ 8401 h 10000"/>
              <a:gd name="connsiteX4" fmla="*/ 5000 w 10000"/>
              <a:gd name="connsiteY4" fmla="*/ 10000 h 10000"/>
              <a:gd name="connsiteX5" fmla="*/ 3988 w 10000"/>
              <a:gd name="connsiteY5" fmla="*/ 9583 h 10000"/>
              <a:gd name="connsiteX6" fmla="*/ 3409 w 10000"/>
              <a:gd name="connsiteY6" fmla="*/ 9097 h 10000"/>
              <a:gd name="connsiteX7" fmla="*/ 2778 w 10000"/>
              <a:gd name="connsiteY7" fmla="*/ 8401 h 10000"/>
              <a:gd name="connsiteX8" fmla="*/ 0 w 10000"/>
              <a:gd name="connsiteY8" fmla="*/ 8189 h 10000"/>
              <a:gd name="connsiteX9" fmla="*/ 5560 w 10000"/>
              <a:gd name="connsiteY9" fmla="*/ 1173 h 10000"/>
              <a:gd name="connsiteX10" fmla="*/ 6248 w 10000"/>
              <a:gd name="connsiteY10" fmla="*/ 113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000">
                <a:moveTo>
                  <a:pt x="6248" y="1137"/>
                </a:moveTo>
                <a:cubicBezTo>
                  <a:pt x="7014" y="1893"/>
                  <a:pt x="9774" y="4895"/>
                  <a:pt x="10000" y="5838"/>
                </a:cubicBezTo>
                <a:cubicBezTo>
                  <a:pt x="9460" y="5859"/>
                  <a:pt x="7829" y="6532"/>
                  <a:pt x="7583" y="6782"/>
                </a:cubicBezTo>
                <a:cubicBezTo>
                  <a:pt x="6981" y="7171"/>
                  <a:pt x="7098" y="7865"/>
                  <a:pt x="6667" y="8401"/>
                </a:cubicBezTo>
                <a:cubicBezTo>
                  <a:pt x="6237" y="8937"/>
                  <a:pt x="5400" y="9765"/>
                  <a:pt x="5000" y="10000"/>
                </a:cubicBezTo>
                <a:cubicBezTo>
                  <a:pt x="4823" y="9819"/>
                  <a:pt x="4253" y="9715"/>
                  <a:pt x="3988" y="9583"/>
                </a:cubicBezTo>
                <a:cubicBezTo>
                  <a:pt x="3635" y="9236"/>
                  <a:pt x="3831" y="9395"/>
                  <a:pt x="3409" y="9097"/>
                </a:cubicBezTo>
                <a:cubicBezTo>
                  <a:pt x="2711" y="8605"/>
                  <a:pt x="3230" y="8616"/>
                  <a:pt x="2778" y="8401"/>
                </a:cubicBezTo>
                <a:cubicBezTo>
                  <a:pt x="2110" y="7715"/>
                  <a:pt x="1130" y="8209"/>
                  <a:pt x="0" y="8189"/>
                </a:cubicBezTo>
                <a:cubicBezTo>
                  <a:pt x="452" y="6969"/>
                  <a:pt x="4519" y="2343"/>
                  <a:pt x="5560" y="1173"/>
                </a:cubicBezTo>
                <a:cubicBezTo>
                  <a:pt x="6601" y="0"/>
                  <a:pt x="6110" y="1144"/>
                  <a:pt x="6248" y="1137"/>
                </a:cubicBezTo>
                <a:close/>
              </a:path>
            </a:pathLst>
          </a:custGeom>
          <a:solidFill>
            <a:schemeClr val="bg2">
              <a:alpha val="2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10995027" y="2865436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 </a:t>
            </a:r>
            <a:r>
              <a:rPr lang="en-US">
                <a:sym typeface="Symbol" pitchFamily="18" charset="2"/>
              </a:rPr>
              <a:t> 3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10820402" y="2470148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2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604502" y="2092324"/>
            <a:ext cx="8255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 </a:t>
            </a:r>
            <a:r>
              <a:rPr lang="en-US" dirty="0">
                <a:sym typeface="Symbol" pitchFamily="18" charset="2"/>
              </a:rPr>
              <a:t>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 Space Graphs and Search Trees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5236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Oval 2"/>
          <p:cNvSpPr>
            <a:spLocks noChangeArrowheads="1"/>
          </p:cNvSpPr>
          <p:nvPr/>
        </p:nvSpPr>
        <p:spPr bwMode="auto">
          <a:xfrm>
            <a:off x="8472494" y="4114800"/>
            <a:ext cx="1912937" cy="1771651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Uniform Cost Issues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idx="1"/>
          </p:nvPr>
        </p:nvSpPr>
        <p:spPr>
          <a:xfrm>
            <a:off x="457203" y="1447801"/>
            <a:ext cx="6476999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Remember: UCS explores increasing cost 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good: UCS is complete and optimal!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800" dirty="0"/>
              <a:t>The bad: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Explores options in every “direction”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/>
              <a:t>No information about goal location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 lvl="1" eaLnBrk="1" hangingPunct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We’ll fix that soon!</a:t>
            </a:r>
          </a:p>
          <a:p>
            <a:pPr eaLnBrk="1" hangingPunct="1">
              <a:lnSpc>
                <a:spcPct val="80000"/>
              </a:lnSpc>
            </a:pPr>
            <a:endParaRPr lang="en-US" sz="2800" dirty="0"/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9375780" y="4891091"/>
            <a:ext cx="163513" cy="153988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9113839" y="5006979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0302880" y="4913315"/>
            <a:ext cx="163513" cy="153988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0363200" y="5030791"/>
            <a:ext cx="914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Goal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007479" y="4549779"/>
            <a:ext cx="869951" cy="8699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2" tIns="45718" rIns="91432" bIns="45718" anchor="ctr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243320" y="1371602"/>
            <a:ext cx="2577080" cy="2244724"/>
            <a:chOff x="8023224" y="1412876"/>
            <a:chExt cx="3101976" cy="2701926"/>
          </a:xfrm>
        </p:grpSpPr>
        <p:sp>
          <p:nvSpPr>
            <p:cNvPr id="31747" name="Freeform 3"/>
            <p:cNvSpPr>
              <a:spLocks/>
            </p:cNvSpPr>
            <p:nvPr/>
          </p:nvSpPr>
          <p:spPr bwMode="auto">
            <a:xfrm>
              <a:off x="8516935" y="1412876"/>
              <a:ext cx="1616075" cy="2381251"/>
            </a:xfrm>
            <a:custGeom>
              <a:avLst/>
              <a:gdLst>
                <a:gd name="T0" fmla="*/ 2147483647 w 1018"/>
                <a:gd name="T1" fmla="*/ 2147483647 h 1500"/>
                <a:gd name="T2" fmla="*/ 2147483647 w 1018"/>
                <a:gd name="T3" fmla="*/ 2147483647 h 1500"/>
                <a:gd name="T4" fmla="*/ 2147483647 w 1018"/>
                <a:gd name="T5" fmla="*/ 2147483647 h 1500"/>
                <a:gd name="T6" fmla="*/ 2147483647 w 1018"/>
                <a:gd name="T7" fmla="*/ 2147483647 h 1500"/>
                <a:gd name="T8" fmla="*/ 2147483647 w 1018"/>
                <a:gd name="T9" fmla="*/ 2147483647 h 1500"/>
                <a:gd name="T10" fmla="*/ 2147483647 w 1018"/>
                <a:gd name="T11" fmla="*/ 2147483647 h 1500"/>
                <a:gd name="T12" fmla="*/ 2147483647 w 1018"/>
                <a:gd name="T13" fmla="*/ 2147483647 h 1500"/>
                <a:gd name="T14" fmla="*/ 2147483647 w 1018"/>
                <a:gd name="T15" fmla="*/ 2147483647 h 1500"/>
                <a:gd name="T16" fmla="*/ 2147483647 w 1018"/>
                <a:gd name="T17" fmla="*/ 2147483647 h 1500"/>
                <a:gd name="T18" fmla="*/ 0 w 1018"/>
                <a:gd name="T19" fmla="*/ 2147483647 h 1500"/>
                <a:gd name="T20" fmla="*/ 2147483647 w 1018"/>
                <a:gd name="T21" fmla="*/ 2147483647 h 1500"/>
                <a:gd name="T22" fmla="*/ 2147483647 w 1018"/>
                <a:gd name="T23" fmla="*/ 2147483647 h 15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18"/>
                <a:gd name="T37" fmla="*/ 0 h 1500"/>
                <a:gd name="T38" fmla="*/ 1018 w 1018"/>
                <a:gd name="T39" fmla="*/ 1500 h 150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18" h="1500">
                  <a:moveTo>
                    <a:pt x="636" y="164"/>
                  </a:moveTo>
                  <a:cubicBezTo>
                    <a:pt x="714" y="273"/>
                    <a:pt x="995" y="706"/>
                    <a:pt x="1018" y="842"/>
                  </a:cubicBezTo>
                  <a:cubicBezTo>
                    <a:pt x="963" y="845"/>
                    <a:pt x="797" y="942"/>
                    <a:pt x="772" y="978"/>
                  </a:cubicBezTo>
                  <a:cubicBezTo>
                    <a:pt x="771" y="1024"/>
                    <a:pt x="817" y="1372"/>
                    <a:pt x="691" y="1446"/>
                  </a:cubicBezTo>
                  <a:cubicBezTo>
                    <a:pt x="662" y="1493"/>
                    <a:pt x="626" y="1495"/>
                    <a:pt x="573" y="1500"/>
                  </a:cubicBezTo>
                  <a:cubicBezTo>
                    <a:pt x="531" y="1490"/>
                    <a:pt x="524" y="1490"/>
                    <a:pt x="492" y="1468"/>
                  </a:cubicBezTo>
                  <a:cubicBezTo>
                    <a:pt x="474" y="1442"/>
                    <a:pt x="433" y="1401"/>
                    <a:pt x="406" y="1382"/>
                  </a:cubicBezTo>
                  <a:cubicBezTo>
                    <a:pt x="370" y="1332"/>
                    <a:pt x="390" y="1355"/>
                    <a:pt x="347" y="1312"/>
                  </a:cubicBezTo>
                  <a:cubicBezTo>
                    <a:pt x="276" y="1241"/>
                    <a:pt x="350" y="1294"/>
                    <a:pt x="304" y="1263"/>
                  </a:cubicBezTo>
                  <a:cubicBezTo>
                    <a:pt x="236" y="1164"/>
                    <a:pt x="115" y="1184"/>
                    <a:pt x="0" y="1181"/>
                  </a:cubicBezTo>
                  <a:cubicBezTo>
                    <a:pt x="46" y="1005"/>
                    <a:pt x="460" y="338"/>
                    <a:pt x="566" y="169"/>
                  </a:cubicBezTo>
                  <a:cubicBezTo>
                    <a:pt x="672" y="0"/>
                    <a:pt x="622" y="165"/>
                    <a:pt x="636" y="164"/>
                  </a:cubicBez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4" name="Freeform 10"/>
            <p:cNvSpPr>
              <a:spLocks/>
            </p:cNvSpPr>
            <p:nvPr/>
          </p:nvSpPr>
          <p:spPr bwMode="auto">
            <a:xfrm>
              <a:off x="8023224" y="1560515"/>
              <a:ext cx="2927351" cy="2554287"/>
            </a:xfrm>
            <a:custGeom>
              <a:avLst/>
              <a:gdLst>
                <a:gd name="T0" fmla="*/ 0 w 1844"/>
                <a:gd name="T1" fmla="*/ 2147483647 h 1609"/>
                <a:gd name="T2" fmla="*/ 2147483647 w 1844"/>
                <a:gd name="T3" fmla="*/ 2147483647 h 1609"/>
                <a:gd name="T4" fmla="*/ 2147483647 w 1844"/>
                <a:gd name="T5" fmla="*/ 0 h 1609"/>
                <a:gd name="T6" fmla="*/ 0 w 1844"/>
                <a:gd name="T7" fmla="*/ 2147483647 h 16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4"/>
                <a:gd name="T13" fmla="*/ 0 h 1609"/>
                <a:gd name="T14" fmla="*/ 1844 w 1844"/>
                <a:gd name="T15" fmla="*/ 1609 h 16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4" h="1609">
                  <a:moveTo>
                    <a:pt x="0" y="1609"/>
                  </a:moveTo>
                  <a:lnTo>
                    <a:pt x="1844" y="1609"/>
                  </a:lnTo>
                  <a:lnTo>
                    <a:pt x="915" y="0"/>
                  </a:lnTo>
                  <a:lnTo>
                    <a:pt x="0" y="160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9145585" y="1916113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9621837" y="1906589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7" name="Text Box 13"/>
            <p:cNvSpPr txBox="1">
              <a:spLocks noChangeArrowheads="1"/>
            </p:cNvSpPr>
            <p:nvPr/>
          </p:nvSpPr>
          <p:spPr bwMode="auto">
            <a:xfrm>
              <a:off x="9275761" y="1766891"/>
              <a:ext cx="274639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…</a:t>
              </a:r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9869485" y="2955927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9390061" y="3511550"/>
              <a:ext cx="179388" cy="179388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9377361" y="1490665"/>
              <a:ext cx="179388" cy="17938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6" tIns="45718" rIns="91436" bIns="45718" anchor="ctr"/>
            <a:lstStyle/>
            <a:p>
              <a:endParaRPr lang="en-US"/>
            </a:p>
          </p:txBody>
        </p:sp>
        <p:sp>
          <p:nvSpPr>
            <p:cNvPr id="31763" name="Freeform 19"/>
            <p:cNvSpPr>
              <a:spLocks/>
            </p:cNvSpPr>
            <p:nvPr/>
          </p:nvSpPr>
          <p:spPr bwMode="auto">
            <a:xfrm>
              <a:off x="8805861" y="2395539"/>
              <a:ext cx="1181100" cy="557212"/>
            </a:xfrm>
            <a:custGeom>
              <a:avLst/>
              <a:gdLst>
                <a:gd name="T0" fmla="*/ 2147483647 w 744"/>
                <a:gd name="T1" fmla="*/ 0 h 351"/>
                <a:gd name="T2" fmla="*/ 2147483647 w 744"/>
                <a:gd name="T3" fmla="*/ 2147483647 h 351"/>
                <a:gd name="T4" fmla="*/ 2147483647 w 744"/>
                <a:gd name="T5" fmla="*/ 2147483647 h 351"/>
                <a:gd name="T6" fmla="*/ 2147483647 w 744"/>
                <a:gd name="T7" fmla="*/ 2147483647 h 351"/>
                <a:gd name="T8" fmla="*/ 0 w 744"/>
                <a:gd name="T9" fmla="*/ 2147483647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51"/>
                <a:gd name="T17" fmla="*/ 744 w 744"/>
                <a:gd name="T18" fmla="*/ 351 h 3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51">
                  <a:moveTo>
                    <a:pt x="744" y="0"/>
                  </a:moveTo>
                  <a:cubicBezTo>
                    <a:pt x="672" y="25"/>
                    <a:pt x="600" y="51"/>
                    <a:pt x="547" y="105"/>
                  </a:cubicBezTo>
                  <a:cubicBezTo>
                    <a:pt x="494" y="159"/>
                    <a:pt x="485" y="295"/>
                    <a:pt x="428" y="323"/>
                  </a:cubicBezTo>
                  <a:cubicBezTo>
                    <a:pt x="371" y="351"/>
                    <a:pt x="274" y="293"/>
                    <a:pt x="203" y="274"/>
                  </a:cubicBezTo>
                  <a:cubicBezTo>
                    <a:pt x="132" y="255"/>
                    <a:pt x="66" y="233"/>
                    <a:pt x="0" y="2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4" name="Freeform 20"/>
            <p:cNvSpPr>
              <a:spLocks/>
            </p:cNvSpPr>
            <p:nvPr/>
          </p:nvSpPr>
          <p:spPr bwMode="auto">
            <a:xfrm>
              <a:off x="9061449" y="2127251"/>
              <a:ext cx="747712" cy="293688"/>
            </a:xfrm>
            <a:custGeom>
              <a:avLst/>
              <a:gdLst>
                <a:gd name="T0" fmla="*/ 2147483647 w 471"/>
                <a:gd name="T1" fmla="*/ 0 h 185"/>
                <a:gd name="T2" fmla="*/ 2147483647 w 471"/>
                <a:gd name="T3" fmla="*/ 2147483647 h 185"/>
                <a:gd name="T4" fmla="*/ 0 w 471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471"/>
                <a:gd name="T10" fmla="*/ 0 h 185"/>
                <a:gd name="T11" fmla="*/ 471 w 471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1" h="185">
                  <a:moveTo>
                    <a:pt x="471" y="0"/>
                  </a:moveTo>
                  <a:cubicBezTo>
                    <a:pt x="394" y="76"/>
                    <a:pt x="317" y="153"/>
                    <a:pt x="239" y="169"/>
                  </a:cubicBezTo>
                  <a:cubicBezTo>
                    <a:pt x="161" y="185"/>
                    <a:pt x="80" y="142"/>
                    <a:pt x="0" y="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299700" y="2495551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3</a:t>
              </a:r>
            </a:p>
          </p:txBody>
        </p:sp>
        <p:sp>
          <p:nvSpPr>
            <p:cNvPr id="31767" name="Text Box 23"/>
            <p:cNvSpPr txBox="1">
              <a:spLocks noChangeArrowheads="1"/>
            </p:cNvSpPr>
            <p:nvPr/>
          </p:nvSpPr>
          <p:spPr bwMode="auto">
            <a:xfrm>
              <a:off x="10172700" y="2100263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2</a:t>
              </a: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9972673" y="1722440"/>
              <a:ext cx="825500" cy="444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6" tIns="45718" rIns="91436" bIns="4571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 </a:t>
              </a:r>
              <a:r>
                <a:rPr lang="en-US">
                  <a:sym typeface="Symbol" pitchFamily="18" charset="2"/>
                </a:rPr>
                <a:t>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animBg="1"/>
      <p:bldP spid="31751" grpId="0"/>
      <p:bldP spid="31752" grpId="0" animBg="1"/>
      <p:bldP spid="31753" grpId="0"/>
      <p:bldP spid="3176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One Queue</a:t>
            </a:r>
          </a:p>
        </p:txBody>
      </p:sp>
      <p:sp>
        <p:nvSpPr>
          <p:cNvPr id="29711" name="Rectangle 15"/>
          <p:cNvSpPr>
            <a:spLocks noGrp="1" noChangeArrowheads="1"/>
          </p:cNvSpPr>
          <p:nvPr>
            <p:ph idx="1"/>
          </p:nvPr>
        </p:nvSpPr>
        <p:spPr>
          <a:xfrm>
            <a:off x="381000" y="1443036"/>
            <a:ext cx="5842000" cy="4729164"/>
          </a:xfrm>
        </p:spPr>
        <p:txBody>
          <a:bodyPr/>
          <a:lstStyle/>
          <a:p>
            <a:pPr eaLnBrk="1" hangingPunct="1"/>
            <a:r>
              <a:rPr lang="en-US" sz="2800" dirty="0"/>
              <a:t>All these search algorithms are the same except for fringe strategies</a:t>
            </a:r>
          </a:p>
          <a:p>
            <a:pPr lvl="1"/>
            <a:r>
              <a:rPr lang="en-US" sz="2400" dirty="0"/>
              <a:t>Conceptually, all fringes are priority queues (i.e. collections of nodes with attached priorities)</a:t>
            </a:r>
          </a:p>
          <a:p>
            <a:pPr lvl="1"/>
            <a:r>
              <a:rPr lang="en-US" sz="2400" dirty="0"/>
              <a:t>Practically, for DFS and BFS, you can avoid the log(n) overhead from an actual priority queue, by using stacks and queues</a:t>
            </a:r>
          </a:p>
          <a:p>
            <a:pPr lvl="1"/>
            <a:r>
              <a:rPr lang="en-US" sz="2400" dirty="0"/>
              <a:t>Can even code one implementation that takes a variable queuing object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7900" y="1296458"/>
            <a:ext cx="5753099" cy="4474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56603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Gone Wrong?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814084" name="Picture 4" descr="A Dead E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676400"/>
            <a:ext cx="4800600" cy="3839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4085" name="Picture 5" descr="msn-navigation-trondheim-haugesund"/>
          <p:cNvPicPr>
            <a:picLocks noChangeAspect="1" noChangeArrowheads="1"/>
          </p:cNvPicPr>
          <p:nvPr/>
        </p:nvPicPr>
        <p:blipFill>
          <a:blip r:embed="rId3" cstate="print"/>
          <a:srcRect t="53906"/>
          <a:stretch>
            <a:fillRect/>
          </a:stretch>
        </p:blipFill>
        <p:spPr bwMode="auto">
          <a:xfrm>
            <a:off x="6934200" y="1371600"/>
            <a:ext cx="43815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6997" y="2134187"/>
            <a:ext cx="6474205" cy="271152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successors (action results)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state space graph, each state occurs only once!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99" name="Group 98"/>
          <p:cNvGrpSpPr/>
          <p:nvPr/>
        </p:nvGrpSpPr>
        <p:grpSpPr>
          <a:xfrm>
            <a:off x="7010400" y="1219200"/>
            <a:ext cx="4876800" cy="5410200"/>
            <a:chOff x="7086600" y="1219200"/>
            <a:chExt cx="4876800" cy="5410200"/>
          </a:xfrm>
        </p:grpSpPr>
        <p:pic>
          <p:nvPicPr>
            <p:cNvPr id="34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86600" y="3622676"/>
              <a:ext cx="560388" cy="568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382000" y="2922589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1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01048" y="4378326"/>
              <a:ext cx="552451" cy="560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Line 14"/>
            <p:cNvSpPr>
              <a:spLocks noChangeShapeType="1"/>
            </p:cNvSpPr>
            <p:nvPr/>
          </p:nvSpPr>
          <p:spPr bwMode="auto">
            <a:xfrm flipV="1">
              <a:off x="7772401" y="32273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>
              <a:off x="7772400" y="4294188"/>
              <a:ext cx="457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9739122" y="2922588"/>
              <a:ext cx="566928" cy="560388"/>
              <a:chOff x="10634472" y="3581400"/>
              <a:chExt cx="566928" cy="560388"/>
            </a:xfrm>
          </p:grpSpPr>
          <p:pic>
            <p:nvPicPr>
              <p:cNvPr id="42" name="Picture 11"/>
              <p:cNvPicPr preferRelativeResize="0"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rot="16200000" flipV="1">
                <a:off x="10637742" y="3578130"/>
                <a:ext cx="560388" cy="5669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42"/>
              <p:cNvSpPr/>
              <p:nvPr/>
            </p:nvSpPr>
            <p:spPr>
              <a:xfrm>
                <a:off x="10786872" y="38100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9772650" y="4370388"/>
              <a:ext cx="560388" cy="568325"/>
              <a:chOff x="8534400" y="4918075"/>
              <a:chExt cx="560388" cy="568325"/>
            </a:xfrm>
          </p:grpSpPr>
          <p:pic>
            <p:nvPicPr>
              <p:cNvPr id="44" name="Picture 11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534400" y="4918075"/>
                <a:ext cx="560388" cy="568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5" name="Rectangle 44"/>
              <p:cNvSpPr/>
              <p:nvPr/>
            </p:nvSpPr>
            <p:spPr>
              <a:xfrm>
                <a:off x="8763000" y="52578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1049000" y="3684588"/>
              <a:ext cx="552451" cy="560387"/>
              <a:chOff x="10572749" y="4849813"/>
              <a:chExt cx="552451" cy="560387"/>
            </a:xfrm>
          </p:grpSpPr>
          <p:pic>
            <p:nvPicPr>
              <p:cNvPr id="46" name="Picture 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0572749" y="4849813"/>
                <a:ext cx="552451" cy="56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7" name="Rectangle 46"/>
              <p:cNvSpPr/>
              <p:nvPr/>
            </p:nvSpPr>
            <p:spPr>
              <a:xfrm>
                <a:off x="10820400" y="5181600"/>
                <a:ext cx="76200" cy="762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9067801" y="32273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067800" y="4675188"/>
              <a:ext cx="533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 flipV="1">
              <a:off x="10515600" y="42941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54" name="Line 14"/>
            <p:cNvSpPr>
              <a:spLocks noChangeShapeType="1"/>
            </p:cNvSpPr>
            <p:nvPr/>
          </p:nvSpPr>
          <p:spPr bwMode="auto">
            <a:xfrm>
              <a:off x="10439400" y="3303588"/>
              <a:ext cx="457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 flipV="1">
              <a:off x="8686800" y="23129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8382000" y="1676400"/>
              <a:ext cx="3233928" cy="560388"/>
              <a:chOff x="8534400" y="1573212"/>
              <a:chExt cx="3233928" cy="56038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9829800" y="1573213"/>
                <a:ext cx="552451" cy="560387"/>
                <a:chOff x="9201149" y="1447800"/>
                <a:chExt cx="552451" cy="560387"/>
              </a:xfrm>
            </p:grpSpPr>
            <p:pic>
              <p:nvPicPr>
                <p:cNvPr id="55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9201149" y="1447800"/>
                  <a:ext cx="552451" cy="5603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56" name="Rectangle 55"/>
                <p:cNvSpPr/>
                <p:nvPr/>
              </p:nvSpPr>
              <p:spPr>
                <a:xfrm>
                  <a:off x="9296400" y="1600200"/>
                  <a:ext cx="152400" cy="762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11201400" y="1573212"/>
                <a:ext cx="566928" cy="560388"/>
                <a:chOff x="10634472" y="3581400"/>
                <a:chExt cx="566928" cy="560388"/>
              </a:xfrm>
            </p:grpSpPr>
            <p:pic>
              <p:nvPicPr>
                <p:cNvPr id="5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Rectangle 59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 flipV="1">
                <a:off x="8534400" y="1575816"/>
                <a:ext cx="566928" cy="557784"/>
                <a:chOff x="10634472" y="3581400"/>
                <a:chExt cx="566928" cy="560388"/>
              </a:xfrm>
            </p:grpSpPr>
            <p:pic>
              <p:nvPicPr>
                <p:cNvPr id="62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6200000" flipV="1">
                  <a:off x="10637742" y="3578130"/>
                  <a:ext cx="560388" cy="56692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3" name="Rectangle 62"/>
                <p:cNvSpPr/>
                <p:nvPr/>
              </p:nvSpPr>
              <p:spPr>
                <a:xfrm>
                  <a:off x="10744201" y="3684588"/>
                  <a:ext cx="76200" cy="20161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7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8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69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 flipV="1">
              <a:off x="8430540" y="5659922"/>
              <a:ext cx="3223488" cy="568223"/>
              <a:chOff x="8540268" y="1568619"/>
              <a:chExt cx="3223488" cy="570876"/>
            </a:xfrm>
          </p:grpSpPr>
          <p:grpSp>
            <p:nvGrpSpPr>
              <p:cNvPr id="72" name="Group 56"/>
              <p:cNvGrpSpPr/>
              <p:nvPr/>
            </p:nvGrpSpPr>
            <p:grpSpPr>
              <a:xfrm>
                <a:off x="9827134" y="1575890"/>
                <a:ext cx="557783" cy="555030"/>
                <a:chOff x="9198483" y="1450477"/>
                <a:chExt cx="557783" cy="555030"/>
              </a:xfrm>
            </p:grpSpPr>
            <p:pic>
              <p:nvPicPr>
                <p:cNvPr id="83" name="Picture 1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 rot="5400000">
                  <a:off x="9199860" y="1449100"/>
                  <a:ext cx="555030" cy="5577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4" name="Rectangle 83"/>
                <p:cNvSpPr/>
                <p:nvPr/>
              </p:nvSpPr>
              <p:spPr>
                <a:xfrm>
                  <a:off x="9539477" y="1549210"/>
                  <a:ext cx="152400" cy="15275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7"/>
              <p:cNvGrpSpPr/>
              <p:nvPr/>
            </p:nvGrpSpPr>
            <p:grpSpPr>
              <a:xfrm>
                <a:off x="11205972" y="1568619"/>
                <a:ext cx="557784" cy="569575"/>
                <a:chOff x="10639044" y="3576807"/>
                <a:chExt cx="557784" cy="569575"/>
              </a:xfrm>
            </p:grpSpPr>
            <p:pic>
              <p:nvPicPr>
                <p:cNvPr id="81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flipV="1">
                  <a:off x="10639044" y="3576807"/>
                  <a:ext cx="557784" cy="569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896600" y="3684590"/>
                  <a:ext cx="152399" cy="15097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60"/>
              <p:cNvGrpSpPr/>
              <p:nvPr/>
            </p:nvGrpSpPr>
            <p:grpSpPr>
              <a:xfrm flipV="1">
                <a:off x="8540268" y="1569920"/>
                <a:ext cx="555192" cy="569575"/>
                <a:chOff x="10640340" y="3575477"/>
                <a:chExt cx="555192" cy="572234"/>
              </a:xfrm>
            </p:grpSpPr>
            <p:pic>
              <p:nvPicPr>
                <p:cNvPr id="79" name="Picture 11"/>
                <p:cNvPicPr preferRelativeResize="0">
                  <a:picLocks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 rot="10800000" flipV="1">
                  <a:off x="10640340" y="3575477"/>
                  <a:ext cx="555192" cy="5722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10744200" y="3889052"/>
                  <a:ext cx="228600" cy="15382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 flipV="1">
                <a:off x="92964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6" name="Line 14"/>
              <p:cNvSpPr>
                <a:spLocks noChangeShapeType="1"/>
              </p:cNvSpPr>
              <p:nvPr/>
            </p:nvSpPr>
            <p:spPr bwMode="auto">
              <a:xfrm flipH="1" flipV="1">
                <a:off x="92964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 flipV="1">
                <a:off x="10591800" y="17526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  <p:sp>
            <p:nvSpPr>
              <p:cNvPr id="78" name="Line 14"/>
              <p:cNvSpPr>
                <a:spLocks noChangeShapeType="1"/>
              </p:cNvSpPr>
              <p:nvPr/>
            </p:nvSpPr>
            <p:spPr bwMode="auto">
              <a:xfrm flipH="1" flipV="1">
                <a:off x="10591800" y="19812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91436" tIns="45718" rIns="91436" bIns="45718"/>
              <a:lstStyle/>
              <a:p>
                <a:endParaRPr lang="en-US"/>
              </a:p>
            </p:txBody>
          </p:sp>
        </p:grp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>
              <a:off x="8686800" y="505618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6" name="Line 14"/>
            <p:cNvSpPr>
              <a:spLocks noChangeShapeType="1"/>
            </p:cNvSpPr>
            <p:nvPr/>
          </p:nvSpPr>
          <p:spPr bwMode="auto">
            <a:xfrm flipV="1">
              <a:off x="11353800" y="5132388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7" name="Line 14"/>
            <p:cNvSpPr>
              <a:spLocks noChangeShapeType="1"/>
            </p:cNvSpPr>
            <p:nvPr/>
          </p:nvSpPr>
          <p:spPr bwMode="auto">
            <a:xfrm>
              <a:off x="99822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8" name="Line 14"/>
            <p:cNvSpPr>
              <a:spLocks noChangeShapeType="1"/>
            </p:cNvSpPr>
            <p:nvPr/>
          </p:nvSpPr>
          <p:spPr bwMode="auto">
            <a:xfrm flipV="1">
              <a:off x="99822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 flipV="1">
              <a:off x="8686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0" name="Line 14"/>
            <p:cNvSpPr>
              <a:spLocks noChangeShapeType="1"/>
            </p:cNvSpPr>
            <p:nvPr/>
          </p:nvSpPr>
          <p:spPr bwMode="auto">
            <a:xfrm flipV="1">
              <a:off x="11353800" y="121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8686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2" name="Line 14"/>
            <p:cNvSpPr>
              <a:spLocks noChangeShapeType="1"/>
            </p:cNvSpPr>
            <p:nvPr/>
          </p:nvSpPr>
          <p:spPr bwMode="auto">
            <a:xfrm>
              <a:off x="11353800" y="632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3" name="Line 14"/>
            <p:cNvSpPr>
              <a:spLocks noChangeShapeType="1"/>
            </p:cNvSpPr>
            <p:nvPr/>
          </p:nvSpPr>
          <p:spPr bwMode="auto">
            <a:xfrm flipV="1">
              <a:off x="11734800" y="32766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4" name="Line 14"/>
            <p:cNvSpPr>
              <a:spLocks noChangeShapeType="1"/>
            </p:cNvSpPr>
            <p:nvPr/>
          </p:nvSpPr>
          <p:spPr bwMode="auto">
            <a:xfrm>
              <a:off x="11734800" y="4267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5" name="Line 14"/>
            <p:cNvSpPr>
              <a:spLocks noChangeShapeType="1"/>
            </p:cNvSpPr>
            <p:nvPr/>
          </p:nvSpPr>
          <p:spPr bwMode="auto">
            <a:xfrm flipV="1">
              <a:off x="10439400" y="2743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6" name="Line 14"/>
            <p:cNvSpPr>
              <a:spLocks noChangeShapeType="1"/>
            </p:cNvSpPr>
            <p:nvPr/>
          </p:nvSpPr>
          <p:spPr bwMode="auto">
            <a:xfrm>
              <a:off x="10515600" y="4876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 flipH="1">
              <a:off x="7924800" y="5029200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  <p:sp>
          <p:nvSpPr>
            <p:cNvPr id="98" name="Line 14"/>
            <p:cNvSpPr>
              <a:spLocks noChangeShapeType="1"/>
            </p:cNvSpPr>
            <p:nvPr/>
          </p:nvSpPr>
          <p:spPr bwMode="auto">
            <a:xfrm flipH="1" flipV="1">
              <a:off x="7696200" y="2667000"/>
              <a:ext cx="533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91436" tIns="45718" rIns="91436" bIns="45718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State Space Graphs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57353"/>
            <a:ext cx="6324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State space graph: A mathematical representation of a search problem</a:t>
            </a:r>
          </a:p>
          <a:p>
            <a:pPr lvl="1" eaLnBrk="1" hangingPunct="1"/>
            <a:r>
              <a:rPr lang="en-US" sz="1900" dirty="0"/>
              <a:t>Nodes are (abstracted) world configurations</a:t>
            </a:r>
          </a:p>
          <a:p>
            <a:pPr lvl="1" eaLnBrk="1" hangingPunct="1"/>
            <a:r>
              <a:rPr lang="en-US" sz="1900" dirty="0"/>
              <a:t>Arcs represent successors (action results)</a:t>
            </a:r>
          </a:p>
          <a:p>
            <a:pPr lvl="1" eaLnBrk="1" hangingPunct="1"/>
            <a:r>
              <a:rPr lang="en-US" sz="1900" dirty="0"/>
              <a:t>The goal test is a set of goal nodes (maybe only one)</a:t>
            </a:r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sz="2400" dirty="0"/>
              <a:t>In a search graph, each state occurs only once!</a:t>
            </a:r>
          </a:p>
          <a:p>
            <a:pPr lvl="1" eaLnBrk="1" hangingPunct="1"/>
            <a:endParaRPr lang="en-US" sz="2000" dirty="0"/>
          </a:p>
          <a:p>
            <a:r>
              <a:rPr lang="en-US" sz="2400" dirty="0"/>
              <a:t>We can rarely build this full graph in memory (it’s too big), but it’s a useful idea</a:t>
            </a:r>
          </a:p>
          <a:p>
            <a:pPr eaLnBrk="1" hangingPunct="1"/>
            <a:endParaRPr lang="en-US" sz="2400" dirty="0"/>
          </a:p>
          <a:p>
            <a:pPr eaLnBrk="1" hangingPunct="1">
              <a:buFont typeface="Wingdings" pitchFamily="2" charset="2"/>
              <a:buNone/>
            </a:pPr>
            <a:endParaRPr lang="en-US" sz="2400" dirty="0"/>
          </a:p>
        </p:txBody>
      </p:sp>
      <p:grpSp>
        <p:nvGrpSpPr>
          <p:cNvPr id="12292" name="Group 4"/>
          <p:cNvGrpSpPr>
            <a:grpSpLocks/>
          </p:cNvGrpSpPr>
          <p:nvPr/>
        </p:nvGrpSpPr>
        <p:grpSpPr bwMode="auto">
          <a:xfrm>
            <a:off x="7010400" y="1905001"/>
            <a:ext cx="4419600" cy="2573339"/>
            <a:chOff x="336" y="576"/>
            <a:chExt cx="4848" cy="2784"/>
          </a:xfrm>
        </p:grpSpPr>
        <p:sp>
          <p:nvSpPr>
            <p:cNvPr id="12294" name="AutoShape 5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S</a:t>
              </a:r>
            </a:p>
          </p:txBody>
        </p:sp>
        <p:sp>
          <p:nvSpPr>
            <p:cNvPr id="12295" name="AutoShape 6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G</a:t>
              </a:r>
            </a:p>
          </p:txBody>
        </p:sp>
        <p:sp>
          <p:nvSpPr>
            <p:cNvPr id="12296" name="AutoShape 7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d</a:t>
              </a:r>
            </a:p>
          </p:txBody>
        </p:sp>
        <p:sp>
          <p:nvSpPr>
            <p:cNvPr id="12297" name="AutoShape 8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b</a:t>
              </a:r>
            </a:p>
          </p:txBody>
        </p:sp>
        <p:sp>
          <p:nvSpPr>
            <p:cNvPr id="12298" name="AutoShape 9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p</a:t>
              </a:r>
            </a:p>
          </p:txBody>
        </p:sp>
        <p:sp>
          <p:nvSpPr>
            <p:cNvPr id="12299" name="AutoShape 10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q</a:t>
              </a:r>
            </a:p>
          </p:txBody>
        </p:sp>
        <p:sp>
          <p:nvSpPr>
            <p:cNvPr id="12300" name="AutoShape 11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c</a:t>
              </a:r>
            </a:p>
          </p:txBody>
        </p:sp>
        <p:sp>
          <p:nvSpPr>
            <p:cNvPr id="12301" name="AutoShape 12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e</a:t>
              </a:r>
            </a:p>
          </p:txBody>
        </p:sp>
        <p:sp>
          <p:nvSpPr>
            <p:cNvPr id="12302" name="AutoShape 13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h</a:t>
              </a:r>
            </a:p>
          </p:txBody>
        </p:sp>
        <p:sp>
          <p:nvSpPr>
            <p:cNvPr id="12303" name="AutoShape 14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a</a:t>
              </a:r>
            </a:p>
          </p:txBody>
        </p:sp>
        <p:sp>
          <p:nvSpPr>
            <p:cNvPr id="12304" name="AutoShape 15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f</a:t>
              </a:r>
            </a:p>
          </p:txBody>
        </p:sp>
        <p:sp>
          <p:nvSpPr>
            <p:cNvPr id="12305" name="AutoShape 16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/>
                <a:t>r</a:t>
              </a:r>
            </a:p>
          </p:txBody>
        </p:sp>
        <p:cxnSp>
          <p:nvCxnSpPr>
            <p:cNvPr id="12306" name="AutoShape 17"/>
            <p:cNvCxnSpPr>
              <a:cxnSpLocks noChangeShapeType="1"/>
              <a:stCxn id="12294" idx="5"/>
              <a:endCxn id="12298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7" name="AutoShape 18"/>
            <p:cNvCxnSpPr>
              <a:cxnSpLocks noChangeShapeType="1"/>
              <a:stCxn id="12298" idx="5"/>
              <a:endCxn id="12299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8" name="AutoShape 19"/>
            <p:cNvCxnSpPr>
              <a:cxnSpLocks noChangeShapeType="1"/>
              <a:stCxn id="12302" idx="3"/>
              <a:endCxn id="12299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09" name="AutoShape 20"/>
            <p:cNvCxnSpPr>
              <a:cxnSpLocks noChangeShapeType="1"/>
              <a:stCxn id="12302" idx="2"/>
              <a:endCxn id="12298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0" name="AutoShape 21"/>
            <p:cNvCxnSpPr>
              <a:cxnSpLocks noChangeShapeType="1"/>
              <a:stCxn id="12301" idx="4"/>
              <a:endCxn id="12302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1" name="AutoShape 22"/>
            <p:cNvCxnSpPr>
              <a:cxnSpLocks noChangeShapeType="1"/>
              <a:stCxn id="12301" idx="5"/>
              <a:endCxn id="12305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2" name="AutoShape 23"/>
            <p:cNvCxnSpPr>
              <a:cxnSpLocks noChangeShapeType="1"/>
              <a:stCxn id="12305" idx="0"/>
              <a:endCxn id="12304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3" name="AutoShape 24"/>
            <p:cNvCxnSpPr>
              <a:cxnSpLocks noChangeShapeType="1"/>
              <a:stCxn id="12304" idx="0"/>
              <a:endCxn id="12295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4" name="AutoShape 25"/>
            <p:cNvCxnSpPr>
              <a:cxnSpLocks noChangeShapeType="1"/>
              <a:stCxn id="12294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5" name="AutoShape 26"/>
            <p:cNvCxnSpPr>
              <a:cxnSpLocks noChangeShapeType="1"/>
              <a:stCxn id="12296" idx="1"/>
              <a:endCxn id="12297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6" name="AutoShape 27"/>
            <p:cNvCxnSpPr>
              <a:cxnSpLocks noChangeShapeType="1"/>
              <a:endCxn id="12303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7" name="AutoShape 28"/>
            <p:cNvCxnSpPr>
              <a:cxnSpLocks noChangeShapeType="1"/>
              <a:stCxn id="12300" idx="2"/>
              <a:endCxn id="12303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8" name="AutoShape 29"/>
            <p:cNvCxnSpPr>
              <a:cxnSpLocks noChangeShapeType="1"/>
              <a:stCxn id="12296" idx="7"/>
              <a:endCxn id="12300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19" name="AutoShape 30"/>
            <p:cNvCxnSpPr>
              <a:cxnSpLocks noChangeShapeType="1"/>
              <a:stCxn id="12296" idx="6"/>
              <a:endCxn id="12301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0" name="AutoShape 31"/>
            <p:cNvCxnSpPr>
              <a:cxnSpLocks noChangeShapeType="1"/>
              <a:stCxn id="12304" idx="1"/>
              <a:endCxn id="12300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12321" name="AutoShape 32"/>
            <p:cNvCxnSpPr>
              <a:cxnSpLocks noChangeShapeType="1"/>
              <a:stCxn id="12294" idx="6"/>
              <a:endCxn id="12301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  <p:sp>
        <p:nvSpPr>
          <p:cNvPr id="12293" name="Text Box 33"/>
          <p:cNvSpPr txBox="1">
            <a:spLocks noChangeArrowheads="1"/>
          </p:cNvSpPr>
          <p:nvPr/>
        </p:nvSpPr>
        <p:spPr bwMode="auto">
          <a:xfrm>
            <a:off x="7696200" y="4845049"/>
            <a:ext cx="3352800" cy="64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Tiny search graph for a tiny search problem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4114800"/>
            <a:ext cx="9525000" cy="2362200"/>
          </a:xfrm>
        </p:spPr>
        <p:txBody>
          <a:bodyPr/>
          <a:lstStyle/>
          <a:p>
            <a:pPr eaLnBrk="1" hangingPunct="1"/>
            <a:r>
              <a:rPr lang="en-US" sz="2400" dirty="0"/>
              <a:t>A search tree:</a:t>
            </a:r>
          </a:p>
          <a:p>
            <a:pPr lvl="1" eaLnBrk="1" hangingPunct="1"/>
            <a:r>
              <a:rPr lang="en-US" sz="2000" dirty="0"/>
              <a:t>A “what if” tree of plans and their outcomes</a:t>
            </a:r>
          </a:p>
          <a:p>
            <a:pPr lvl="1" eaLnBrk="1" hangingPunct="1"/>
            <a:r>
              <a:rPr lang="en-US" sz="2000" dirty="0"/>
              <a:t>The start state is the root node</a:t>
            </a:r>
          </a:p>
          <a:p>
            <a:pPr lvl="1" eaLnBrk="1" hangingPunct="1"/>
            <a:r>
              <a:rPr lang="en-US" sz="2000" dirty="0"/>
              <a:t>Children correspond to successors</a:t>
            </a:r>
          </a:p>
          <a:p>
            <a:pPr lvl="1" eaLnBrk="1" hangingPunct="1"/>
            <a:r>
              <a:rPr lang="en-US" sz="2000" dirty="0"/>
              <a:t>Nodes show states, but correspond to PLANS that achieve those states</a:t>
            </a:r>
          </a:p>
          <a:p>
            <a:pPr lvl="1" eaLnBrk="1" hangingPunct="1"/>
            <a:r>
              <a:rPr lang="en-US" sz="2000" dirty="0">
                <a:solidFill>
                  <a:srgbClr val="CC0000"/>
                </a:solidFill>
              </a:rPr>
              <a:t>For most problems, we can never actually build the whole tree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3" y="1524000"/>
            <a:ext cx="560388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1" y="2590803"/>
            <a:ext cx="552451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4267200" y="2209800"/>
            <a:ext cx="1143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3124200" y="22098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4724400" y="2051051"/>
            <a:ext cx="9906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“E”, 1.0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757488" y="2051051"/>
            <a:ext cx="11430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“N”, 1.0</a:t>
            </a:r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23622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048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5486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4724400" y="32766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>
            <a:off x="5410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1432" tIns="45718" rIns="91432" bIns="45718"/>
          <a:lstStyle/>
          <a:p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10800000">
            <a:off x="6400800" y="16001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15356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This is now / start</a:t>
            </a:r>
          </a:p>
        </p:txBody>
      </p:sp>
      <p:sp>
        <p:nvSpPr>
          <p:cNvPr id="19" name="Right Arrow 18"/>
          <p:cNvSpPr/>
          <p:nvPr/>
        </p:nvSpPr>
        <p:spPr>
          <a:xfrm rot="10800000">
            <a:off x="6400800" y="2666999"/>
            <a:ext cx="1371600" cy="3810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077200" y="2602472"/>
            <a:ext cx="3048000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Possible futures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 animBg="1"/>
      <p:bldP spid="13319" grpId="1" animBg="1"/>
      <p:bldP spid="13320" grpId="0" animBg="1"/>
      <p:bldP spid="13320" grpId="1" animBg="1"/>
      <p:bldP spid="13321" grpId="0"/>
      <p:bldP spid="13321" grpId="1"/>
      <p:bldP spid="13322" grpId="0"/>
      <p:bldP spid="13322" grpId="1"/>
      <p:bldP spid="13323" grpId="0" animBg="1"/>
      <p:bldP spid="13324" grpId="0" animBg="1"/>
      <p:bldP spid="13325" grpId="0" animBg="1"/>
      <p:bldP spid="13326" grpId="0" animBg="1"/>
      <p:bldP spid="13327" grpId="0" animBg="1"/>
      <p:bldP spid="13328" grpId="0" animBg="1"/>
      <p:bldP spid="17" grpId="0" animBg="1"/>
      <p:bldP spid="18" grpId="0"/>
      <p:bldP spid="19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ounded Rectangle 97"/>
          <p:cNvSpPr/>
          <p:nvPr/>
        </p:nvSpPr>
        <p:spPr>
          <a:xfrm>
            <a:off x="6858002" y="1758699"/>
            <a:ext cx="4889500" cy="3880103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381000" y="1752600"/>
            <a:ext cx="3886200" cy="3886200"/>
          </a:xfrm>
          <a:prstGeom prst="roundRect">
            <a:avLst/>
          </a:prstGeom>
          <a:solidFill>
            <a:srgbClr val="D5D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State Space Graphs vs. Search Trees</a:t>
            </a:r>
          </a:p>
        </p:txBody>
      </p:sp>
      <p:sp>
        <p:nvSpPr>
          <p:cNvPr id="17446" name="Text Box 4"/>
          <p:cNvSpPr txBox="1">
            <a:spLocks noChangeArrowheads="1"/>
          </p:cNvSpPr>
          <p:nvPr/>
        </p:nvSpPr>
        <p:spPr bwMode="auto">
          <a:xfrm>
            <a:off x="9232902" y="2692717"/>
            <a:ext cx="8255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S</a:t>
            </a:r>
          </a:p>
        </p:txBody>
      </p:sp>
      <p:sp>
        <p:nvSpPr>
          <p:cNvPr id="17447" name="Text Box 5"/>
          <p:cNvSpPr txBox="1">
            <a:spLocks noChangeArrowheads="1"/>
          </p:cNvSpPr>
          <p:nvPr/>
        </p:nvSpPr>
        <p:spPr bwMode="auto">
          <a:xfrm>
            <a:off x="70104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48" name="Text Box 6"/>
          <p:cNvSpPr txBox="1">
            <a:spLocks noChangeArrowheads="1"/>
          </p:cNvSpPr>
          <p:nvPr/>
        </p:nvSpPr>
        <p:spPr bwMode="auto">
          <a:xfrm>
            <a:off x="70104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b</a:t>
            </a:r>
          </a:p>
        </p:txBody>
      </p:sp>
      <p:sp>
        <p:nvSpPr>
          <p:cNvPr id="17449" name="Text Box 7"/>
          <p:cNvSpPr txBox="1">
            <a:spLocks noChangeArrowheads="1"/>
          </p:cNvSpPr>
          <p:nvPr/>
        </p:nvSpPr>
        <p:spPr bwMode="auto">
          <a:xfrm>
            <a:off x="7454902" y="316725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d</a:t>
            </a:r>
          </a:p>
        </p:txBody>
      </p:sp>
      <p:sp>
        <p:nvSpPr>
          <p:cNvPr id="17450" name="Text Box 8"/>
          <p:cNvSpPr txBox="1">
            <a:spLocks noChangeArrowheads="1"/>
          </p:cNvSpPr>
          <p:nvPr/>
        </p:nvSpPr>
        <p:spPr bwMode="auto">
          <a:xfrm>
            <a:off x="112649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51" name="Text Box 9"/>
          <p:cNvSpPr txBox="1">
            <a:spLocks noChangeArrowheads="1"/>
          </p:cNvSpPr>
          <p:nvPr/>
        </p:nvSpPr>
        <p:spPr bwMode="auto">
          <a:xfrm>
            <a:off x="7581902" y="397618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sp>
        <p:nvSpPr>
          <p:cNvPr id="17452" name="Text Box 10"/>
          <p:cNvSpPr txBox="1">
            <a:spLocks noChangeArrowheads="1"/>
          </p:cNvSpPr>
          <p:nvPr/>
        </p:nvSpPr>
        <p:spPr bwMode="auto">
          <a:xfrm>
            <a:off x="7581902" y="355008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cxnSp>
        <p:nvCxnSpPr>
          <p:cNvPr id="17453" name="AutoShape 11"/>
          <p:cNvCxnSpPr>
            <a:cxnSpLocks noChangeShapeType="1"/>
            <a:stCxn id="17449" idx="2"/>
            <a:endCxn id="17448" idx="0"/>
          </p:cNvCxnSpPr>
          <p:nvPr/>
        </p:nvCxnSpPr>
        <p:spPr bwMode="auto">
          <a:xfrm flipH="1">
            <a:off x="7169151" y="3505693"/>
            <a:ext cx="444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4" name="AutoShape 12"/>
          <p:cNvCxnSpPr>
            <a:cxnSpLocks noChangeShapeType="1"/>
            <a:stCxn id="17449" idx="2"/>
            <a:endCxn id="17452" idx="0"/>
          </p:cNvCxnSpPr>
          <p:nvPr/>
        </p:nvCxnSpPr>
        <p:spPr bwMode="auto">
          <a:xfrm>
            <a:off x="7613651" y="3505693"/>
            <a:ext cx="1270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5" name="AutoShape 13"/>
          <p:cNvCxnSpPr>
            <a:cxnSpLocks noChangeShapeType="1"/>
            <a:stCxn id="17448" idx="2"/>
            <a:endCxn id="17447" idx="0"/>
          </p:cNvCxnSpPr>
          <p:nvPr/>
        </p:nvCxnSpPr>
        <p:spPr bwMode="auto">
          <a:xfrm>
            <a:off x="71691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56" name="AutoShape 14"/>
          <p:cNvCxnSpPr>
            <a:cxnSpLocks noChangeShapeType="1"/>
            <a:stCxn id="17452" idx="2"/>
            <a:endCxn id="17451" idx="0"/>
          </p:cNvCxnSpPr>
          <p:nvPr/>
        </p:nvCxnSpPr>
        <p:spPr bwMode="auto">
          <a:xfrm>
            <a:off x="7740651" y="3888520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84" name="Text Box 16"/>
          <p:cNvSpPr txBox="1">
            <a:spLocks noChangeArrowheads="1"/>
          </p:cNvSpPr>
          <p:nvPr/>
        </p:nvSpPr>
        <p:spPr bwMode="auto">
          <a:xfrm>
            <a:off x="9753602" y="3113992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85" name="Text Box 17"/>
          <p:cNvSpPr txBox="1">
            <a:spLocks noChangeArrowheads="1"/>
          </p:cNvSpPr>
          <p:nvPr/>
        </p:nvSpPr>
        <p:spPr bwMode="auto">
          <a:xfrm>
            <a:off x="9296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86" name="Text Box 18"/>
          <p:cNvSpPr txBox="1">
            <a:spLocks noChangeArrowheads="1"/>
          </p:cNvSpPr>
          <p:nvPr/>
        </p:nvSpPr>
        <p:spPr bwMode="auto">
          <a:xfrm>
            <a:off x="94869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87" name="Text Box 19"/>
          <p:cNvSpPr txBox="1">
            <a:spLocks noChangeArrowheads="1"/>
          </p:cNvSpPr>
          <p:nvPr/>
        </p:nvSpPr>
        <p:spPr bwMode="auto">
          <a:xfrm>
            <a:off x="10058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88" name="Text Box 20"/>
          <p:cNvSpPr txBox="1">
            <a:spLocks noChangeArrowheads="1"/>
          </p:cNvSpPr>
          <p:nvPr/>
        </p:nvSpPr>
        <p:spPr bwMode="auto">
          <a:xfrm>
            <a:off x="10058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89" name="Text Box 21"/>
          <p:cNvSpPr txBox="1">
            <a:spLocks noChangeArrowheads="1"/>
          </p:cNvSpPr>
          <p:nvPr/>
        </p:nvSpPr>
        <p:spPr bwMode="auto">
          <a:xfrm>
            <a:off x="9677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0" name="Text Box 22"/>
          <p:cNvSpPr txBox="1">
            <a:spLocks noChangeArrowheads="1"/>
          </p:cNvSpPr>
          <p:nvPr/>
        </p:nvSpPr>
        <p:spPr bwMode="auto">
          <a:xfrm>
            <a:off x="92964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91" name="Text Box 23"/>
          <p:cNvSpPr txBox="1">
            <a:spLocks noChangeArrowheads="1"/>
          </p:cNvSpPr>
          <p:nvPr/>
        </p:nvSpPr>
        <p:spPr bwMode="auto">
          <a:xfrm>
            <a:off x="9867902" y="434902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92" name="Text Box 24"/>
          <p:cNvSpPr txBox="1">
            <a:spLocks noChangeArrowheads="1"/>
          </p:cNvSpPr>
          <p:nvPr/>
        </p:nvSpPr>
        <p:spPr bwMode="auto">
          <a:xfrm>
            <a:off x="10121900" y="4392297"/>
            <a:ext cx="635000" cy="32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500" dirty="0"/>
              <a:t>G</a:t>
            </a:r>
          </a:p>
        </p:txBody>
      </p:sp>
      <p:sp>
        <p:nvSpPr>
          <p:cNvPr id="17493" name="Text Box 25"/>
          <p:cNvSpPr txBox="1">
            <a:spLocks noChangeArrowheads="1"/>
          </p:cNvSpPr>
          <p:nvPr/>
        </p:nvSpPr>
        <p:spPr bwMode="auto">
          <a:xfrm>
            <a:off x="9867902" y="4721859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94" name="AutoShape 26"/>
          <p:cNvCxnSpPr>
            <a:cxnSpLocks noChangeShapeType="1"/>
            <a:stCxn id="17484" idx="2"/>
            <a:endCxn id="17486" idx="0"/>
          </p:cNvCxnSpPr>
          <p:nvPr/>
        </p:nvCxnSpPr>
        <p:spPr bwMode="auto">
          <a:xfrm flipH="1">
            <a:off x="9645651" y="3452432"/>
            <a:ext cx="2667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5" name="AutoShape 27"/>
          <p:cNvCxnSpPr>
            <a:cxnSpLocks noChangeShapeType="1"/>
            <a:stCxn id="17484" idx="2"/>
            <a:endCxn id="17488" idx="0"/>
          </p:cNvCxnSpPr>
          <p:nvPr/>
        </p:nvCxnSpPr>
        <p:spPr bwMode="auto">
          <a:xfrm>
            <a:off x="9912351" y="3452432"/>
            <a:ext cx="3048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6" name="AutoShape 28"/>
          <p:cNvCxnSpPr>
            <a:cxnSpLocks noChangeShapeType="1"/>
            <a:stCxn id="17486" idx="2"/>
            <a:endCxn id="17485" idx="0"/>
          </p:cNvCxnSpPr>
          <p:nvPr/>
        </p:nvCxnSpPr>
        <p:spPr bwMode="auto">
          <a:xfrm flipH="1">
            <a:off x="94551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7" name="AutoShape 29"/>
          <p:cNvCxnSpPr>
            <a:cxnSpLocks noChangeShapeType="1"/>
            <a:stCxn id="17486" idx="2"/>
            <a:endCxn id="17489" idx="0"/>
          </p:cNvCxnSpPr>
          <p:nvPr/>
        </p:nvCxnSpPr>
        <p:spPr bwMode="auto">
          <a:xfrm>
            <a:off x="9645651" y="3878535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8" name="AutoShape 30"/>
          <p:cNvCxnSpPr>
            <a:cxnSpLocks noChangeShapeType="1"/>
            <a:stCxn id="17488" idx="2"/>
            <a:endCxn id="17487" idx="0"/>
          </p:cNvCxnSpPr>
          <p:nvPr/>
        </p:nvCxnSpPr>
        <p:spPr bwMode="auto">
          <a:xfrm>
            <a:off x="10217151" y="3878535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99" name="AutoShape 31"/>
          <p:cNvCxnSpPr>
            <a:cxnSpLocks noChangeShapeType="1"/>
            <a:stCxn id="17485" idx="2"/>
            <a:endCxn id="17490" idx="0"/>
          </p:cNvCxnSpPr>
          <p:nvPr/>
        </p:nvCxnSpPr>
        <p:spPr bwMode="auto">
          <a:xfrm>
            <a:off x="9455151" y="4304636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0" name="AutoShape 32"/>
          <p:cNvCxnSpPr>
            <a:cxnSpLocks noChangeShapeType="1"/>
            <a:stCxn id="17487" idx="2"/>
            <a:endCxn id="17491" idx="0"/>
          </p:cNvCxnSpPr>
          <p:nvPr/>
        </p:nvCxnSpPr>
        <p:spPr bwMode="auto">
          <a:xfrm flipH="1">
            <a:off x="10026651" y="4304636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1" name="AutoShape 33"/>
          <p:cNvCxnSpPr>
            <a:cxnSpLocks noChangeShapeType="1"/>
            <a:stCxn id="17487" idx="2"/>
            <a:endCxn id="17492" idx="0"/>
          </p:cNvCxnSpPr>
          <p:nvPr/>
        </p:nvCxnSpPr>
        <p:spPr bwMode="auto">
          <a:xfrm>
            <a:off x="10217153" y="4304635"/>
            <a:ext cx="222249" cy="876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502" name="AutoShape 34"/>
          <p:cNvCxnSpPr>
            <a:cxnSpLocks noChangeShapeType="1"/>
            <a:stCxn id="17491" idx="2"/>
            <a:endCxn id="17493" idx="0"/>
          </p:cNvCxnSpPr>
          <p:nvPr/>
        </p:nvCxnSpPr>
        <p:spPr bwMode="auto">
          <a:xfrm>
            <a:off x="10026651" y="46874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58" name="Text Box 35"/>
          <p:cNvSpPr txBox="1">
            <a:spLocks noChangeArrowheads="1"/>
          </p:cNvSpPr>
          <p:nvPr/>
        </p:nvSpPr>
        <p:spPr bwMode="auto">
          <a:xfrm>
            <a:off x="11264902" y="3506804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cxnSp>
        <p:nvCxnSpPr>
          <p:cNvPr id="17459" name="AutoShape 36"/>
          <p:cNvCxnSpPr>
            <a:cxnSpLocks noChangeShapeType="1"/>
            <a:stCxn id="17450" idx="2"/>
            <a:endCxn id="17458" idx="0"/>
          </p:cNvCxnSpPr>
          <p:nvPr/>
        </p:nvCxnSpPr>
        <p:spPr bwMode="auto">
          <a:xfrm>
            <a:off x="11423651" y="3452434"/>
            <a:ext cx="0" cy="5437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17465" name="Text Box 38"/>
          <p:cNvSpPr txBox="1">
            <a:spLocks noChangeArrowheads="1"/>
          </p:cNvSpPr>
          <p:nvPr/>
        </p:nvSpPr>
        <p:spPr bwMode="auto">
          <a:xfrm>
            <a:off x="8280402" y="3540093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e</a:t>
            </a:r>
          </a:p>
        </p:txBody>
      </p:sp>
      <p:sp>
        <p:nvSpPr>
          <p:cNvPr id="17466" name="Text Box 39"/>
          <p:cNvSpPr txBox="1">
            <a:spLocks noChangeArrowheads="1"/>
          </p:cNvSpPr>
          <p:nvPr/>
        </p:nvSpPr>
        <p:spPr bwMode="auto">
          <a:xfrm>
            <a:off x="7772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p</a:t>
            </a:r>
          </a:p>
        </p:txBody>
      </p:sp>
      <p:sp>
        <p:nvSpPr>
          <p:cNvPr id="17467" name="Text Box 40"/>
          <p:cNvSpPr txBox="1">
            <a:spLocks noChangeArrowheads="1"/>
          </p:cNvSpPr>
          <p:nvPr/>
        </p:nvSpPr>
        <p:spPr bwMode="auto">
          <a:xfrm>
            <a:off x="79629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h</a:t>
            </a:r>
          </a:p>
        </p:txBody>
      </p:sp>
      <p:sp>
        <p:nvSpPr>
          <p:cNvPr id="17468" name="Text Box 41"/>
          <p:cNvSpPr txBox="1">
            <a:spLocks noChangeArrowheads="1"/>
          </p:cNvSpPr>
          <p:nvPr/>
        </p:nvSpPr>
        <p:spPr bwMode="auto">
          <a:xfrm>
            <a:off x="8534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f</a:t>
            </a:r>
          </a:p>
        </p:txBody>
      </p:sp>
      <p:sp>
        <p:nvSpPr>
          <p:cNvPr id="17469" name="Text Box 42"/>
          <p:cNvSpPr txBox="1">
            <a:spLocks noChangeArrowheads="1"/>
          </p:cNvSpPr>
          <p:nvPr/>
        </p:nvSpPr>
        <p:spPr bwMode="auto">
          <a:xfrm>
            <a:off x="8534402" y="3966195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r</a:t>
            </a:r>
          </a:p>
        </p:txBody>
      </p:sp>
      <p:sp>
        <p:nvSpPr>
          <p:cNvPr id="17470" name="Text Box 43"/>
          <p:cNvSpPr txBox="1">
            <a:spLocks noChangeArrowheads="1"/>
          </p:cNvSpPr>
          <p:nvPr/>
        </p:nvSpPr>
        <p:spPr bwMode="auto">
          <a:xfrm>
            <a:off x="8153402" y="4392296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1" name="Text Box 44"/>
          <p:cNvSpPr txBox="1">
            <a:spLocks noChangeArrowheads="1"/>
          </p:cNvSpPr>
          <p:nvPr/>
        </p:nvSpPr>
        <p:spPr bwMode="auto">
          <a:xfrm>
            <a:off x="77724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q</a:t>
            </a:r>
          </a:p>
        </p:txBody>
      </p:sp>
      <p:sp>
        <p:nvSpPr>
          <p:cNvPr id="17472" name="Text Box 45"/>
          <p:cNvSpPr txBox="1">
            <a:spLocks noChangeArrowheads="1"/>
          </p:cNvSpPr>
          <p:nvPr/>
        </p:nvSpPr>
        <p:spPr bwMode="auto">
          <a:xfrm>
            <a:off x="8343902" y="4775121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c</a:t>
            </a:r>
          </a:p>
        </p:txBody>
      </p:sp>
      <p:sp>
        <p:nvSpPr>
          <p:cNvPr id="17473" name="Text Box 46"/>
          <p:cNvSpPr txBox="1">
            <a:spLocks noChangeArrowheads="1"/>
          </p:cNvSpPr>
          <p:nvPr/>
        </p:nvSpPr>
        <p:spPr bwMode="auto">
          <a:xfrm>
            <a:off x="8597900" y="4818397"/>
            <a:ext cx="6350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C0000"/>
                </a:solidFill>
              </a:rPr>
              <a:t>G</a:t>
            </a:r>
          </a:p>
        </p:txBody>
      </p:sp>
      <p:sp>
        <p:nvSpPr>
          <p:cNvPr id="17474" name="Text Box 47"/>
          <p:cNvSpPr txBox="1">
            <a:spLocks noChangeArrowheads="1"/>
          </p:cNvSpPr>
          <p:nvPr/>
        </p:nvSpPr>
        <p:spPr bwMode="auto">
          <a:xfrm>
            <a:off x="8343902" y="5147960"/>
            <a:ext cx="317500" cy="33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i="1" dirty="0"/>
              <a:t>a</a:t>
            </a:r>
          </a:p>
        </p:txBody>
      </p:sp>
      <p:cxnSp>
        <p:nvCxnSpPr>
          <p:cNvPr id="17475" name="AutoShape 48"/>
          <p:cNvCxnSpPr>
            <a:cxnSpLocks noChangeShapeType="1"/>
            <a:stCxn id="17465" idx="2"/>
            <a:endCxn id="17467" idx="0"/>
          </p:cNvCxnSpPr>
          <p:nvPr/>
        </p:nvCxnSpPr>
        <p:spPr bwMode="auto">
          <a:xfrm flipH="1">
            <a:off x="8121651" y="3878535"/>
            <a:ext cx="317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6" name="AutoShape 49"/>
          <p:cNvCxnSpPr>
            <a:cxnSpLocks noChangeShapeType="1"/>
            <a:stCxn id="17465" idx="2"/>
            <a:endCxn id="17469" idx="0"/>
          </p:cNvCxnSpPr>
          <p:nvPr/>
        </p:nvCxnSpPr>
        <p:spPr bwMode="auto">
          <a:xfrm>
            <a:off x="8439151" y="3878535"/>
            <a:ext cx="2540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7" name="AutoShape 50"/>
          <p:cNvCxnSpPr>
            <a:cxnSpLocks noChangeShapeType="1"/>
            <a:stCxn id="17467" idx="2"/>
            <a:endCxn id="17466" idx="0"/>
          </p:cNvCxnSpPr>
          <p:nvPr/>
        </p:nvCxnSpPr>
        <p:spPr bwMode="auto">
          <a:xfrm flipH="1">
            <a:off x="79311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8" name="AutoShape 51"/>
          <p:cNvCxnSpPr>
            <a:cxnSpLocks noChangeShapeType="1"/>
            <a:stCxn id="17467" idx="2"/>
            <a:endCxn id="17470" idx="0"/>
          </p:cNvCxnSpPr>
          <p:nvPr/>
        </p:nvCxnSpPr>
        <p:spPr bwMode="auto">
          <a:xfrm>
            <a:off x="8121651" y="4304636"/>
            <a:ext cx="19050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79" name="AutoShape 52"/>
          <p:cNvCxnSpPr>
            <a:cxnSpLocks noChangeShapeType="1"/>
            <a:stCxn id="17469" idx="2"/>
            <a:endCxn id="17468" idx="0"/>
          </p:cNvCxnSpPr>
          <p:nvPr/>
        </p:nvCxnSpPr>
        <p:spPr bwMode="auto">
          <a:xfrm>
            <a:off x="8693151" y="4304636"/>
            <a:ext cx="0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0" name="AutoShape 53"/>
          <p:cNvCxnSpPr>
            <a:cxnSpLocks noChangeShapeType="1"/>
            <a:stCxn id="17466" idx="2"/>
            <a:endCxn id="17471" idx="0"/>
          </p:cNvCxnSpPr>
          <p:nvPr/>
        </p:nvCxnSpPr>
        <p:spPr bwMode="auto">
          <a:xfrm>
            <a:off x="7931151" y="4730737"/>
            <a:ext cx="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1" name="AutoShape 54"/>
          <p:cNvCxnSpPr>
            <a:cxnSpLocks noChangeShapeType="1"/>
            <a:stCxn id="17468" idx="2"/>
            <a:endCxn id="17472" idx="0"/>
          </p:cNvCxnSpPr>
          <p:nvPr/>
        </p:nvCxnSpPr>
        <p:spPr bwMode="auto">
          <a:xfrm flipH="1">
            <a:off x="8502651" y="4730737"/>
            <a:ext cx="190500" cy="443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2" name="AutoShape 55"/>
          <p:cNvCxnSpPr>
            <a:cxnSpLocks noChangeShapeType="1"/>
            <a:stCxn id="17468" idx="2"/>
            <a:endCxn id="17473" idx="0"/>
          </p:cNvCxnSpPr>
          <p:nvPr/>
        </p:nvCxnSpPr>
        <p:spPr bwMode="auto">
          <a:xfrm>
            <a:off x="8693149" y="4730736"/>
            <a:ext cx="222251" cy="8766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83" name="AutoShape 56"/>
          <p:cNvCxnSpPr>
            <a:cxnSpLocks noChangeShapeType="1"/>
            <a:stCxn id="17472" idx="2"/>
            <a:endCxn id="17474" idx="0"/>
          </p:cNvCxnSpPr>
          <p:nvPr/>
        </p:nvCxnSpPr>
        <p:spPr bwMode="auto">
          <a:xfrm>
            <a:off x="8502651" y="5113563"/>
            <a:ext cx="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1" name="AutoShape 57"/>
          <p:cNvCxnSpPr>
            <a:cxnSpLocks noChangeShapeType="1"/>
            <a:stCxn id="17449" idx="2"/>
            <a:endCxn id="17465" idx="0"/>
          </p:cNvCxnSpPr>
          <p:nvPr/>
        </p:nvCxnSpPr>
        <p:spPr bwMode="auto">
          <a:xfrm>
            <a:off x="7613651" y="3505697"/>
            <a:ext cx="825500" cy="3439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2" name="AutoShape 58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flipH="1">
            <a:off x="7613651" y="3015882"/>
            <a:ext cx="2032000" cy="151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3" name="AutoShape 59"/>
          <p:cNvCxnSpPr>
            <a:cxnSpLocks noChangeShapeType="1"/>
            <a:stCxn id="17446" idx="2"/>
            <a:endCxn id="17484" idx="0"/>
          </p:cNvCxnSpPr>
          <p:nvPr/>
        </p:nvCxnSpPr>
        <p:spPr bwMode="auto">
          <a:xfrm>
            <a:off x="9645651" y="3015880"/>
            <a:ext cx="2667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64" name="AutoShape 60"/>
          <p:cNvCxnSpPr>
            <a:cxnSpLocks noChangeShapeType="1"/>
            <a:stCxn id="17446" idx="2"/>
            <a:endCxn id="17450" idx="0"/>
          </p:cNvCxnSpPr>
          <p:nvPr/>
        </p:nvCxnSpPr>
        <p:spPr bwMode="auto">
          <a:xfrm>
            <a:off x="9645651" y="3015880"/>
            <a:ext cx="1778000" cy="9811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7416" name="Group 62"/>
          <p:cNvGrpSpPr>
            <a:grpSpLocks/>
          </p:cNvGrpSpPr>
          <p:nvPr/>
        </p:nvGrpSpPr>
        <p:grpSpPr bwMode="auto">
          <a:xfrm>
            <a:off x="681037" y="3124200"/>
            <a:ext cx="3205163" cy="1768475"/>
            <a:chOff x="336" y="576"/>
            <a:chExt cx="4848" cy="2784"/>
          </a:xfrm>
        </p:grpSpPr>
        <p:sp>
          <p:nvSpPr>
            <p:cNvPr id="17418" name="AutoShape 63"/>
            <p:cNvSpPr>
              <a:spLocks noChangeArrowheads="1"/>
            </p:cNvSpPr>
            <p:nvPr/>
          </p:nvSpPr>
          <p:spPr bwMode="auto">
            <a:xfrm>
              <a:off x="336" y="22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7419" name="AutoShape 64"/>
            <p:cNvSpPr>
              <a:spLocks noChangeArrowheads="1"/>
            </p:cNvSpPr>
            <p:nvPr/>
          </p:nvSpPr>
          <p:spPr bwMode="auto">
            <a:xfrm>
              <a:off x="4704" y="5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420" name="AutoShape 65"/>
            <p:cNvSpPr>
              <a:spLocks noChangeArrowheads="1"/>
            </p:cNvSpPr>
            <p:nvPr/>
          </p:nvSpPr>
          <p:spPr bwMode="auto">
            <a:xfrm>
              <a:off x="1728" y="177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d</a:t>
              </a:r>
            </a:p>
          </p:txBody>
        </p:sp>
        <p:sp>
          <p:nvSpPr>
            <p:cNvPr id="17421" name="AutoShape 66"/>
            <p:cNvSpPr>
              <a:spLocks noChangeArrowheads="1"/>
            </p:cNvSpPr>
            <p:nvPr/>
          </p:nvSpPr>
          <p:spPr bwMode="auto">
            <a:xfrm>
              <a:off x="720" y="10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b</a:t>
              </a:r>
            </a:p>
          </p:txBody>
        </p:sp>
        <p:sp>
          <p:nvSpPr>
            <p:cNvPr id="17422" name="AutoShape 67"/>
            <p:cNvSpPr>
              <a:spLocks noChangeArrowheads="1"/>
            </p:cNvSpPr>
            <p:nvPr/>
          </p:nvSpPr>
          <p:spPr bwMode="auto">
            <a:xfrm>
              <a:off x="1200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p</a:t>
              </a:r>
            </a:p>
          </p:txBody>
        </p:sp>
        <p:sp>
          <p:nvSpPr>
            <p:cNvPr id="17423" name="AutoShape 68"/>
            <p:cNvSpPr>
              <a:spLocks noChangeArrowheads="1"/>
            </p:cNvSpPr>
            <p:nvPr/>
          </p:nvSpPr>
          <p:spPr bwMode="auto">
            <a:xfrm>
              <a:off x="2352" y="2880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q</a:t>
              </a:r>
            </a:p>
          </p:txBody>
        </p:sp>
        <p:sp>
          <p:nvSpPr>
            <p:cNvPr id="17424" name="AutoShape 69"/>
            <p:cNvSpPr>
              <a:spLocks noChangeArrowheads="1"/>
            </p:cNvSpPr>
            <p:nvPr/>
          </p:nvSpPr>
          <p:spPr bwMode="auto">
            <a:xfrm>
              <a:off x="2880" y="1008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c</a:t>
              </a:r>
            </a:p>
          </p:txBody>
        </p:sp>
        <p:sp>
          <p:nvSpPr>
            <p:cNvPr id="17425" name="AutoShape 70"/>
            <p:cNvSpPr>
              <a:spLocks noChangeArrowheads="1"/>
            </p:cNvSpPr>
            <p:nvPr/>
          </p:nvSpPr>
          <p:spPr bwMode="auto">
            <a:xfrm>
              <a:off x="3552" y="158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e</a:t>
              </a:r>
            </a:p>
          </p:txBody>
        </p:sp>
        <p:sp>
          <p:nvSpPr>
            <p:cNvPr id="17426" name="AutoShape 71"/>
            <p:cNvSpPr>
              <a:spLocks noChangeArrowheads="1"/>
            </p:cNvSpPr>
            <p:nvPr/>
          </p:nvSpPr>
          <p:spPr bwMode="auto">
            <a:xfrm>
              <a:off x="3168" y="225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h</a:t>
              </a:r>
            </a:p>
          </p:txBody>
        </p:sp>
        <p:sp>
          <p:nvSpPr>
            <p:cNvPr id="17427" name="AutoShape 72"/>
            <p:cNvSpPr>
              <a:spLocks noChangeArrowheads="1"/>
            </p:cNvSpPr>
            <p:nvPr/>
          </p:nvSpPr>
          <p:spPr bwMode="auto">
            <a:xfrm>
              <a:off x="1584" y="624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a</a:t>
              </a:r>
            </a:p>
          </p:txBody>
        </p:sp>
        <p:sp>
          <p:nvSpPr>
            <p:cNvPr id="17428" name="AutoShape 73"/>
            <p:cNvSpPr>
              <a:spLocks noChangeArrowheads="1"/>
            </p:cNvSpPr>
            <p:nvPr/>
          </p:nvSpPr>
          <p:spPr bwMode="auto">
            <a:xfrm>
              <a:off x="4560" y="1872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f</a:t>
              </a:r>
            </a:p>
          </p:txBody>
        </p:sp>
        <p:sp>
          <p:nvSpPr>
            <p:cNvPr id="17429" name="AutoShape 74"/>
            <p:cNvSpPr>
              <a:spLocks noChangeArrowheads="1"/>
            </p:cNvSpPr>
            <p:nvPr/>
          </p:nvSpPr>
          <p:spPr bwMode="auto">
            <a:xfrm>
              <a:off x="4368" y="2736"/>
              <a:ext cx="480" cy="480"/>
            </a:xfrm>
            <a:prstGeom prst="flowChartConnector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500" i="1" dirty="0"/>
                <a:t>r</a:t>
              </a:r>
            </a:p>
          </p:txBody>
        </p:sp>
        <p:cxnSp>
          <p:nvCxnSpPr>
            <p:cNvPr id="17430" name="AutoShape 75"/>
            <p:cNvCxnSpPr>
              <a:cxnSpLocks noChangeShapeType="1"/>
              <a:stCxn id="17418" idx="5"/>
              <a:endCxn id="17422" idx="2"/>
            </p:cNvCxnSpPr>
            <p:nvPr/>
          </p:nvCxnSpPr>
          <p:spPr bwMode="auto">
            <a:xfrm>
              <a:off x="746" y="2618"/>
              <a:ext cx="454" cy="3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1" name="AutoShape 76"/>
            <p:cNvCxnSpPr>
              <a:cxnSpLocks noChangeShapeType="1"/>
              <a:stCxn id="17422" idx="5"/>
              <a:endCxn id="17423" idx="2"/>
            </p:cNvCxnSpPr>
            <p:nvPr/>
          </p:nvCxnSpPr>
          <p:spPr bwMode="auto">
            <a:xfrm flipV="1">
              <a:off x="1610" y="3120"/>
              <a:ext cx="742" cy="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2" name="AutoShape 77"/>
            <p:cNvCxnSpPr>
              <a:cxnSpLocks noChangeShapeType="1"/>
              <a:stCxn id="17426" idx="3"/>
              <a:endCxn id="17423" idx="7"/>
            </p:cNvCxnSpPr>
            <p:nvPr/>
          </p:nvCxnSpPr>
          <p:spPr bwMode="auto">
            <a:xfrm flipH="1">
              <a:off x="2762" y="2666"/>
              <a:ext cx="476" cy="2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3" name="AutoShape 78"/>
            <p:cNvCxnSpPr>
              <a:cxnSpLocks noChangeShapeType="1"/>
              <a:stCxn id="17426" idx="2"/>
              <a:endCxn id="17422" idx="6"/>
            </p:cNvCxnSpPr>
            <p:nvPr/>
          </p:nvCxnSpPr>
          <p:spPr bwMode="auto">
            <a:xfrm flipH="1">
              <a:off x="1680" y="2496"/>
              <a:ext cx="1488" cy="4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4" name="AutoShape 79"/>
            <p:cNvCxnSpPr>
              <a:cxnSpLocks noChangeShapeType="1"/>
              <a:stCxn id="17425" idx="4"/>
              <a:endCxn id="17426" idx="7"/>
            </p:cNvCxnSpPr>
            <p:nvPr/>
          </p:nvCxnSpPr>
          <p:spPr bwMode="auto">
            <a:xfrm flipH="1">
              <a:off x="3578" y="2064"/>
              <a:ext cx="214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35" name="AutoShape 80"/>
            <p:cNvCxnSpPr>
              <a:cxnSpLocks noChangeShapeType="1"/>
              <a:stCxn id="17425" idx="5"/>
              <a:endCxn id="17429" idx="1"/>
            </p:cNvCxnSpPr>
            <p:nvPr/>
          </p:nvCxnSpPr>
          <p:spPr bwMode="auto">
            <a:xfrm>
              <a:off x="3962" y="1994"/>
              <a:ext cx="476" cy="81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6" name="AutoShape 81"/>
            <p:cNvCxnSpPr>
              <a:cxnSpLocks noChangeShapeType="1"/>
              <a:stCxn id="17429" idx="0"/>
              <a:endCxn id="17428" idx="4"/>
            </p:cNvCxnSpPr>
            <p:nvPr/>
          </p:nvCxnSpPr>
          <p:spPr bwMode="auto">
            <a:xfrm flipV="1">
              <a:off x="4608" y="2352"/>
              <a:ext cx="192" cy="384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7" name="AutoShape 82"/>
            <p:cNvCxnSpPr>
              <a:cxnSpLocks noChangeShapeType="1"/>
              <a:stCxn id="17428" idx="0"/>
              <a:endCxn id="17419" idx="4"/>
            </p:cNvCxnSpPr>
            <p:nvPr/>
          </p:nvCxnSpPr>
          <p:spPr bwMode="auto">
            <a:xfrm flipV="1">
              <a:off x="4800" y="1056"/>
              <a:ext cx="144" cy="816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8" name="AutoShape 83"/>
            <p:cNvCxnSpPr>
              <a:cxnSpLocks noChangeShapeType="1"/>
              <a:stCxn id="17418" idx="7"/>
            </p:cNvCxnSpPr>
            <p:nvPr/>
          </p:nvCxnSpPr>
          <p:spPr bwMode="auto">
            <a:xfrm flipV="1">
              <a:off x="746" y="2016"/>
              <a:ext cx="982" cy="26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39" name="AutoShape 84"/>
            <p:cNvCxnSpPr>
              <a:cxnSpLocks noChangeShapeType="1"/>
              <a:stCxn id="17420" idx="1"/>
              <a:endCxn id="17421" idx="5"/>
            </p:cNvCxnSpPr>
            <p:nvPr/>
          </p:nvCxnSpPr>
          <p:spPr bwMode="auto">
            <a:xfrm flipH="1" flipV="1">
              <a:off x="1130" y="1466"/>
              <a:ext cx="668" cy="38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0" name="AutoShape 85"/>
            <p:cNvCxnSpPr>
              <a:cxnSpLocks noChangeShapeType="1"/>
              <a:endCxn id="17427" idx="2"/>
            </p:cNvCxnSpPr>
            <p:nvPr/>
          </p:nvCxnSpPr>
          <p:spPr bwMode="auto">
            <a:xfrm flipV="1">
              <a:off x="1152" y="864"/>
              <a:ext cx="432" cy="26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1" name="AutoShape 86"/>
            <p:cNvCxnSpPr>
              <a:cxnSpLocks noChangeShapeType="1"/>
              <a:stCxn id="17424" idx="2"/>
              <a:endCxn id="17427" idx="6"/>
            </p:cNvCxnSpPr>
            <p:nvPr/>
          </p:nvCxnSpPr>
          <p:spPr bwMode="auto">
            <a:xfrm flipH="1" flipV="1">
              <a:off x="2064" y="864"/>
              <a:ext cx="816" cy="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2" name="AutoShape 87"/>
            <p:cNvCxnSpPr>
              <a:cxnSpLocks noChangeShapeType="1"/>
              <a:stCxn id="17420" idx="7"/>
              <a:endCxn id="17424" idx="3"/>
            </p:cNvCxnSpPr>
            <p:nvPr/>
          </p:nvCxnSpPr>
          <p:spPr bwMode="auto">
            <a:xfrm flipV="1">
              <a:off x="2138" y="1418"/>
              <a:ext cx="812" cy="4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3" name="AutoShape 88"/>
            <p:cNvCxnSpPr>
              <a:cxnSpLocks noChangeShapeType="1"/>
              <a:stCxn id="17420" idx="6"/>
              <a:endCxn id="17425" idx="2"/>
            </p:cNvCxnSpPr>
            <p:nvPr/>
          </p:nvCxnSpPr>
          <p:spPr bwMode="auto">
            <a:xfrm flipV="1">
              <a:off x="2208" y="1824"/>
              <a:ext cx="1344" cy="192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</p:spPr>
        </p:cxnSp>
        <p:cxnSp>
          <p:nvCxnSpPr>
            <p:cNvPr id="17444" name="AutoShape 89"/>
            <p:cNvCxnSpPr>
              <a:cxnSpLocks noChangeShapeType="1"/>
              <a:stCxn id="17428" idx="1"/>
              <a:endCxn id="17424" idx="6"/>
            </p:cNvCxnSpPr>
            <p:nvPr/>
          </p:nvCxnSpPr>
          <p:spPr bwMode="auto">
            <a:xfrm rot="5400000" flipH="1">
              <a:off x="3648" y="960"/>
              <a:ext cx="694" cy="127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7445" name="AutoShape 90"/>
            <p:cNvCxnSpPr>
              <a:cxnSpLocks noChangeShapeType="1"/>
              <a:stCxn id="17418" idx="6"/>
              <a:endCxn id="17425" idx="3"/>
            </p:cNvCxnSpPr>
            <p:nvPr/>
          </p:nvCxnSpPr>
          <p:spPr bwMode="auto">
            <a:xfrm flipV="1">
              <a:off x="816" y="1994"/>
              <a:ext cx="2806" cy="454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13" name="Text Box 92"/>
          <p:cNvSpPr txBox="1">
            <a:spLocks noChangeArrowheads="1"/>
          </p:cNvSpPr>
          <p:nvPr/>
        </p:nvSpPr>
        <p:spPr bwMode="auto">
          <a:xfrm>
            <a:off x="4495800" y="4133678"/>
            <a:ext cx="2068512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We construct both on demand – and we construct as little as possible.</a:t>
            </a:r>
          </a:p>
        </p:txBody>
      </p:sp>
      <p:sp>
        <p:nvSpPr>
          <p:cNvPr id="17415" name="Text Box 94"/>
          <p:cNvSpPr txBox="1">
            <a:spLocks noChangeArrowheads="1"/>
          </p:cNvSpPr>
          <p:nvPr/>
        </p:nvSpPr>
        <p:spPr bwMode="auto">
          <a:xfrm>
            <a:off x="4572000" y="1905002"/>
            <a:ext cx="1981200" cy="12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2" tIns="45718" rIns="91432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Each NODE in the search tree is an entire PATH in the state space graph.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870700" y="2086107"/>
            <a:ext cx="48768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Search Tree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09600" y="1981202"/>
            <a:ext cx="3429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State Space Graph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State Space Graphs vs. Search Trees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16002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sz="1600" b="1" dirty="0"/>
              <a:t>S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657600" y="35187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b="1"/>
              <a:t>G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590800" y="43569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b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590800" y="2680523"/>
            <a:ext cx="437584" cy="443679"/>
          </a:xfrm>
          <a:prstGeom prst="flowChartConnector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6" tIns="45718" rIns="91436" bIns="45718" anchor="ctr"/>
          <a:lstStyle/>
          <a:p>
            <a:pPr algn="ctr"/>
            <a:r>
              <a:rPr lang="en-US" i="1"/>
              <a:t>a</a:t>
            </a:r>
          </a:p>
        </p:txBody>
      </p:sp>
      <p:cxnSp>
        <p:nvCxnSpPr>
          <p:cNvPr id="17" name="AutoShape 17"/>
          <p:cNvCxnSpPr>
            <a:cxnSpLocks noChangeShapeType="1"/>
            <a:stCxn id="5" idx="5"/>
            <a:endCxn id="8" idx="2"/>
          </p:cNvCxnSpPr>
          <p:nvPr/>
        </p:nvCxnSpPr>
        <p:spPr bwMode="auto">
          <a:xfrm>
            <a:off x="1973701" y="3897425"/>
            <a:ext cx="6170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1" name="AutoShape 21"/>
          <p:cNvCxnSpPr>
            <a:cxnSpLocks noChangeShapeType="1"/>
            <a:stCxn id="14" idx="3"/>
            <a:endCxn id="8" idx="1"/>
          </p:cNvCxnSpPr>
          <p:nvPr/>
        </p:nvCxnSpPr>
        <p:spPr bwMode="auto">
          <a:xfrm>
            <a:off x="2654883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3" name="AutoShape 23"/>
          <p:cNvCxnSpPr>
            <a:cxnSpLocks noChangeShapeType="1"/>
            <a:stCxn id="8" idx="7"/>
            <a:endCxn id="14" idx="5"/>
          </p:cNvCxnSpPr>
          <p:nvPr/>
        </p:nvCxnSpPr>
        <p:spPr bwMode="auto">
          <a:xfrm flipV="1">
            <a:off x="2964301" y="3059227"/>
            <a:ext cx="0" cy="13626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4" name="AutoShape 24"/>
          <p:cNvCxnSpPr>
            <a:cxnSpLocks noChangeShapeType="1"/>
            <a:stCxn id="14" idx="6"/>
            <a:endCxn id="6" idx="1"/>
          </p:cNvCxnSpPr>
          <p:nvPr/>
        </p:nvCxnSpPr>
        <p:spPr bwMode="auto">
          <a:xfrm>
            <a:off x="3028385" y="2902363"/>
            <a:ext cx="6932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6" name="AutoShape 26"/>
          <p:cNvCxnSpPr>
            <a:cxnSpLocks noChangeShapeType="1"/>
            <a:stCxn id="8" idx="6"/>
            <a:endCxn id="6" idx="3"/>
          </p:cNvCxnSpPr>
          <p:nvPr/>
        </p:nvCxnSpPr>
        <p:spPr bwMode="auto">
          <a:xfrm flipV="1">
            <a:off x="3028385" y="3897425"/>
            <a:ext cx="693299" cy="6813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27" name="AutoShape 27"/>
          <p:cNvCxnSpPr>
            <a:cxnSpLocks noChangeShapeType="1"/>
            <a:stCxn id="5" idx="7"/>
            <a:endCxn id="14" idx="2"/>
          </p:cNvCxnSpPr>
          <p:nvPr/>
        </p:nvCxnSpPr>
        <p:spPr bwMode="auto">
          <a:xfrm flipV="1">
            <a:off x="1973701" y="2902363"/>
            <a:ext cx="617099" cy="6813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4" name="TextBox 53"/>
          <p:cNvSpPr txBox="1"/>
          <p:nvPr/>
        </p:nvSpPr>
        <p:spPr>
          <a:xfrm>
            <a:off x="1219200" y="1671939"/>
            <a:ext cx="38862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Consider this 4-state graph: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0" y="6029982"/>
            <a:ext cx="12192000" cy="523220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ctr"/>
            <a:r>
              <a:rPr lang="en-US" sz="2800" dirty="0">
                <a:latin typeface="Calibri" pitchFamily="34" charset="0"/>
              </a:rPr>
              <a:t>Important: Lots of repeated structure in the search tree!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77000" y="1676400"/>
            <a:ext cx="5105400" cy="461661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How big is its search tree (from S)?</a:t>
            </a:r>
          </a:p>
        </p:txBody>
      </p:sp>
      <p:pic>
        <p:nvPicPr>
          <p:cNvPr id="59" name="Picture 58" descr="TP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848600" y="3124200"/>
            <a:ext cx="1879854" cy="9342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Tree Search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4029" y="1450961"/>
            <a:ext cx="4017746" cy="4260878"/>
          </a:xfrm>
          <a:prstGeom prst="rect">
            <a:avLst/>
          </a:prstGeom>
          <a:noFill/>
        </p:spPr>
      </p:pic>
      <p:sp>
        <p:nvSpPr>
          <p:cNvPr id="7" name="Freeform 6"/>
          <p:cNvSpPr/>
          <p:nvPr/>
        </p:nvSpPr>
        <p:spPr>
          <a:xfrm>
            <a:off x="3669325" y="3614614"/>
            <a:ext cx="5030176" cy="2170723"/>
          </a:xfrm>
          <a:custGeom>
            <a:avLst/>
            <a:gdLst>
              <a:gd name="connsiteX0" fmla="*/ 542192 w 4618893"/>
              <a:gd name="connsiteY0" fmla="*/ 1100505 h 2384182"/>
              <a:gd name="connsiteX1" fmla="*/ 14654 w 4618893"/>
              <a:gd name="connsiteY1" fmla="*/ 1698382 h 2384182"/>
              <a:gd name="connsiteX2" fmla="*/ 454269 w 4618893"/>
              <a:gd name="connsiteY2" fmla="*/ 2287466 h 2384182"/>
              <a:gd name="connsiteX3" fmla="*/ 2036885 w 4618893"/>
              <a:gd name="connsiteY3" fmla="*/ 2225920 h 2384182"/>
              <a:gd name="connsiteX4" fmla="*/ 2256692 w 4618893"/>
              <a:gd name="connsiteY4" fmla="*/ 1337897 h 2384182"/>
              <a:gd name="connsiteX5" fmla="*/ 2916115 w 4618893"/>
              <a:gd name="connsiteY5" fmla="*/ 1170843 h 2384182"/>
              <a:gd name="connsiteX6" fmla="*/ 3223846 w 4618893"/>
              <a:gd name="connsiteY6" fmla="*/ 2155582 h 2384182"/>
              <a:gd name="connsiteX7" fmla="*/ 4437185 w 4618893"/>
              <a:gd name="connsiteY7" fmla="*/ 2111620 h 2384182"/>
              <a:gd name="connsiteX8" fmla="*/ 4314092 w 4618893"/>
              <a:gd name="connsiteY8" fmla="*/ 907074 h 2384182"/>
              <a:gd name="connsiteX9" fmla="*/ 2898531 w 4618893"/>
              <a:gd name="connsiteY9" fmla="*/ 89389 h 2384182"/>
              <a:gd name="connsiteX10" fmla="*/ 1843454 w 4618893"/>
              <a:gd name="connsiteY10" fmla="*/ 370743 h 2384182"/>
              <a:gd name="connsiteX11" fmla="*/ 1852246 w 4618893"/>
              <a:gd name="connsiteY11" fmla="*/ 1100505 h 2384182"/>
              <a:gd name="connsiteX12" fmla="*/ 542192 w 4618893"/>
              <a:gd name="connsiteY12" fmla="*/ 1100505 h 2384182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916115 w 4618893"/>
              <a:gd name="connsiteY5" fmla="*/ 936381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9720"/>
              <a:gd name="connsiteX1" fmla="*/ 14654 w 4618893"/>
              <a:gd name="connsiteY1" fmla="*/ 1463920 h 2149720"/>
              <a:gd name="connsiteX2" fmla="*/ 454269 w 4618893"/>
              <a:gd name="connsiteY2" fmla="*/ 2053004 h 2149720"/>
              <a:gd name="connsiteX3" fmla="*/ 2036885 w 4618893"/>
              <a:gd name="connsiteY3" fmla="*/ 1991458 h 2149720"/>
              <a:gd name="connsiteX4" fmla="*/ 2256692 w 4618893"/>
              <a:gd name="connsiteY4" fmla="*/ 1103435 h 2149720"/>
              <a:gd name="connsiteX5" fmla="*/ 2883877 w 4618893"/>
              <a:gd name="connsiteY5" fmla="*/ 1384789 h 2149720"/>
              <a:gd name="connsiteX6" fmla="*/ 3223846 w 4618893"/>
              <a:gd name="connsiteY6" fmla="*/ 1921120 h 2149720"/>
              <a:gd name="connsiteX7" fmla="*/ 4437185 w 4618893"/>
              <a:gd name="connsiteY7" fmla="*/ 1877158 h 2149720"/>
              <a:gd name="connsiteX8" fmla="*/ 4314092 w 4618893"/>
              <a:gd name="connsiteY8" fmla="*/ 672612 h 2149720"/>
              <a:gd name="connsiteX9" fmla="*/ 2655277 w 4618893"/>
              <a:gd name="connsiteY9" fmla="*/ 89389 h 2149720"/>
              <a:gd name="connsiteX10" fmla="*/ 1843454 w 4618893"/>
              <a:gd name="connsiteY10" fmla="*/ 136281 h 2149720"/>
              <a:gd name="connsiteX11" fmla="*/ 1852246 w 4618893"/>
              <a:gd name="connsiteY11" fmla="*/ 866043 h 2149720"/>
              <a:gd name="connsiteX12" fmla="*/ 542192 w 4618893"/>
              <a:gd name="connsiteY12" fmla="*/ 866043 h 2149720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883877 w 4618893"/>
              <a:gd name="connsiteY5" fmla="*/ 1384789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66043 h 2140927"/>
              <a:gd name="connsiteX1" fmla="*/ 14654 w 4618893"/>
              <a:gd name="connsiteY1" fmla="*/ 1463920 h 2140927"/>
              <a:gd name="connsiteX2" fmla="*/ 454269 w 4618893"/>
              <a:gd name="connsiteY2" fmla="*/ 2053004 h 2140927"/>
              <a:gd name="connsiteX3" fmla="*/ 2036885 w 4618893"/>
              <a:gd name="connsiteY3" fmla="*/ 1991458 h 2140927"/>
              <a:gd name="connsiteX4" fmla="*/ 2350477 w 4618893"/>
              <a:gd name="connsiteY4" fmla="*/ 1537189 h 2140927"/>
              <a:gd name="connsiteX5" fmla="*/ 2960077 w 4618893"/>
              <a:gd name="connsiteY5" fmla="*/ 1537190 h 2140927"/>
              <a:gd name="connsiteX6" fmla="*/ 3223846 w 4618893"/>
              <a:gd name="connsiteY6" fmla="*/ 1921120 h 2140927"/>
              <a:gd name="connsiteX7" fmla="*/ 4437185 w 4618893"/>
              <a:gd name="connsiteY7" fmla="*/ 1877158 h 2140927"/>
              <a:gd name="connsiteX8" fmla="*/ 4314092 w 4618893"/>
              <a:gd name="connsiteY8" fmla="*/ 672612 h 2140927"/>
              <a:gd name="connsiteX9" fmla="*/ 2655277 w 4618893"/>
              <a:gd name="connsiteY9" fmla="*/ 89389 h 2140927"/>
              <a:gd name="connsiteX10" fmla="*/ 1843454 w 4618893"/>
              <a:gd name="connsiteY10" fmla="*/ 136281 h 2140927"/>
              <a:gd name="connsiteX11" fmla="*/ 1852246 w 4618893"/>
              <a:gd name="connsiteY11" fmla="*/ 866043 h 2140927"/>
              <a:gd name="connsiteX12" fmla="*/ 542192 w 4618893"/>
              <a:gd name="connsiteY12" fmla="*/ 866043 h 2140927"/>
              <a:gd name="connsiteX0" fmla="*/ 542192 w 4618893"/>
              <a:gd name="connsiteY0" fmla="*/ 895839 h 2170723"/>
              <a:gd name="connsiteX1" fmla="*/ 14654 w 4618893"/>
              <a:gd name="connsiteY1" fmla="*/ 1493716 h 2170723"/>
              <a:gd name="connsiteX2" fmla="*/ 454269 w 4618893"/>
              <a:gd name="connsiteY2" fmla="*/ 2082800 h 2170723"/>
              <a:gd name="connsiteX3" fmla="*/ 2036885 w 4618893"/>
              <a:gd name="connsiteY3" fmla="*/ 2021254 h 2170723"/>
              <a:gd name="connsiteX4" fmla="*/ 2350477 w 4618893"/>
              <a:gd name="connsiteY4" fmla="*/ 1566985 h 2170723"/>
              <a:gd name="connsiteX5" fmla="*/ 2960077 w 4618893"/>
              <a:gd name="connsiteY5" fmla="*/ 1566986 h 2170723"/>
              <a:gd name="connsiteX6" fmla="*/ 3223846 w 4618893"/>
              <a:gd name="connsiteY6" fmla="*/ 1950916 h 2170723"/>
              <a:gd name="connsiteX7" fmla="*/ 4437185 w 4618893"/>
              <a:gd name="connsiteY7" fmla="*/ 1906954 h 2170723"/>
              <a:gd name="connsiteX8" fmla="*/ 4314092 w 4618893"/>
              <a:gd name="connsiteY8" fmla="*/ 702408 h 2170723"/>
              <a:gd name="connsiteX9" fmla="*/ 2807677 w 4618893"/>
              <a:gd name="connsiteY9" fmla="*/ 881186 h 2170723"/>
              <a:gd name="connsiteX10" fmla="*/ 2655277 w 4618893"/>
              <a:gd name="connsiteY10" fmla="*/ 119185 h 2170723"/>
              <a:gd name="connsiteX11" fmla="*/ 1843454 w 4618893"/>
              <a:gd name="connsiteY11" fmla="*/ 166077 h 2170723"/>
              <a:gd name="connsiteX12" fmla="*/ 1852246 w 4618893"/>
              <a:gd name="connsiteY12" fmla="*/ 895839 h 2170723"/>
              <a:gd name="connsiteX13" fmla="*/ 542192 w 4618893"/>
              <a:gd name="connsiteY13" fmla="*/ 895839 h 2170723"/>
              <a:gd name="connsiteX0" fmla="*/ 542192 w 4755662"/>
              <a:gd name="connsiteY0" fmla="*/ 895839 h 2170723"/>
              <a:gd name="connsiteX1" fmla="*/ 14654 w 4755662"/>
              <a:gd name="connsiteY1" fmla="*/ 1493716 h 2170723"/>
              <a:gd name="connsiteX2" fmla="*/ 454269 w 4755662"/>
              <a:gd name="connsiteY2" fmla="*/ 2082800 h 2170723"/>
              <a:gd name="connsiteX3" fmla="*/ 2036885 w 4755662"/>
              <a:gd name="connsiteY3" fmla="*/ 2021254 h 2170723"/>
              <a:gd name="connsiteX4" fmla="*/ 2350477 w 4755662"/>
              <a:gd name="connsiteY4" fmla="*/ 1566985 h 2170723"/>
              <a:gd name="connsiteX5" fmla="*/ 2960077 w 4755662"/>
              <a:gd name="connsiteY5" fmla="*/ 1566986 h 2170723"/>
              <a:gd name="connsiteX6" fmla="*/ 3223846 w 4755662"/>
              <a:gd name="connsiteY6" fmla="*/ 1950916 h 2170723"/>
              <a:gd name="connsiteX7" fmla="*/ 4437185 w 4755662"/>
              <a:gd name="connsiteY7" fmla="*/ 1906954 h 2170723"/>
              <a:gd name="connsiteX8" fmla="*/ 4484077 w 4755662"/>
              <a:gd name="connsiteY8" fmla="*/ 957386 h 2170723"/>
              <a:gd name="connsiteX9" fmla="*/ 2807677 w 4755662"/>
              <a:gd name="connsiteY9" fmla="*/ 881186 h 2170723"/>
              <a:gd name="connsiteX10" fmla="*/ 2655277 w 4755662"/>
              <a:gd name="connsiteY10" fmla="*/ 119185 h 2170723"/>
              <a:gd name="connsiteX11" fmla="*/ 1843454 w 4755662"/>
              <a:gd name="connsiteY11" fmla="*/ 166077 h 2170723"/>
              <a:gd name="connsiteX12" fmla="*/ 1852246 w 4755662"/>
              <a:gd name="connsiteY12" fmla="*/ 895839 h 2170723"/>
              <a:gd name="connsiteX13" fmla="*/ 542192 w 4755662"/>
              <a:gd name="connsiteY13" fmla="*/ 895839 h 2170723"/>
              <a:gd name="connsiteX0" fmla="*/ 542192 w 4984261"/>
              <a:gd name="connsiteY0" fmla="*/ 895839 h 2170723"/>
              <a:gd name="connsiteX1" fmla="*/ 14654 w 4984261"/>
              <a:gd name="connsiteY1" fmla="*/ 1493716 h 2170723"/>
              <a:gd name="connsiteX2" fmla="*/ 454269 w 4984261"/>
              <a:gd name="connsiteY2" fmla="*/ 2082800 h 2170723"/>
              <a:gd name="connsiteX3" fmla="*/ 2036885 w 4984261"/>
              <a:gd name="connsiteY3" fmla="*/ 2021254 h 2170723"/>
              <a:gd name="connsiteX4" fmla="*/ 2350477 w 4984261"/>
              <a:gd name="connsiteY4" fmla="*/ 1566985 h 2170723"/>
              <a:gd name="connsiteX5" fmla="*/ 2960077 w 4984261"/>
              <a:gd name="connsiteY5" fmla="*/ 1566986 h 2170723"/>
              <a:gd name="connsiteX6" fmla="*/ 3223846 w 4984261"/>
              <a:gd name="connsiteY6" fmla="*/ 1950916 h 2170723"/>
              <a:gd name="connsiteX7" fmla="*/ 4437185 w 4984261"/>
              <a:gd name="connsiteY7" fmla="*/ 1906954 h 2170723"/>
              <a:gd name="connsiteX8" fmla="*/ 4712676 w 4984261"/>
              <a:gd name="connsiteY8" fmla="*/ 957386 h 2170723"/>
              <a:gd name="connsiteX9" fmla="*/ 2807677 w 4984261"/>
              <a:gd name="connsiteY9" fmla="*/ 881186 h 2170723"/>
              <a:gd name="connsiteX10" fmla="*/ 2655277 w 4984261"/>
              <a:gd name="connsiteY10" fmla="*/ 119185 h 2170723"/>
              <a:gd name="connsiteX11" fmla="*/ 1843454 w 4984261"/>
              <a:gd name="connsiteY11" fmla="*/ 166077 h 2170723"/>
              <a:gd name="connsiteX12" fmla="*/ 1852246 w 4984261"/>
              <a:gd name="connsiteY12" fmla="*/ 895839 h 2170723"/>
              <a:gd name="connsiteX13" fmla="*/ 542192 w 4984261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7 w 5030176"/>
              <a:gd name="connsiteY4" fmla="*/ 1566985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7 w 5030176"/>
              <a:gd name="connsiteY5" fmla="*/ 15669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  <a:gd name="connsiteX0" fmla="*/ 542192 w 5030176"/>
              <a:gd name="connsiteY0" fmla="*/ 895839 h 2170723"/>
              <a:gd name="connsiteX1" fmla="*/ 14654 w 5030176"/>
              <a:gd name="connsiteY1" fmla="*/ 1493716 h 2170723"/>
              <a:gd name="connsiteX2" fmla="*/ 454269 w 5030176"/>
              <a:gd name="connsiteY2" fmla="*/ 2082800 h 2170723"/>
              <a:gd name="connsiteX3" fmla="*/ 2036885 w 5030176"/>
              <a:gd name="connsiteY3" fmla="*/ 2021254 h 2170723"/>
              <a:gd name="connsiteX4" fmla="*/ 2350475 w 5030176"/>
              <a:gd name="connsiteY4" fmla="*/ 1490786 h 2170723"/>
              <a:gd name="connsiteX5" fmla="*/ 2960075 w 5030176"/>
              <a:gd name="connsiteY5" fmla="*/ 1414586 h 2170723"/>
              <a:gd name="connsiteX6" fmla="*/ 3223846 w 5030176"/>
              <a:gd name="connsiteY6" fmla="*/ 1950916 h 2170723"/>
              <a:gd name="connsiteX7" fmla="*/ 4712676 w 5030176"/>
              <a:gd name="connsiteY7" fmla="*/ 1871786 h 2170723"/>
              <a:gd name="connsiteX8" fmla="*/ 4712676 w 5030176"/>
              <a:gd name="connsiteY8" fmla="*/ 957386 h 2170723"/>
              <a:gd name="connsiteX9" fmla="*/ 2807677 w 5030176"/>
              <a:gd name="connsiteY9" fmla="*/ 881186 h 2170723"/>
              <a:gd name="connsiteX10" fmla="*/ 2655277 w 5030176"/>
              <a:gd name="connsiteY10" fmla="*/ 119185 h 2170723"/>
              <a:gd name="connsiteX11" fmla="*/ 1843454 w 5030176"/>
              <a:gd name="connsiteY11" fmla="*/ 166077 h 2170723"/>
              <a:gd name="connsiteX12" fmla="*/ 1852246 w 5030176"/>
              <a:gd name="connsiteY12" fmla="*/ 895839 h 2170723"/>
              <a:gd name="connsiteX13" fmla="*/ 542192 w 5030176"/>
              <a:gd name="connsiteY13" fmla="*/ 895839 h 21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030176" h="2170723">
                <a:moveTo>
                  <a:pt x="542192" y="895839"/>
                </a:moveTo>
                <a:cubicBezTo>
                  <a:pt x="235927" y="995485"/>
                  <a:pt x="29308" y="1295889"/>
                  <a:pt x="14654" y="1493716"/>
                </a:cubicBezTo>
                <a:cubicBezTo>
                  <a:pt x="0" y="1691543"/>
                  <a:pt x="117231" y="1994877"/>
                  <a:pt x="454269" y="2082800"/>
                </a:cubicBezTo>
                <a:cubicBezTo>
                  <a:pt x="791307" y="2170723"/>
                  <a:pt x="1720851" y="2119923"/>
                  <a:pt x="2036885" y="2021254"/>
                </a:cubicBezTo>
                <a:cubicBezTo>
                  <a:pt x="2352919" y="1922585"/>
                  <a:pt x="2196610" y="1591897"/>
                  <a:pt x="2350475" y="1490786"/>
                </a:cubicBezTo>
                <a:cubicBezTo>
                  <a:pt x="2504340" y="1389675"/>
                  <a:pt x="2814513" y="1337898"/>
                  <a:pt x="2960075" y="1414586"/>
                </a:cubicBezTo>
                <a:cubicBezTo>
                  <a:pt x="3105637" y="1491274"/>
                  <a:pt x="2931746" y="1874716"/>
                  <a:pt x="3223846" y="1950916"/>
                </a:cubicBezTo>
                <a:cubicBezTo>
                  <a:pt x="3515946" y="2027116"/>
                  <a:pt x="4464538" y="2037374"/>
                  <a:pt x="4712676" y="1871786"/>
                </a:cubicBezTo>
                <a:cubicBezTo>
                  <a:pt x="4960814" y="1706198"/>
                  <a:pt x="5030176" y="1122486"/>
                  <a:pt x="4712676" y="957386"/>
                </a:cubicBezTo>
                <a:cubicBezTo>
                  <a:pt x="4395176" y="792286"/>
                  <a:pt x="3150577" y="1020886"/>
                  <a:pt x="2807677" y="881186"/>
                </a:cubicBezTo>
                <a:cubicBezTo>
                  <a:pt x="2464777" y="741486"/>
                  <a:pt x="2815981" y="238370"/>
                  <a:pt x="2655277" y="119185"/>
                </a:cubicBezTo>
                <a:cubicBezTo>
                  <a:pt x="2494573" y="0"/>
                  <a:pt x="1977292" y="36635"/>
                  <a:pt x="1843454" y="166077"/>
                </a:cubicBezTo>
                <a:cubicBezTo>
                  <a:pt x="1709616" y="295519"/>
                  <a:pt x="2064727" y="775677"/>
                  <a:pt x="1852246" y="895839"/>
                </a:cubicBezTo>
                <a:cubicBezTo>
                  <a:pt x="1639765" y="1016001"/>
                  <a:pt x="848457" y="796193"/>
                  <a:pt x="542192" y="895839"/>
                </a:cubicBezTo>
                <a:close/>
              </a:path>
            </a:pathLst>
          </a:cu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08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infty  template TPT1  env TPENV1  fore 0  back 16777215  eqnno 1"/>
  <p:tag name="FILENAME" val="TP_tmp"/>
  <p:tag name="ORIGWIDTH" val="10"/>
  <p:tag name="PICTUREFILESIZE" val="1058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37704</TotalTime>
  <Words>1530</Words>
  <Application>Microsoft Office PowerPoint</Application>
  <PresentationFormat>Widescreen</PresentationFormat>
  <Paragraphs>495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Symbol</vt:lpstr>
      <vt:lpstr>Times New Roman</vt:lpstr>
      <vt:lpstr>Wingdings</vt:lpstr>
      <vt:lpstr>dan-berkeley-nlp-v1</vt:lpstr>
      <vt:lpstr>Search Problems</vt:lpstr>
      <vt:lpstr>Search Problems</vt:lpstr>
      <vt:lpstr>State Space Graphs and Search Trees</vt:lpstr>
      <vt:lpstr>State Space Graphs</vt:lpstr>
      <vt:lpstr>State Space Graphs</vt:lpstr>
      <vt:lpstr>Search Trees</vt:lpstr>
      <vt:lpstr>State Space Graphs vs. Search Trees</vt:lpstr>
      <vt:lpstr>Quiz: State Space Graphs vs. Search Trees</vt:lpstr>
      <vt:lpstr>Tree Search</vt:lpstr>
      <vt:lpstr>Search Example: Romania</vt:lpstr>
      <vt:lpstr>General Tree Search</vt:lpstr>
      <vt:lpstr>Example: Tree Search</vt:lpstr>
      <vt:lpstr>Depth-First Search</vt:lpstr>
      <vt:lpstr>Depth-First Search</vt:lpstr>
      <vt:lpstr>Search Algorithm Properties</vt:lpstr>
      <vt:lpstr>Search Algorithm Properties</vt:lpstr>
      <vt:lpstr>Depth-First Search (DFS) Properties</vt:lpstr>
      <vt:lpstr>Breadth-First Search</vt:lpstr>
      <vt:lpstr>Breadth-First Search</vt:lpstr>
      <vt:lpstr>Breadth-First Search (BFS) Properties</vt:lpstr>
      <vt:lpstr>Quiz: DFS vs BFS</vt:lpstr>
      <vt:lpstr>Quiz: DFS vs BFS</vt:lpstr>
      <vt:lpstr>Depth Limited Search (DLS)</vt:lpstr>
      <vt:lpstr>Depth Limited Search (DLS) Properties</vt:lpstr>
      <vt:lpstr>Iterative Deepening (IDDFS)</vt:lpstr>
      <vt:lpstr>Cost-Sensitive Search</vt:lpstr>
      <vt:lpstr>Uniform Cost Search</vt:lpstr>
      <vt:lpstr>Uniform Cost Search</vt:lpstr>
      <vt:lpstr>Uniform Cost Search (UCS) Properties</vt:lpstr>
      <vt:lpstr>Uniform Cost Issues</vt:lpstr>
      <vt:lpstr>The One Queue</vt:lpstr>
      <vt:lpstr>Search Gone Wrong?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Saifur Rahman</cp:lastModifiedBy>
  <cp:revision>2013</cp:revision>
  <cp:lastPrinted>2014-01-23T07:59:40Z</cp:lastPrinted>
  <dcterms:created xsi:type="dcterms:W3CDTF">2004-08-27T04:16:05Z</dcterms:created>
  <dcterms:modified xsi:type="dcterms:W3CDTF">2025-07-29T18:34:54Z</dcterms:modified>
</cp:coreProperties>
</file>